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54"/>
  </p:notesMasterIdLst>
  <p:handoutMasterIdLst>
    <p:handoutMasterId r:id="rId55"/>
  </p:handoutMasterIdLst>
  <p:sldIdLst>
    <p:sldId id="460" r:id="rId2"/>
    <p:sldId id="461" r:id="rId3"/>
    <p:sldId id="815" r:id="rId4"/>
    <p:sldId id="727" r:id="rId5"/>
    <p:sldId id="720" r:id="rId6"/>
    <p:sldId id="741" r:id="rId7"/>
    <p:sldId id="733" r:id="rId8"/>
    <p:sldId id="747" r:id="rId9"/>
    <p:sldId id="734" r:id="rId10"/>
    <p:sldId id="811" r:id="rId11"/>
    <p:sldId id="812" r:id="rId12"/>
    <p:sldId id="743" r:id="rId13"/>
    <p:sldId id="744" r:id="rId14"/>
    <p:sldId id="730" r:id="rId15"/>
    <p:sldId id="751" r:id="rId16"/>
    <p:sldId id="752" r:id="rId17"/>
    <p:sldId id="737" r:id="rId18"/>
    <p:sldId id="755" r:id="rId19"/>
    <p:sldId id="813" r:id="rId20"/>
    <p:sldId id="756" r:id="rId21"/>
    <p:sldId id="757" r:id="rId22"/>
    <p:sldId id="758" r:id="rId23"/>
    <p:sldId id="759" r:id="rId24"/>
    <p:sldId id="760" r:id="rId25"/>
    <p:sldId id="761" r:id="rId26"/>
    <p:sldId id="762" r:id="rId27"/>
    <p:sldId id="816" r:id="rId28"/>
    <p:sldId id="817" r:id="rId29"/>
    <p:sldId id="818" r:id="rId30"/>
    <p:sldId id="819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820" r:id="rId48"/>
    <p:sldId id="821" r:id="rId49"/>
    <p:sldId id="822" r:id="rId50"/>
    <p:sldId id="823" r:id="rId51"/>
    <p:sldId id="824" r:id="rId52"/>
    <p:sldId id="814" r:id="rId53"/>
  </p:sldIdLst>
  <p:sldSz cx="12192000" cy="6858000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7242" userDrawn="1">
          <p15:clr>
            <a:srgbClr val="F26B43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66CCFF"/>
    <a:srgbClr val="003399"/>
    <a:srgbClr val="0000FF"/>
    <a:srgbClr val="00CCFF"/>
    <a:srgbClr val="154A51"/>
    <a:srgbClr val="006666"/>
    <a:srgbClr val="FAA0CF"/>
    <a:srgbClr val="B3E2E7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7" autoAdjust="0"/>
    <p:restoredTop sz="99216" autoAdjust="0"/>
  </p:normalViewPr>
  <p:slideViewPr>
    <p:cSldViewPr snapToGrid="0" showGuides="1">
      <p:cViewPr>
        <p:scale>
          <a:sx n="75" d="100"/>
          <a:sy n="75" d="100"/>
        </p:scale>
        <p:origin x="-780" y="-390"/>
      </p:cViewPr>
      <p:guideLst>
        <p:guide orient="horz" pos="2160"/>
        <p:guide orient="horz" pos="709"/>
        <p:guide orient="horz" pos="3884"/>
        <p:guide pos="3840"/>
        <p:guide pos="46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15852"/>
    </p:cViewPr>
  </p:sorterViewPr>
  <p:notesViewPr>
    <p:cSldViewPr snapToGrid="0">
      <p:cViewPr varScale="1">
        <p:scale>
          <a:sx n="91" d="100"/>
          <a:sy n="91" d="100"/>
        </p:scale>
        <p:origin x="-148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ED498-75AD-4947-A76C-D0B37E174289}" type="doc">
      <dgm:prSet loTypeId="urn:microsoft.com/office/officeart/2005/8/layout/chevron1" loCatId="process" qsTypeId="urn:microsoft.com/office/officeart/2005/8/quickstyle/simple4" qsCatId="simple" csTypeId="urn:microsoft.com/office/officeart/2005/8/colors/colorful4" csCatId="colorful" phldr="1"/>
      <dgm:spPr/>
    </dgm:pt>
    <dgm:pt modelId="{686974CE-001F-417D-987B-4346B6A6C4FD}">
      <dgm:prSet phldrT="[文本]"/>
      <dgm:spPr>
        <a:xfrm>
          <a:off x="1785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申请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8C3EE29-12A6-462E-8FC7-0E5CACE9C8FA}" type="parTrans" cxnId="{367155E7-9AC6-419C-BAC4-4725B062D78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A23D9B-D318-4391-9007-4E9A6F11FFD8}" type="sibTrans" cxnId="{367155E7-9AC6-419C-BAC4-4725B062D78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FCC2EF-3061-4C53-B96E-335CD1958E02}">
      <dgm:prSet phldrT="[文本]"/>
      <dgm:spPr>
        <a:xfrm>
          <a:off x="1960066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-2232385"/>
                <a:satOff val="13449"/>
                <a:lumOff val="1078"/>
                <a:alphaOff val="0"/>
                <a:shade val="51000"/>
                <a:satMod val="130000"/>
              </a:srgbClr>
            </a:gs>
            <a:gs pos="80000">
              <a:srgbClr val="8064A2">
                <a:hueOff val="-2232385"/>
                <a:satOff val="13449"/>
                <a:lumOff val="1078"/>
                <a:alphaOff val="0"/>
                <a:shade val="93000"/>
                <a:satMod val="130000"/>
              </a:srgbClr>
            </a:gs>
            <a:gs pos="100000">
              <a:srgbClr val="8064A2">
                <a:hueOff val="-2232385"/>
                <a:satOff val="13449"/>
                <a:lumOff val="107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专家评审 </a:t>
          </a:r>
          <a:endParaRPr lang="zh-CN" altLang="en-US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8794333-5325-482E-A1C6-507B81871704}" type="parTrans" cxnId="{2F8EB14A-827E-48BD-9711-96E798D371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14321A-DC17-4CB2-AF4A-AC4D26600B54}" type="sibTrans" cxnId="{2F8EB14A-827E-48BD-9711-96E798D371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2CF49C-FDEE-40BC-A443-5DF59FDAA178}">
      <dgm:prSet phldrT="[文本]"/>
      <dgm:spPr>
        <a:xfrm>
          <a:off x="3918346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审批</a:t>
          </a:r>
          <a:endParaRPr lang="zh-CN" altLang="en-US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B335C07-F59C-41FF-AC4E-3CC340BB13C1}" type="parTrans" cxnId="{5E3CE49D-9FA6-4A42-83A1-12B69A282C7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B4BF9A-9FF3-4DEA-9E0E-32B7E3F04EFE}" type="sibTrans" cxnId="{5E3CE49D-9FA6-4A42-83A1-12B69A282C7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34F074-5056-40B6-B26F-D39CE7C14ACA}" type="pres">
      <dgm:prSet presAssocID="{0FFED498-75AD-4947-A76C-D0B37E174289}" presName="Name0" presStyleCnt="0">
        <dgm:presLayoutVars>
          <dgm:dir/>
          <dgm:animLvl val="lvl"/>
          <dgm:resizeHandles val="exact"/>
        </dgm:presLayoutVars>
      </dgm:prSet>
      <dgm:spPr/>
    </dgm:pt>
    <dgm:pt modelId="{ACADCF98-F4BA-46F8-A6EC-F3572EC62694}" type="pres">
      <dgm:prSet presAssocID="{686974CE-001F-417D-987B-4346B6A6C4F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BBA6DB-D626-4D62-AD7E-CA09648DDBEC}" type="pres">
      <dgm:prSet presAssocID="{31A23D9B-D318-4391-9007-4E9A6F11FFD8}" presName="parTxOnlySpace" presStyleCnt="0"/>
      <dgm:spPr/>
    </dgm:pt>
    <dgm:pt modelId="{2EA1F671-14CB-40EF-9467-17DC432004A9}" type="pres">
      <dgm:prSet presAssocID="{47FCC2EF-3061-4C53-B96E-335CD1958E0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4E95A1-AE45-4B15-804A-5D12997E2D53}" type="pres">
      <dgm:prSet presAssocID="{FF14321A-DC17-4CB2-AF4A-AC4D26600B54}" presName="parTxOnlySpace" presStyleCnt="0"/>
      <dgm:spPr/>
    </dgm:pt>
    <dgm:pt modelId="{333D33E1-23D1-4DC7-A329-7653903D4D04}" type="pres">
      <dgm:prSet presAssocID="{452CF49C-FDEE-40BC-A443-5DF59FDAA17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8EB14A-827E-48BD-9711-96E798D3712E}" srcId="{0FFED498-75AD-4947-A76C-D0B37E174289}" destId="{47FCC2EF-3061-4C53-B96E-335CD1958E02}" srcOrd="1" destOrd="0" parTransId="{18794333-5325-482E-A1C6-507B81871704}" sibTransId="{FF14321A-DC17-4CB2-AF4A-AC4D26600B54}"/>
    <dgm:cxn modelId="{5E3CE49D-9FA6-4A42-83A1-12B69A282C71}" srcId="{0FFED498-75AD-4947-A76C-D0B37E174289}" destId="{452CF49C-FDEE-40BC-A443-5DF59FDAA178}" srcOrd="2" destOrd="0" parTransId="{2B335C07-F59C-41FF-AC4E-3CC340BB13C1}" sibTransId="{B9B4BF9A-9FF3-4DEA-9E0E-32B7E3F04EFE}"/>
    <dgm:cxn modelId="{D85922B3-77DF-4541-9A36-B935C9493600}" type="presOf" srcId="{686974CE-001F-417D-987B-4346B6A6C4FD}" destId="{ACADCF98-F4BA-46F8-A6EC-F3572EC62694}" srcOrd="0" destOrd="0" presId="urn:microsoft.com/office/officeart/2005/8/layout/chevron1"/>
    <dgm:cxn modelId="{C2AB0B74-B9CA-458A-BFCA-3337E96955C7}" type="presOf" srcId="{0FFED498-75AD-4947-A76C-D0B37E174289}" destId="{C634F074-5056-40B6-B26F-D39CE7C14ACA}" srcOrd="0" destOrd="0" presId="urn:microsoft.com/office/officeart/2005/8/layout/chevron1"/>
    <dgm:cxn modelId="{367155E7-9AC6-419C-BAC4-4725B062D789}" srcId="{0FFED498-75AD-4947-A76C-D0B37E174289}" destId="{686974CE-001F-417D-987B-4346B6A6C4FD}" srcOrd="0" destOrd="0" parTransId="{78C3EE29-12A6-462E-8FC7-0E5CACE9C8FA}" sibTransId="{31A23D9B-D318-4391-9007-4E9A6F11FFD8}"/>
    <dgm:cxn modelId="{D88D1BE1-F221-480B-9872-736E26E176D6}" type="presOf" srcId="{452CF49C-FDEE-40BC-A443-5DF59FDAA178}" destId="{333D33E1-23D1-4DC7-A329-7653903D4D04}" srcOrd="0" destOrd="0" presId="urn:microsoft.com/office/officeart/2005/8/layout/chevron1"/>
    <dgm:cxn modelId="{7C534A6A-B967-497B-B294-A780A90A2049}" type="presOf" srcId="{47FCC2EF-3061-4C53-B96E-335CD1958E02}" destId="{2EA1F671-14CB-40EF-9467-17DC432004A9}" srcOrd="0" destOrd="0" presId="urn:microsoft.com/office/officeart/2005/8/layout/chevron1"/>
    <dgm:cxn modelId="{73038FC2-782A-4C56-A6BC-4CE4666A3311}" type="presParOf" srcId="{C634F074-5056-40B6-B26F-D39CE7C14ACA}" destId="{ACADCF98-F4BA-46F8-A6EC-F3572EC62694}" srcOrd="0" destOrd="0" presId="urn:microsoft.com/office/officeart/2005/8/layout/chevron1"/>
    <dgm:cxn modelId="{F8399246-AD82-4036-9F7D-7021C95ECC28}" type="presParOf" srcId="{C634F074-5056-40B6-B26F-D39CE7C14ACA}" destId="{91BBA6DB-D626-4D62-AD7E-CA09648DDBEC}" srcOrd="1" destOrd="0" presId="urn:microsoft.com/office/officeart/2005/8/layout/chevron1"/>
    <dgm:cxn modelId="{4B61AA37-369A-43EC-9B28-84DAD2AE295F}" type="presParOf" srcId="{C634F074-5056-40B6-B26F-D39CE7C14ACA}" destId="{2EA1F671-14CB-40EF-9467-17DC432004A9}" srcOrd="2" destOrd="0" presId="urn:microsoft.com/office/officeart/2005/8/layout/chevron1"/>
    <dgm:cxn modelId="{6DEA5F05-E9BA-4980-B2B8-73C96D6230BE}" type="presParOf" srcId="{C634F074-5056-40B6-B26F-D39CE7C14ACA}" destId="{9B4E95A1-AE45-4B15-804A-5D12997E2D53}" srcOrd="3" destOrd="0" presId="urn:microsoft.com/office/officeart/2005/8/layout/chevron1"/>
    <dgm:cxn modelId="{6C9E4D85-D426-4F5D-9624-A2B306302ED4}" type="presParOf" srcId="{C634F074-5056-40B6-B26F-D39CE7C14ACA}" destId="{333D33E1-23D1-4DC7-A329-7653903D4D0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AB44-A9AB-4353-9D08-93ECC1847399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3838389-E99D-48EE-91E1-422CAE03523D}">
      <dgm:prSet phldrT="[文本]" custT="1"/>
      <dgm:spPr>
        <a:xfrm>
          <a:off x="2951" y="5747"/>
          <a:ext cx="1290597" cy="774358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当地产业布局</a:t>
          </a:r>
        </a:p>
      </dgm:t>
    </dgm:pt>
    <dgm:pt modelId="{0B584EEB-7E24-40ED-AC11-CBC8FFF70985}" type="parTrans" cxnId="{23E29E0B-BAC9-4BAB-A33B-424FE5A8CB33}">
      <dgm:prSet/>
      <dgm:spPr/>
      <dgm:t>
        <a:bodyPr/>
        <a:lstStyle/>
        <a:p>
          <a:endParaRPr lang="zh-CN" altLang="en-US" sz="2800"/>
        </a:p>
      </dgm:t>
    </dgm:pt>
    <dgm:pt modelId="{6DAAC62E-3377-49F5-AA42-BFEA87F98407}" type="sibTrans" cxnId="{23E29E0B-BAC9-4BAB-A33B-424FE5A8CB33}">
      <dgm:prSet custT="1"/>
      <dgm:spPr>
        <a:xfrm>
          <a:off x="1407121" y="232892"/>
          <a:ext cx="273606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C6F0B6DA-AC38-4B71-BC53-BBE381917F63}">
      <dgm:prSet phldrT="[文本]" custT="1"/>
      <dgm:spPr>
        <a:xfrm>
          <a:off x="1809788" y="5747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744128"/>
            <a:satOff val="4483"/>
            <a:lumOff val="35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当地产业人才需求</a:t>
          </a:r>
        </a:p>
      </dgm:t>
    </dgm:pt>
    <dgm:pt modelId="{BA403464-7D4D-4A08-A212-FAEB10123E0E}" type="parTrans" cxnId="{91903ED7-5008-4065-BCFB-5022081B4434}">
      <dgm:prSet/>
      <dgm:spPr/>
      <dgm:t>
        <a:bodyPr/>
        <a:lstStyle/>
        <a:p>
          <a:endParaRPr lang="zh-CN" altLang="en-US" sz="2800"/>
        </a:p>
      </dgm:t>
    </dgm:pt>
    <dgm:pt modelId="{DABF9342-E3F1-424B-93D2-EA60D0565160}" type="sibTrans" cxnId="{91903ED7-5008-4065-BCFB-5022081B4434}">
      <dgm:prSet custT="1"/>
      <dgm:spPr>
        <a:xfrm rot="21589065">
          <a:off x="3213957" y="230043"/>
          <a:ext cx="273608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892954"/>
            <a:satOff val="5380"/>
            <a:lumOff val="431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F21BA5BE-10B9-4C2B-8B01-B8E9CA6A3F75}">
      <dgm:prSet phldrT="[文本]" custT="1"/>
      <dgm:spPr>
        <a:xfrm>
          <a:off x="3616624" y="0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1488257"/>
            <a:satOff val="8966"/>
            <a:lumOff val="71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spcAft>
              <a:spcPts val="0"/>
            </a:spcAft>
          </a:pPr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当地应本院校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spcAft>
              <a:spcPts val="0"/>
            </a:spcAft>
          </a:pPr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及</a:t>
          </a:r>
          <a:r>
            <a:rPr lang="zh-CN" altLang="en-US" sz="12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学科专业</a:t>
          </a:r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</a:t>
          </a:r>
          <a:endParaRPr lang="en-US" altLang="zh-CN" sz="1200" b="1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spcAft>
              <a:spcPts val="0"/>
            </a:spcAft>
          </a:pPr>
          <a:r>
            <a:rPr lang="zh-CN" altLang="en-US" sz="1200" b="1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置</a:t>
          </a:r>
          <a:r>
            <a:rPr lang="zh-CN" altLang="en-US" sz="12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现状</a:t>
          </a:r>
        </a:p>
      </dgm:t>
    </dgm:pt>
    <dgm:pt modelId="{9B496B5C-577B-418A-B120-DCF0703EB560}" type="parTrans" cxnId="{F638D8BC-8A4C-4B62-B5E8-48543EC7A1A2}">
      <dgm:prSet/>
      <dgm:spPr/>
      <dgm:t>
        <a:bodyPr/>
        <a:lstStyle/>
        <a:p>
          <a:endParaRPr lang="zh-CN" altLang="en-US" sz="2800"/>
        </a:p>
      </dgm:t>
    </dgm:pt>
    <dgm:pt modelId="{0A1B3909-EE50-451D-99CA-F712221120CD}" type="sibTrans" cxnId="{F638D8BC-8A4C-4B62-B5E8-48543EC7A1A2}">
      <dgm:prSet custT="1"/>
      <dgm:spPr>
        <a:xfrm rot="10935">
          <a:off x="5020793" y="229994"/>
          <a:ext cx="273608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1785908"/>
            <a:satOff val="10760"/>
            <a:lumOff val="862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FD6B825E-BAAD-48BD-9884-EBC03C1D6307}">
      <dgm:prSet phldrT="[文本]" custT="1"/>
      <dgm:spPr>
        <a:xfrm>
          <a:off x="5423460" y="5747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学校专业设置诊断</a:t>
          </a:r>
        </a:p>
      </dgm:t>
    </dgm:pt>
    <dgm:pt modelId="{6F50903F-466C-4DBD-B35F-C015B9704A47}" type="parTrans" cxnId="{7C5B0D67-AE29-4647-B27A-48CC07CEA3C2}">
      <dgm:prSet/>
      <dgm:spPr/>
      <dgm:t>
        <a:bodyPr/>
        <a:lstStyle/>
        <a:p>
          <a:endParaRPr lang="zh-CN" altLang="en-US" sz="2800"/>
        </a:p>
      </dgm:t>
    </dgm:pt>
    <dgm:pt modelId="{028D9D61-42E2-45A8-8914-E9464AEB291B}" type="sibTrans" cxnId="{7C5B0D67-AE29-4647-B27A-48CC07CEA3C2}">
      <dgm:prSet custT="1"/>
      <dgm:spPr>
        <a:xfrm rot="5400000">
          <a:off x="5931956" y="870447"/>
          <a:ext cx="273606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2678862"/>
            <a:satOff val="16139"/>
            <a:lumOff val="1294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487ADDDE-A348-4B5F-9DAE-17D00A6C6ACD}">
      <dgm:prSet phldrT="[文本]" custT="1"/>
      <dgm:spPr>
        <a:xfrm>
          <a:off x="5423460" y="1296344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2976513"/>
            <a:satOff val="17933"/>
            <a:lumOff val="143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学校专业优化调整</a:t>
          </a:r>
        </a:p>
      </dgm:t>
    </dgm:pt>
    <dgm:pt modelId="{890771A5-AB46-4EBC-812E-A2339DE41877}" type="parTrans" cxnId="{75462ACB-BD4D-49AF-8D82-CC7145FA7F7D}">
      <dgm:prSet/>
      <dgm:spPr/>
      <dgm:t>
        <a:bodyPr/>
        <a:lstStyle/>
        <a:p>
          <a:endParaRPr lang="zh-CN" altLang="en-US" sz="2800"/>
        </a:p>
      </dgm:t>
    </dgm:pt>
    <dgm:pt modelId="{ABC67B13-1F99-4FDB-9E9D-4E6CF10CBEA1}" type="sibTrans" cxnId="{75462ACB-BD4D-49AF-8D82-CC7145FA7F7D}">
      <dgm:prSet custT="1"/>
      <dgm:spPr>
        <a:xfrm rot="10800000">
          <a:off x="5036281" y="1523489"/>
          <a:ext cx="273606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3571816"/>
            <a:satOff val="21519"/>
            <a:lumOff val="1725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CB13608A-68C3-4B74-A85D-711C26287F6A}">
      <dgm:prSet phldrT="[文本]" custT="1"/>
      <dgm:spPr>
        <a:xfrm>
          <a:off x="3616624" y="1296344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3720641"/>
            <a:satOff val="22416"/>
            <a:lumOff val="179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学校专业论证</a:t>
          </a:r>
        </a:p>
      </dgm:t>
    </dgm:pt>
    <dgm:pt modelId="{07AF5411-7E28-4E09-8DAD-298A93384CA4}" type="parTrans" cxnId="{CDC7B630-D481-4D1F-93F3-CF3FB171FB9F}">
      <dgm:prSet/>
      <dgm:spPr/>
      <dgm:t>
        <a:bodyPr/>
        <a:lstStyle/>
        <a:p>
          <a:endParaRPr lang="zh-CN" altLang="en-US" sz="2800"/>
        </a:p>
      </dgm:t>
    </dgm:pt>
    <dgm:pt modelId="{AD1ADF0F-9517-468B-BAED-69898C39E586}" type="sibTrans" cxnId="{CDC7B630-D481-4D1F-93F3-CF3FB171FB9F}">
      <dgm:prSet custT="1"/>
      <dgm:spPr>
        <a:xfrm rot="10800000">
          <a:off x="3229445" y="1523489"/>
          <a:ext cx="273606" cy="32006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 sz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gm:t>
    </dgm:pt>
    <dgm:pt modelId="{B0DA04C6-C384-43EB-9A36-8F780945D3C4}">
      <dgm:prSet phldrT="[文本]" custT="1"/>
      <dgm:spPr>
        <a:xfrm>
          <a:off x="1809788" y="1296344"/>
          <a:ext cx="1290597" cy="774358"/>
        </a:xfrm>
        <a:prstGeom prst="roundRect">
          <a:avLst>
            <a:gd name="adj" fmla="val 10000"/>
          </a:avLst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4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专业人才培养方案</a:t>
          </a:r>
        </a:p>
      </dgm:t>
    </dgm:pt>
    <dgm:pt modelId="{000AB4D7-343E-4DCC-ADD4-9C8736CEE06C}" type="parTrans" cxnId="{C9D8E13C-6A71-4F57-99D5-8839733E6F43}">
      <dgm:prSet/>
      <dgm:spPr/>
      <dgm:t>
        <a:bodyPr/>
        <a:lstStyle/>
        <a:p>
          <a:endParaRPr lang="zh-CN" altLang="en-US" sz="2800"/>
        </a:p>
      </dgm:t>
    </dgm:pt>
    <dgm:pt modelId="{A6B5954F-0F1D-4B48-9D0C-17DAC4F5AB32}" type="sibTrans" cxnId="{C9D8E13C-6A71-4F57-99D5-8839733E6F43}">
      <dgm:prSet/>
      <dgm:spPr/>
      <dgm:t>
        <a:bodyPr/>
        <a:lstStyle/>
        <a:p>
          <a:endParaRPr lang="zh-CN" altLang="en-US" sz="2800"/>
        </a:p>
      </dgm:t>
    </dgm:pt>
    <dgm:pt modelId="{264CFC12-782C-458D-9C6D-1A5C704C8AAC}" type="pres">
      <dgm:prSet presAssocID="{9729AB44-A9AB-4353-9D08-93ECC184739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7DEC59-230B-4FCC-B330-F5F9BD704CDF}" type="pres">
      <dgm:prSet presAssocID="{03838389-E99D-48EE-91E1-422CAE03523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2664F-73D1-4F66-BE94-289B6F3B8BCF}" type="pres">
      <dgm:prSet presAssocID="{6DAAC62E-3377-49F5-AA42-BFEA87F98407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CF81CCBA-8609-4E5F-BE77-16B01E7000D8}" type="pres">
      <dgm:prSet presAssocID="{6DAAC62E-3377-49F5-AA42-BFEA87F98407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E462541A-0002-4615-A6DB-B2F17A717CCB}" type="pres">
      <dgm:prSet presAssocID="{C6F0B6DA-AC38-4B71-BC53-BBE381917F6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AEBE47-5350-48A3-90FA-96A2B9EE481E}" type="pres">
      <dgm:prSet presAssocID="{DABF9342-E3F1-424B-93D2-EA60D056516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8248B4C4-E266-4318-968F-7F3210023DFE}" type="pres">
      <dgm:prSet presAssocID="{DABF9342-E3F1-424B-93D2-EA60D056516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B417C6AF-CEF4-4C2D-8B78-6885D1497BAC}" type="pres">
      <dgm:prSet presAssocID="{F21BA5BE-10B9-4C2B-8B01-B8E9CA6A3F75}" presName="node" presStyleLbl="node1" presStyleIdx="2" presStyleCnt="7" custLinFactNeighborY="-100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91E7B2-B94D-4836-A047-21A8F5AB0E57}" type="pres">
      <dgm:prSet presAssocID="{0A1B3909-EE50-451D-99CA-F712221120CD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E236542B-4D61-46E6-AEF0-F2D45AC63DC8}" type="pres">
      <dgm:prSet presAssocID="{0A1B3909-EE50-451D-99CA-F712221120CD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075D0839-528B-4B0F-84B4-175257F2A9CD}" type="pres">
      <dgm:prSet presAssocID="{FD6B825E-BAAD-48BD-9884-EBC03C1D630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04C35F-6326-4F79-9857-9D5042B5F963}" type="pres">
      <dgm:prSet presAssocID="{028D9D61-42E2-45A8-8914-E9464AEB291B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F17F8262-A200-45F3-83AC-7D661259BA8C}" type="pres">
      <dgm:prSet presAssocID="{028D9D61-42E2-45A8-8914-E9464AEB291B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0E7B123E-A4E7-4A5B-9547-E117788F0548}" type="pres">
      <dgm:prSet presAssocID="{487ADDDE-A348-4B5F-9DAE-17D00A6C6AC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360AA-63EE-4EE0-BD4F-6C011522A1FB}" type="pres">
      <dgm:prSet presAssocID="{ABC67B13-1F99-4FDB-9E9D-4E6CF10CBEA1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8F326E0D-26FC-4CD5-8078-D87E61D8E4D9}" type="pres">
      <dgm:prSet presAssocID="{ABC67B13-1F99-4FDB-9E9D-4E6CF10CBEA1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EE4DFDC9-0EF9-460E-BAB2-6015AB98DDFE}" type="pres">
      <dgm:prSet presAssocID="{CB13608A-68C3-4B74-A85D-711C26287F6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58AF6-2F2C-44D5-B118-1FEC9D869D96}" type="pres">
      <dgm:prSet presAssocID="{AD1ADF0F-9517-468B-BAED-69898C39E586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29C87C99-4E71-4A95-AD61-12D888DB7C44}" type="pres">
      <dgm:prSet presAssocID="{AD1ADF0F-9517-468B-BAED-69898C39E586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CBF17B0B-9654-401B-86F6-77B6D862D1C7}" type="pres">
      <dgm:prSet presAssocID="{B0DA04C6-C384-43EB-9A36-8F780945D3C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94F0AF-ACD5-41E3-A6F2-16415AA0E16C}" type="presOf" srcId="{DABF9342-E3F1-424B-93D2-EA60D0565160}" destId="{8248B4C4-E266-4318-968F-7F3210023DFE}" srcOrd="1" destOrd="0" presId="urn:microsoft.com/office/officeart/2005/8/layout/process5"/>
    <dgm:cxn modelId="{DA545001-E265-4A81-AE5E-120C410917FB}" type="presOf" srcId="{C6F0B6DA-AC38-4B71-BC53-BBE381917F63}" destId="{E462541A-0002-4615-A6DB-B2F17A717CCB}" srcOrd="0" destOrd="0" presId="urn:microsoft.com/office/officeart/2005/8/layout/process5"/>
    <dgm:cxn modelId="{91903ED7-5008-4065-BCFB-5022081B4434}" srcId="{9729AB44-A9AB-4353-9D08-93ECC1847399}" destId="{C6F0B6DA-AC38-4B71-BC53-BBE381917F63}" srcOrd="1" destOrd="0" parTransId="{BA403464-7D4D-4A08-A212-FAEB10123E0E}" sibTransId="{DABF9342-E3F1-424B-93D2-EA60D0565160}"/>
    <dgm:cxn modelId="{8BBC0691-150C-40D4-A53D-F8249D5086B4}" type="presOf" srcId="{0A1B3909-EE50-451D-99CA-F712221120CD}" destId="{3E91E7B2-B94D-4836-A047-21A8F5AB0E57}" srcOrd="0" destOrd="0" presId="urn:microsoft.com/office/officeart/2005/8/layout/process5"/>
    <dgm:cxn modelId="{BD06F47F-855F-4711-BD3C-81B5DE0BCBE2}" type="presOf" srcId="{ABC67B13-1F99-4FDB-9E9D-4E6CF10CBEA1}" destId="{8E7360AA-63EE-4EE0-BD4F-6C011522A1FB}" srcOrd="0" destOrd="0" presId="urn:microsoft.com/office/officeart/2005/8/layout/process5"/>
    <dgm:cxn modelId="{46491CD4-A49E-4BC5-A33B-D3B785A156C6}" type="presOf" srcId="{487ADDDE-A348-4B5F-9DAE-17D00A6C6ACD}" destId="{0E7B123E-A4E7-4A5B-9547-E117788F0548}" srcOrd="0" destOrd="0" presId="urn:microsoft.com/office/officeart/2005/8/layout/process5"/>
    <dgm:cxn modelId="{6F2716C1-BC6E-447B-8B54-E8E0F1E6B228}" type="presOf" srcId="{0A1B3909-EE50-451D-99CA-F712221120CD}" destId="{E236542B-4D61-46E6-AEF0-F2D45AC63DC8}" srcOrd="1" destOrd="0" presId="urn:microsoft.com/office/officeart/2005/8/layout/process5"/>
    <dgm:cxn modelId="{C9D8E13C-6A71-4F57-99D5-8839733E6F43}" srcId="{9729AB44-A9AB-4353-9D08-93ECC1847399}" destId="{B0DA04C6-C384-43EB-9A36-8F780945D3C4}" srcOrd="6" destOrd="0" parTransId="{000AB4D7-343E-4DCC-ADD4-9C8736CEE06C}" sibTransId="{A6B5954F-0F1D-4B48-9D0C-17DAC4F5AB32}"/>
    <dgm:cxn modelId="{7C5B0D67-AE29-4647-B27A-48CC07CEA3C2}" srcId="{9729AB44-A9AB-4353-9D08-93ECC1847399}" destId="{FD6B825E-BAAD-48BD-9884-EBC03C1D6307}" srcOrd="3" destOrd="0" parTransId="{6F50903F-466C-4DBD-B35F-C015B9704A47}" sibTransId="{028D9D61-42E2-45A8-8914-E9464AEB291B}"/>
    <dgm:cxn modelId="{3246BBB0-37A9-438A-99A0-4ED9C9016FC0}" type="presOf" srcId="{B0DA04C6-C384-43EB-9A36-8F780945D3C4}" destId="{CBF17B0B-9654-401B-86F6-77B6D862D1C7}" srcOrd="0" destOrd="0" presId="urn:microsoft.com/office/officeart/2005/8/layout/process5"/>
    <dgm:cxn modelId="{B52390D4-0B42-41B3-A6E0-F09A7DC393AE}" type="presOf" srcId="{6DAAC62E-3377-49F5-AA42-BFEA87F98407}" destId="{2F22664F-73D1-4F66-BE94-289B6F3B8BCF}" srcOrd="0" destOrd="0" presId="urn:microsoft.com/office/officeart/2005/8/layout/process5"/>
    <dgm:cxn modelId="{947076F5-0556-4A37-B8EC-06A00BE6FB65}" type="presOf" srcId="{03838389-E99D-48EE-91E1-422CAE03523D}" destId="{407DEC59-230B-4FCC-B330-F5F9BD704CDF}" srcOrd="0" destOrd="0" presId="urn:microsoft.com/office/officeart/2005/8/layout/process5"/>
    <dgm:cxn modelId="{B30C057F-DE1F-4E0F-8B3D-71213B8F417B}" type="presOf" srcId="{6DAAC62E-3377-49F5-AA42-BFEA87F98407}" destId="{CF81CCBA-8609-4E5F-BE77-16B01E7000D8}" srcOrd="1" destOrd="0" presId="urn:microsoft.com/office/officeart/2005/8/layout/process5"/>
    <dgm:cxn modelId="{3865B77A-B2D1-40A0-98C9-3ACB16934355}" type="presOf" srcId="{9729AB44-A9AB-4353-9D08-93ECC1847399}" destId="{264CFC12-782C-458D-9C6D-1A5C704C8AAC}" srcOrd="0" destOrd="0" presId="urn:microsoft.com/office/officeart/2005/8/layout/process5"/>
    <dgm:cxn modelId="{8D63692F-F4E3-4637-8C56-448F9279555C}" type="presOf" srcId="{ABC67B13-1F99-4FDB-9E9D-4E6CF10CBEA1}" destId="{8F326E0D-26FC-4CD5-8078-D87E61D8E4D9}" srcOrd="1" destOrd="0" presId="urn:microsoft.com/office/officeart/2005/8/layout/process5"/>
    <dgm:cxn modelId="{5B59247F-EEFF-4A36-84A2-25BF199B0EC6}" type="presOf" srcId="{CB13608A-68C3-4B74-A85D-711C26287F6A}" destId="{EE4DFDC9-0EF9-460E-BAB2-6015AB98DDFE}" srcOrd="0" destOrd="0" presId="urn:microsoft.com/office/officeart/2005/8/layout/process5"/>
    <dgm:cxn modelId="{14876FAC-799C-4515-BA3E-23998CF1B156}" type="presOf" srcId="{028D9D61-42E2-45A8-8914-E9464AEB291B}" destId="{F17F8262-A200-45F3-83AC-7D661259BA8C}" srcOrd="1" destOrd="0" presId="urn:microsoft.com/office/officeart/2005/8/layout/process5"/>
    <dgm:cxn modelId="{3C973011-A9CF-4B18-A05A-9289DE812077}" type="presOf" srcId="{FD6B825E-BAAD-48BD-9884-EBC03C1D6307}" destId="{075D0839-528B-4B0F-84B4-175257F2A9CD}" srcOrd="0" destOrd="0" presId="urn:microsoft.com/office/officeart/2005/8/layout/process5"/>
    <dgm:cxn modelId="{2DF9AED9-C8F6-4E06-B596-818A24A45059}" type="presOf" srcId="{AD1ADF0F-9517-468B-BAED-69898C39E586}" destId="{29C87C99-4E71-4A95-AD61-12D888DB7C44}" srcOrd="1" destOrd="0" presId="urn:microsoft.com/office/officeart/2005/8/layout/process5"/>
    <dgm:cxn modelId="{340C9BCB-2134-4A2C-80D7-8E01BCA34B14}" type="presOf" srcId="{DABF9342-E3F1-424B-93D2-EA60D0565160}" destId="{E7AEBE47-5350-48A3-90FA-96A2B9EE481E}" srcOrd="0" destOrd="0" presId="urn:microsoft.com/office/officeart/2005/8/layout/process5"/>
    <dgm:cxn modelId="{93BF91C5-908F-48DE-9954-636C85E85913}" type="presOf" srcId="{F21BA5BE-10B9-4C2B-8B01-B8E9CA6A3F75}" destId="{B417C6AF-CEF4-4C2D-8B78-6885D1497BAC}" srcOrd="0" destOrd="0" presId="urn:microsoft.com/office/officeart/2005/8/layout/process5"/>
    <dgm:cxn modelId="{CDC7B630-D481-4D1F-93F3-CF3FB171FB9F}" srcId="{9729AB44-A9AB-4353-9D08-93ECC1847399}" destId="{CB13608A-68C3-4B74-A85D-711C26287F6A}" srcOrd="5" destOrd="0" parTransId="{07AF5411-7E28-4E09-8DAD-298A93384CA4}" sibTransId="{AD1ADF0F-9517-468B-BAED-69898C39E586}"/>
    <dgm:cxn modelId="{F638D8BC-8A4C-4B62-B5E8-48543EC7A1A2}" srcId="{9729AB44-A9AB-4353-9D08-93ECC1847399}" destId="{F21BA5BE-10B9-4C2B-8B01-B8E9CA6A3F75}" srcOrd="2" destOrd="0" parTransId="{9B496B5C-577B-418A-B120-DCF0703EB560}" sibTransId="{0A1B3909-EE50-451D-99CA-F712221120CD}"/>
    <dgm:cxn modelId="{75462ACB-BD4D-49AF-8D82-CC7145FA7F7D}" srcId="{9729AB44-A9AB-4353-9D08-93ECC1847399}" destId="{487ADDDE-A348-4B5F-9DAE-17D00A6C6ACD}" srcOrd="4" destOrd="0" parTransId="{890771A5-AB46-4EBC-812E-A2339DE41877}" sibTransId="{ABC67B13-1F99-4FDB-9E9D-4E6CF10CBEA1}"/>
    <dgm:cxn modelId="{FF5B1D50-964D-41D0-B256-12D05E8B569B}" type="presOf" srcId="{AD1ADF0F-9517-468B-BAED-69898C39E586}" destId="{71A58AF6-2F2C-44D5-B118-1FEC9D869D96}" srcOrd="0" destOrd="0" presId="urn:microsoft.com/office/officeart/2005/8/layout/process5"/>
    <dgm:cxn modelId="{68483801-DB91-4D71-8FF0-F34BD6D3E0F8}" type="presOf" srcId="{028D9D61-42E2-45A8-8914-E9464AEB291B}" destId="{1E04C35F-6326-4F79-9857-9D5042B5F963}" srcOrd="0" destOrd="0" presId="urn:microsoft.com/office/officeart/2005/8/layout/process5"/>
    <dgm:cxn modelId="{23E29E0B-BAC9-4BAB-A33B-424FE5A8CB33}" srcId="{9729AB44-A9AB-4353-9D08-93ECC1847399}" destId="{03838389-E99D-48EE-91E1-422CAE03523D}" srcOrd="0" destOrd="0" parTransId="{0B584EEB-7E24-40ED-AC11-CBC8FFF70985}" sibTransId="{6DAAC62E-3377-49F5-AA42-BFEA87F98407}"/>
    <dgm:cxn modelId="{0BC9CA34-0183-44DE-9F52-38509B32A92F}" type="presParOf" srcId="{264CFC12-782C-458D-9C6D-1A5C704C8AAC}" destId="{407DEC59-230B-4FCC-B330-F5F9BD704CDF}" srcOrd="0" destOrd="0" presId="urn:microsoft.com/office/officeart/2005/8/layout/process5"/>
    <dgm:cxn modelId="{5413804D-5D12-4456-B38E-C83AD7CEBE54}" type="presParOf" srcId="{264CFC12-782C-458D-9C6D-1A5C704C8AAC}" destId="{2F22664F-73D1-4F66-BE94-289B6F3B8BCF}" srcOrd="1" destOrd="0" presId="urn:microsoft.com/office/officeart/2005/8/layout/process5"/>
    <dgm:cxn modelId="{27381CF8-BCCE-460B-886A-D9586D3901DF}" type="presParOf" srcId="{2F22664F-73D1-4F66-BE94-289B6F3B8BCF}" destId="{CF81CCBA-8609-4E5F-BE77-16B01E7000D8}" srcOrd="0" destOrd="0" presId="urn:microsoft.com/office/officeart/2005/8/layout/process5"/>
    <dgm:cxn modelId="{A202C0EE-094A-4503-87FF-3179BED5C018}" type="presParOf" srcId="{264CFC12-782C-458D-9C6D-1A5C704C8AAC}" destId="{E462541A-0002-4615-A6DB-B2F17A717CCB}" srcOrd="2" destOrd="0" presId="urn:microsoft.com/office/officeart/2005/8/layout/process5"/>
    <dgm:cxn modelId="{C430B171-05DE-4F5A-8A7F-832CE28FF90E}" type="presParOf" srcId="{264CFC12-782C-458D-9C6D-1A5C704C8AAC}" destId="{E7AEBE47-5350-48A3-90FA-96A2B9EE481E}" srcOrd="3" destOrd="0" presId="urn:microsoft.com/office/officeart/2005/8/layout/process5"/>
    <dgm:cxn modelId="{1727907E-3F0B-4760-8DC9-96283BB06B7E}" type="presParOf" srcId="{E7AEBE47-5350-48A3-90FA-96A2B9EE481E}" destId="{8248B4C4-E266-4318-968F-7F3210023DFE}" srcOrd="0" destOrd="0" presId="urn:microsoft.com/office/officeart/2005/8/layout/process5"/>
    <dgm:cxn modelId="{637E5DF3-6195-4DF0-995A-CBD9549592F9}" type="presParOf" srcId="{264CFC12-782C-458D-9C6D-1A5C704C8AAC}" destId="{B417C6AF-CEF4-4C2D-8B78-6885D1497BAC}" srcOrd="4" destOrd="0" presId="urn:microsoft.com/office/officeart/2005/8/layout/process5"/>
    <dgm:cxn modelId="{7584FB28-07FB-4500-97CC-DC9DE2D1D6E8}" type="presParOf" srcId="{264CFC12-782C-458D-9C6D-1A5C704C8AAC}" destId="{3E91E7B2-B94D-4836-A047-21A8F5AB0E57}" srcOrd="5" destOrd="0" presId="urn:microsoft.com/office/officeart/2005/8/layout/process5"/>
    <dgm:cxn modelId="{7C4F2CBC-88F2-41FC-AA98-0B3D96FF2A4A}" type="presParOf" srcId="{3E91E7B2-B94D-4836-A047-21A8F5AB0E57}" destId="{E236542B-4D61-46E6-AEF0-F2D45AC63DC8}" srcOrd="0" destOrd="0" presId="urn:microsoft.com/office/officeart/2005/8/layout/process5"/>
    <dgm:cxn modelId="{845A583F-A477-4CD3-8AD0-FACF7A8DDE15}" type="presParOf" srcId="{264CFC12-782C-458D-9C6D-1A5C704C8AAC}" destId="{075D0839-528B-4B0F-84B4-175257F2A9CD}" srcOrd="6" destOrd="0" presId="urn:microsoft.com/office/officeart/2005/8/layout/process5"/>
    <dgm:cxn modelId="{62A54E0F-7125-478F-BA62-E6D939FE8B34}" type="presParOf" srcId="{264CFC12-782C-458D-9C6D-1A5C704C8AAC}" destId="{1E04C35F-6326-4F79-9857-9D5042B5F963}" srcOrd="7" destOrd="0" presId="urn:microsoft.com/office/officeart/2005/8/layout/process5"/>
    <dgm:cxn modelId="{9FDDF6AA-000C-4759-81EF-E374FE6FEF5B}" type="presParOf" srcId="{1E04C35F-6326-4F79-9857-9D5042B5F963}" destId="{F17F8262-A200-45F3-83AC-7D661259BA8C}" srcOrd="0" destOrd="0" presId="urn:microsoft.com/office/officeart/2005/8/layout/process5"/>
    <dgm:cxn modelId="{E0A31183-452E-4809-BCFB-8D11AF32CE87}" type="presParOf" srcId="{264CFC12-782C-458D-9C6D-1A5C704C8AAC}" destId="{0E7B123E-A4E7-4A5B-9547-E117788F0548}" srcOrd="8" destOrd="0" presId="urn:microsoft.com/office/officeart/2005/8/layout/process5"/>
    <dgm:cxn modelId="{CAE40E85-E4FA-4A4C-BF4A-E8F0C29EE871}" type="presParOf" srcId="{264CFC12-782C-458D-9C6D-1A5C704C8AAC}" destId="{8E7360AA-63EE-4EE0-BD4F-6C011522A1FB}" srcOrd="9" destOrd="0" presId="urn:microsoft.com/office/officeart/2005/8/layout/process5"/>
    <dgm:cxn modelId="{44878CDD-D05F-4D9A-86BF-676498DFCD43}" type="presParOf" srcId="{8E7360AA-63EE-4EE0-BD4F-6C011522A1FB}" destId="{8F326E0D-26FC-4CD5-8078-D87E61D8E4D9}" srcOrd="0" destOrd="0" presId="urn:microsoft.com/office/officeart/2005/8/layout/process5"/>
    <dgm:cxn modelId="{A527D086-F517-4ABB-A619-5EC44C03A855}" type="presParOf" srcId="{264CFC12-782C-458D-9C6D-1A5C704C8AAC}" destId="{EE4DFDC9-0EF9-460E-BAB2-6015AB98DDFE}" srcOrd="10" destOrd="0" presId="urn:microsoft.com/office/officeart/2005/8/layout/process5"/>
    <dgm:cxn modelId="{D5669735-CA9F-4B64-9E1C-62F7E6078E79}" type="presParOf" srcId="{264CFC12-782C-458D-9C6D-1A5C704C8AAC}" destId="{71A58AF6-2F2C-44D5-B118-1FEC9D869D96}" srcOrd="11" destOrd="0" presId="urn:microsoft.com/office/officeart/2005/8/layout/process5"/>
    <dgm:cxn modelId="{839006A4-CD8C-4CD7-8217-C635F67FA1FF}" type="presParOf" srcId="{71A58AF6-2F2C-44D5-B118-1FEC9D869D96}" destId="{29C87C99-4E71-4A95-AD61-12D888DB7C44}" srcOrd="0" destOrd="0" presId="urn:microsoft.com/office/officeart/2005/8/layout/process5"/>
    <dgm:cxn modelId="{033CDE44-D926-4AFB-9AC8-AEA85FE10955}" type="presParOf" srcId="{264CFC12-782C-458D-9C6D-1A5C704C8AAC}" destId="{CBF17B0B-9654-401B-86F6-77B6D862D1C7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EC6028-4112-45F7-85D3-36332D06322A}" type="doc">
      <dgm:prSet loTypeId="urn:microsoft.com/office/officeart/2005/8/layout/radial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2E718F2E-89D9-47EC-AF7C-1EBE24760870}">
      <dgm:prSet phldrT="[文本]" custT="1"/>
      <dgm:spPr>
        <a:xfrm>
          <a:off x="1670967" y="470817"/>
          <a:ext cx="1172914" cy="1172914"/>
        </a:xfrm>
        <a:prstGeom prst="ellipse">
          <a:avLst/>
        </a:prstGeom>
        <a:solidFill>
          <a:srgbClr val="F7964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20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国家重点</a:t>
          </a:r>
          <a:endParaRPr lang="en-US" altLang="zh-CN" sz="1200" b="1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20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通用课程</a:t>
          </a:r>
        </a:p>
      </dgm:t>
    </dgm:pt>
    <dgm:pt modelId="{004E6E76-0902-43D1-B3F8-9CC32EB1DE7C}" type="parTrans" cxnId="{365825B7-0D6A-4F98-ACF0-7C876A6246AD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F78899FD-734A-4735-904D-B1F7FE8C0568}" type="sibTrans" cxnId="{365825B7-0D6A-4F98-ACF0-7C876A6246AD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26B1C41B-528F-4CAC-97E0-E53197EDD44F}">
      <dgm:prSet phldrT="[文本]" custT="1"/>
      <dgm:spPr>
        <a:xfrm>
          <a:off x="1951426" y="-12560"/>
          <a:ext cx="611997" cy="611997"/>
        </a:xfrm>
        <a:prstGeom prst="ellipse">
          <a:avLst/>
        </a:prstGeom>
        <a:solidFill>
          <a:srgbClr val="5CB565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/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教师指导手册</a:t>
          </a:r>
        </a:p>
      </dgm:t>
    </dgm:pt>
    <dgm:pt modelId="{B9B97887-2304-45AC-8C40-0EE8A0A80969}" type="parTrans" cxnId="{3ABE521B-C1D7-4137-9BF8-C7D31A548953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3D6DE91-DC78-45B0-A966-B795D896D34D}" type="sibTrans" cxnId="{3ABE521B-C1D7-4137-9BF8-C7D31A548953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841E3ADF-F748-4282-B7D9-40083E6C75BA}">
      <dgm:prSet phldrT="[文本]" custT="1"/>
      <dgm:spPr>
        <a:xfrm>
          <a:off x="2715263" y="751276"/>
          <a:ext cx="611997" cy="611997"/>
        </a:xfrm>
        <a:prstGeom prst="ellipse">
          <a:avLst/>
        </a:prstGeom>
        <a:solidFill>
          <a:srgbClr val="5EAFA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/>
          <a:r>
            <a:rPr lang="zh-CN" altLang="en-US" sz="105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学生指导手册</a:t>
          </a:r>
        </a:p>
      </dgm:t>
    </dgm:pt>
    <dgm:pt modelId="{ED69BDEC-25B3-4B53-B2A3-57B5BBD8817D}" type="parTrans" cxnId="{F9AE9DC5-032E-44C2-8ED0-FD07D8F9611A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36DFAC5C-EBB2-4538-8DD8-4DE45D779D77}" type="sibTrans" cxnId="{F9AE9DC5-032E-44C2-8ED0-FD07D8F9611A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36D19F4-340F-4843-9980-205A94AFA9BD}">
      <dgm:prSet phldrT="[文本]" custT="1"/>
      <dgm:spPr>
        <a:xfrm>
          <a:off x="1951426" y="1515113"/>
          <a:ext cx="611997" cy="611997"/>
        </a:xfrm>
        <a:prstGeom prst="ellipse">
          <a:avLst/>
        </a:prstGeom>
        <a:solidFill>
          <a:srgbClr val="6179A8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实训</a:t>
          </a:r>
          <a:endParaRPr lang="en-US" altLang="zh-CN" sz="1050" b="1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平台</a:t>
          </a:r>
        </a:p>
      </dgm:t>
    </dgm:pt>
    <dgm:pt modelId="{EF19AAB4-6EBA-4689-A6D9-55DA14CFCEE4}" type="parTrans" cxnId="{274ED203-E670-404B-9521-55593CCF90DC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BFAF5E23-9D6E-4E28-98C1-89B13F957C9B}" type="sibTrans" cxnId="{274ED203-E670-404B-9521-55593CCF90DC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65A34AED-C289-4FB9-8314-009A655E2C41}">
      <dgm:prSet phldrT="[文本]" custT="1"/>
      <dgm:spPr>
        <a:xfrm>
          <a:off x="1187589" y="751276"/>
          <a:ext cx="611997" cy="611997"/>
        </a:xfrm>
        <a:prstGeom prst="ellipse">
          <a:avLst/>
        </a:prstGeom>
        <a:solidFill>
          <a:srgbClr val="8064A2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/>
          <a:r>
            <a:rPr lang="zh-CN" altLang="en-US" sz="1050" b="1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教辅工具资源</a:t>
          </a:r>
        </a:p>
      </dgm:t>
    </dgm:pt>
    <dgm:pt modelId="{0AB93AB4-F834-4003-9B33-804E634BD307}" type="parTrans" cxnId="{52A29E56-FA55-4B84-A7C2-3DF92DAA8D22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A18BF066-6D56-409B-8CF7-F9C8C693BA3B}" type="sibTrans" cxnId="{52A29E56-FA55-4B84-A7C2-3DF92DAA8D22}">
      <dgm:prSet/>
      <dgm:spPr/>
      <dgm:t>
        <a:bodyPr/>
        <a:lstStyle/>
        <a:p>
          <a:pPr algn="ctr"/>
          <a:endParaRPr lang="zh-CN" altLang="en-US">
            <a:latin typeface="华文仿宋" pitchFamily="2" charset="-122"/>
            <a:ea typeface="华文仿宋" pitchFamily="2" charset="-122"/>
          </a:endParaRPr>
        </a:p>
      </dgm:t>
    </dgm:pt>
    <dgm:pt modelId="{36B23881-C7A8-4A08-9BD6-1C23F0E3445C}" type="pres">
      <dgm:prSet presAssocID="{7DEC6028-4112-45F7-85D3-36332D06322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FD9F1A-262C-427F-B80E-C8959962AC0A}" type="pres">
      <dgm:prSet presAssocID="{7DEC6028-4112-45F7-85D3-36332D06322A}" presName="radial" presStyleCnt="0">
        <dgm:presLayoutVars>
          <dgm:animLvl val="ctr"/>
        </dgm:presLayoutVars>
      </dgm:prSet>
      <dgm:spPr/>
    </dgm:pt>
    <dgm:pt modelId="{9F1B9871-DF82-4122-A7EB-CD618E54AC4A}" type="pres">
      <dgm:prSet presAssocID="{2E718F2E-89D9-47EC-AF7C-1EBE24760870}" presName="centerShape" presStyleLbl="vennNode1" presStyleIdx="0" presStyleCnt="5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4206DA0D-E50A-4563-837B-AA6A383126EA}" type="pres">
      <dgm:prSet presAssocID="{26B1C41B-528F-4CAC-97E0-E53197EDD44F}" presName="node" presStyleLbl="vennNode1" presStyleIdx="1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0FBAEB4B-ECB4-4314-862F-C3C5095FAC66}" type="pres">
      <dgm:prSet presAssocID="{841E3ADF-F748-4282-B7D9-40083E6C75BA}" presName="node" presStyleLbl="vennNode1" presStyleIdx="2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D9EE24B5-5796-493A-9850-71FC1B5E7265}" type="pres">
      <dgm:prSet presAssocID="{A36D19F4-340F-4843-9980-205A94AFA9BD}" presName="node" presStyleLbl="vennNode1" presStyleIdx="3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06FF1719-7480-4715-972D-A6B0092E36FC}" type="pres">
      <dgm:prSet presAssocID="{65A34AED-C289-4FB9-8314-009A655E2C41}" presName="node" presStyleLbl="vennNode1" presStyleIdx="4" presStyleCnt="5" custScaleX="104355" custScaleY="10435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365825B7-0D6A-4F98-ACF0-7C876A6246AD}" srcId="{7DEC6028-4112-45F7-85D3-36332D06322A}" destId="{2E718F2E-89D9-47EC-AF7C-1EBE24760870}" srcOrd="0" destOrd="0" parTransId="{004E6E76-0902-43D1-B3F8-9CC32EB1DE7C}" sibTransId="{F78899FD-734A-4735-904D-B1F7FE8C0568}"/>
    <dgm:cxn modelId="{274ED203-E670-404B-9521-55593CCF90DC}" srcId="{2E718F2E-89D9-47EC-AF7C-1EBE24760870}" destId="{A36D19F4-340F-4843-9980-205A94AFA9BD}" srcOrd="2" destOrd="0" parTransId="{EF19AAB4-6EBA-4689-A6D9-55DA14CFCEE4}" sibTransId="{BFAF5E23-9D6E-4E28-98C1-89B13F957C9B}"/>
    <dgm:cxn modelId="{F4B08C9A-AF4C-4CE8-8F7F-6FFF5B61A135}" type="presOf" srcId="{7DEC6028-4112-45F7-85D3-36332D06322A}" destId="{36B23881-C7A8-4A08-9BD6-1C23F0E3445C}" srcOrd="0" destOrd="0" presId="urn:microsoft.com/office/officeart/2005/8/layout/radial3"/>
    <dgm:cxn modelId="{0CC92A37-1D3D-4A62-A919-A758C07A4B64}" type="presOf" srcId="{A36D19F4-340F-4843-9980-205A94AFA9BD}" destId="{D9EE24B5-5796-493A-9850-71FC1B5E7265}" srcOrd="0" destOrd="0" presId="urn:microsoft.com/office/officeart/2005/8/layout/radial3"/>
    <dgm:cxn modelId="{78E25EAC-241E-4008-8C63-291EBDE21753}" type="presOf" srcId="{26B1C41B-528F-4CAC-97E0-E53197EDD44F}" destId="{4206DA0D-E50A-4563-837B-AA6A383126EA}" srcOrd="0" destOrd="0" presId="urn:microsoft.com/office/officeart/2005/8/layout/radial3"/>
    <dgm:cxn modelId="{F9AE9DC5-032E-44C2-8ED0-FD07D8F9611A}" srcId="{2E718F2E-89D9-47EC-AF7C-1EBE24760870}" destId="{841E3ADF-F748-4282-B7D9-40083E6C75BA}" srcOrd="1" destOrd="0" parTransId="{ED69BDEC-25B3-4B53-B2A3-57B5BBD8817D}" sibTransId="{36DFAC5C-EBB2-4538-8DD8-4DE45D779D77}"/>
    <dgm:cxn modelId="{2425A851-DC7D-4A42-8575-116F48CC473A}" type="presOf" srcId="{65A34AED-C289-4FB9-8314-009A655E2C41}" destId="{06FF1719-7480-4715-972D-A6B0092E36FC}" srcOrd="0" destOrd="0" presId="urn:microsoft.com/office/officeart/2005/8/layout/radial3"/>
    <dgm:cxn modelId="{3ABE521B-C1D7-4137-9BF8-C7D31A548953}" srcId="{2E718F2E-89D9-47EC-AF7C-1EBE24760870}" destId="{26B1C41B-528F-4CAC-97E0-E53197EDD44F}" srcOrd="0" destOrd="0" parTransId="{B9B97887-2304-45AC-8C40-0EE8A0A80969}" sibTransId="{A3D6DE91-DC78-45B0-A966-B795D896D34D}"/>
    <dgm:cxn modelId="{0BC4E0FE-D1E9-4018-8E6D-19B64E141C76}" type="presOf" srcId="{841E3ADF-F748-4282-B7D9-40083E6C75BA}" destId="{0FBAEB4B-ECB4-4314-862F-C3C5095FAC66}" srcOrd="0" destOrd="0" presId="urn:microsoft.com/office/officeart/2005/8/layout/radial3"/>
    <dgm:cxn modelId="{A38FA3B6-8B0E-4BB9-85AA-C5593DEBB791}" type="presOf" srcId="{2E718F2E-89D9-47EC-AF7C-1EBE24760870}" destId="{9F1B9871-DF82-4122-A7EB-CD618E54AC4A}" srcOrd="0" destOrd="0" presId="urn:microsoft.com/office/officeart/2005/8/layout/radial3"/>
    <dgm:cxn modelId="{52A29E56-FA55-4B84-A7C2-3DF92DAA8D22}" srcId="{2E718F2E-89D9-47EC-AF7C-1EBE24760870}" destId="{65A34AED-C289-4FB9-8314-009A655E2C41}" srcOrd="3" destOrd="0" parTransId="{0AB93AB4-F834-4003-9B33-804E634BD307}" sibTransId="{A18BF066-6D56-409B-8CF7-F9C8C693BA3B}"/>
    <dgm:cxn modelId="{889E73B7-A93F-40A0-B542-403EE2B1B45D}" type="presParOf" srcId="{36B23881-C7A8-4A08-9BD6-1C23F0E3445C}" destId="{5BFD9F1A-262C-427F-B80E-C8959962AC0A}" srcOrd="0" destOrd="0" presId="urn:microsoft.com/office/officeart/2005/8/layout/radial3"/>
    <dgm:cxn modelId="{F3515698-2E3B-4B83-ADEE-68776E1D9F31}" type="presParOf" srcId="{5BFD9F1A-262C-427F-B80E-C8959962AC0A}" destId="{9F1B9871-DF82-4122-A7EB-CD618E54AC4A}" srcOrd="0" destOrd="0" presId="urn:microsoft.com/office/officeart/2005/8/layout/radial3"/>
    <dgm:cxn modelId="{703A73F2-2A85-4829-980D-0E7127D28537}" type="presParOf" srcId="{5BFD9F1A-262C-427F-B80E-C8959962AC0A}" destId="{4206DA0D-E50A-4563-837B-AA6A383126EA}" srcOrd="1" destOrd="0" presId="urn:microsoft.com/office/officeart/2005/8/layout/radial3"/>
    <dgm:cxn modelId="{A4753B23-F3DE-4D90-877B-1D83F019C5C8}" type="presParOf" srcId="{5BFD9F1A-262C-427F-B80E-C8959962AC0A}" destId="{0FBAEB4B-ECB4-4314-862F-C3C5095FAC66}" srcOrd="2" destOrd="0" presId="urn:microsoft.com/office/officeart/2005/8/layout/radial3"/>
    <dgm:cxn modelId="{FA648131-7413-42E7-BBC4-78047AFD9976}" type="presParOf" srcId="{5BFD9F1A-262C-427F-B80E-C8959962AC0A}" destId="{D9EE24B5-5796-493A-9850-71FC1B5E7265}" srcOrd="3" destOrd="0" presId="urn:microsoft.com/office/officeart/2005/8/layout/radial3"/>
    <dgm:cxn modelId="{82E8DCD0-D243-4285-AF2A-7CB060D67124}" type="presParOf" srcId="{5BFD9F1A-262C-427F-B80E-C8959962AC0A}" destId="{06FF1719-7480-4715-972D-A6B0092E36F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832996-4325-402F-95EA-27967795C3EC}" type="doc">
      <dgm:prSet loTypeId="urn:microsoft.com/office/officeart/2005/8/layout/cycle4#1" loCatId="relationship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1B7F5D69-0EC4-4387-8A6B-C31513ED5A9F}">
      <dgm:prSet phldrT="[文本]"/>
      <dgm:spPr>
        <a:xfrm>
          <a:off x="801142" y="155723"/>
          <a:ext cx="1129950" cy="1115995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理论教学</a:t>
          </a:r>
          <a:endParaRPr lang="zh-CN" altLang="en-US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F60E193-1709-40FA-9022-09CEB94B2C42}" type="parTrans" cxnId="{9087F170-6B4C-45C3-9594-1ACDE1B77576}">
      <dgm:prSet/>
      <dgm:spPr/>
      <dgm:t>
        <a:bodyPr/>
        <a:lstStyle/>
        <a:p>
          <a:endParaRPr lang="zh-CN" altLang="en-US"/>
        </a:p>
      </dgm:t>
    </dgm:pt>
    <dgm:pt modelId="{EA7E07E5-C463-4354-8E2C-1F337157BFC2}" type="sibTrans" cxnId="{9087F170-6B4C-45C3-9594-1ACDE1B77576}">
      <dgm:prSet/>
      <dgm:spPr/>
      <dgm:t>
        <a:bodyPr/>
        <a:lstStyle/>
        <a:p>
          <a:endParaRPr lang="zh-CN" altLang="en-US"/>
        </a:p>
      </dgm:t>
    </dgm:pt>
    <dgm:pt modelId="{010487A0-BDF3-49DD-94E0-56E08A7F6B85}">
      <dgm:prSet phldrT="[文本]" custT="1"/>
      <dgm:spPr>
        <a:xfrm>
          <a:off x="293528" y="57531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9000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教学质量提升“易”课程包</a:t>
          </a:r>
          <a:endParaRPr lang="zh-CN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3761181-AB01-4B70-BCC7-EDAE41A683E6}" type="parTrans" cxnId="{4B2F6166-BEC6-4489-8365-0B96F1CF2015}">
      <dgm:prSet/>
      <dgm:spPr/>
      <dgm:t>
        <a:bodyPr/>
        <a:lstStyle/>
        <a:p>
          <a:endParaRPr lang="zh-CN" altLang="en-US"/>
        </a:p>
      </dgm:t>
    </dgm:pt>
    <dgm:pt modelId="{9D3D0332-2601-42B7-AD64-BB328172D6A7}" type="sibTrans" cxnId="{4B2F6166-BEC6-4489-8365-0B96F1CF2015}">
      <dgm:prSet/>
      <dgm:spPr/>
      <dgm:t>
        <a:bodyPr/>
        <a:lstStyle/>
        <a:p>
          <a:endParaRPr lang="zh-CN" altLang="en-US"/>
        </a:p>
      </dgm:t>
    </dgm:pt>
    <dgm:pt modelId="{8CCEEEFF-5447-4A81-8446-4A12E0B080CF}">
      <dgm:prSet phldrT="[文本]"/>
      <dgm:spPr>
        <a:xfrm rot="5400000">
          <a:off x="1990262" y="148746"/>
          <a:ext cx="1115995" cy="1129950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b="1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实验教学</a:t>
          </a:r>
          <a:endParaRPr lang="zh-CN" altLang="en-US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DAE7F04-38B9-4A61-B039-C8443EBC9F06}" type="parTrans" cxnId="{CC36A76E-AB1B-4CBB-B94B-5882839F8B86}">
      <dgm:prSet/>
      <dgm:spPr/>
      <dgm:t>
        <a:bodyPr/>
        <a:lstStyle/>
        <a:p>
          <a:endParaRPr lang="zh-CN" altLang="en-US"/>
        </a:p>
      </dgm:t>
    </dgm:pt>
    <dgm:pt modelId="{160F2108-31C1-43F8-A833-3EEB8222ECA8}" type="sibTrans" cxnId="{CC36A76E-AB1B-4CBB-B94B-5882839F8B86}">
      <dgm:prSet/>
      <dgm:spPr/>
      <dgm:t>
        <a:bodyPr/>
        <a:lstStyle/>
        <a:p>
          <a:endParaRPr lang="zh-CN" altLang="en-US"/>
        </a:p>
      </dgm:t>
    </dgm:pt>
    <dgm:pt modelId="{A6255CA7-A804-4D7C-B061-8A6C282F81A9}">
      <dgm:prSet phldrT="[文本]"/>
      <dgm:spPr>
        <a:xfrm>
          <a:off x="2396854" y="57531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76667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虚拟仿真实验教学平台</a:t>
          </a:r>
          <a:endParaRPr lang="zh-CN" alt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6B2C2393-02ED-4E48-AB7A-7A9C408A0ED9}" type="parTrans" cxnId="{336352E4-A196-4243-844B-73EE35C84F66}">
      <dgm:prSet/>
      <dgm:spPr/>
      <dgm:t>
        <a:bodyPr/>
        <a:lstStyle/>
        <a:p>
          <a:endParaRPr lang="zh-CN" altLang="en-US"/>
        </a:p>
      </dgm:t>
    </dgm:pt>
    <dgm:pt modelId="{A5398C05-1418-4A74-91C9-C6E347928706}" type="sibTrans" cxnId="{336352E4-A196-4243-844B-73EE35C84F66}">
      <dgm:prSet/>
      <dgm:spPr/>
      <dgm:t>
        <a:bodyPr/>
        <a:lstStyle/>
        <a:p>
          <a:endParaRPr lang="zh-CN" altLang="en-US"/>
        </a:p>
      </dgm:t>
    </dgm:pt>
    <dgm:pt modelId="{A39BA2D1-1B6D-4EF3-B879-845EF0681D8F}">
      <dgm:prSet phldrT="[文本]"/>
      <dgm:spPr>
        <a:xfrm rot="10800000">
          <a:off x="1983284" y="1337865"/>
          <a:ext cx="1129950" cy="1115995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b="1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资源中心</a:t>
          </a:r>
          <a:endParaRPr lang="zh-CN" altLang="en-US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3BD2DEC4-F8BC-4517-B758-289ECF2748EB}" type="parTrans" cxnId="{FF5CDA70-715A-4553-A975-9DCB40072E71}">
      <dgm:prSet/>
      <dgm:spPr/>
      <dgm:t>
        <a:bodyPr/>
        <a:lstStyle/>
        <a:p>
          <a:endParaRPr lang="zh-CN" altLang="en-US"/>
        </a:p>
      </dgm:t>
    </dgm:pt>
    <dgm:pt modelId="{66E32E66-007C-46B3-962F-ABDD2F8CE5F0}" type="sibTrans" cxnId="{FF5CDA70-715A-4553-A975-9DCB40072E71}">
      <dgm:prSet/>
      <dgm:spPr/>
      <dgm:t>
        <a:bodyPr/>
        <a:lstStyle/>
        <a:p>
          <a:endParaRPr lang="zh-CN" altLang="en-US"/>
        </a:p>
      </dgm:t>
    </dgm:pt>
    <dgm:pt modelId="{13FEF715-1696-40EA-9106-08E18E1B007E}">
      <dgm:prSet phldrT="[文本]"/>
      <dgm:spPr>
        <a:xfrm>
          <a:off x="2396854" y="1832049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63333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教学资源数据中心</a:t>
          </a:r>
          <a:endParaRPr lang="zh-CN" alt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10235EC-ECB0-493D-BC21-406693FA8A81}" type="parTrans" cxnId="{F284EC8D-ABD6-4196-91A8-7772B8887B77}">
      <dgm:prSet/>
      <dgm:spPr/>
      <dgm:t>
        <a:bodyPr/>
        <a:lstStyle/>
        <a:p>
          <a:endParaRPr lang="zh-CN" altLang="en-US"/>
        </a:p>
      </dgm:t>
    </dgm:pt>
    <dgm:pt modelId="{36EE72F0-3A7F-42BD-8EE8-F5BCDF3FE037}" type="sibTrans" cxnId="{F284EC8D-ABD6-4196-91A8-7772B8887B77}">
      <dgm:prSet/>
      <dgm:spPr/>
      <dgm:t>
        <a:bodyPr/>
        <a:lstStyle/>
        <a:p>
          <a:endParaRPr lang="zh-CN" altLang="en-US"/>
        </a:p>
      </dgm:t>
    </dgm:pt>
    <dgm:pt modelId="{264A83A6-5E52-4F42-8203-0EBEC2431653}">
      <dgm:prSet phldrT="[文本]"/>
      <dgm:spPr>
        <a:xfrm rot="16200000">
          <a:off x="808120" y="1330888"/>
          <a:ext cx="1115995" cy="1129950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b="1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个性定制</a:t>
          </a:r>
          <a:endParaRPr lang="zh-CN" altLang="en-US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28C7D7-CF0D-4B39-90E2-CB431512D262}" type="parTrans" cxnId="{205E7761-9CCF-4586-BD07-2C7380BD626E}">
      <dgm:prSet/>
      <dgm:spPr/>
      <dgm:t>
        <a:bodyPr/>
        <a:lstStyle/>
        <a:p>
          <a:endParaRPr lang="zh-CN" altLang="en-US"/>
        </a:p>
      </dgm:t>
    </dgm:pt>
    <dgm:pt modelId="{E1ED3DC7-C691-4E3C-A957-820CF8B20B25}" type="sibTrans" cxnId="{205E7761-9CCF-4586-BD07-2C7380BD626E}">
      <dgm:prSet/>
      <dgm:spPr/>
      <dgm:t>
        <a:bodyPr/>
        <a:lstStyle/>
        <a:p>
          <a:endParaRPr lang="zh-CN" altLang="en-US"/>
        </a:p>
      </dgm:t>
    </dgm:pt>
    <dgm:pt modelId="{FBA55A6C-AD3B-4486-8B72-DEA8814E0D99}">
      <dgm:prSet phldrT="[文本]"/>
      <dgm:spPr>
        <a:xfrm>
          <a:off x="293528" y="1832049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5000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系列教辅资源专业制作</a:t>
          </a:r>
          <a:endParaRPr lang="zh-CN" alt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F3AEC5B0-F355-4617-B8B8-F9F782F9CE40}" type="parTrans" cxnId="{518B48FC-6A46-4C11-9D2B-B0250B6986C4}">
      <dgm:prSet/>
      <dgm:spPr/>
      <dgm:t>
        <a:bodyPr/>
        <a:lstStyle/>
        <a:p>
          <a:endParaRPr lang="zh-CN" altLang="en-US"/>
        </a:p>
      </dgm:t>
    </dgm:pt>
    <dgm:pt modelId="{FF3704A2-F126-4A16-898C-AF51E20D8167}" type="sibTrans" cxnId="{518B48FC-6A46-4C11-9D2B-B0250B6986C4}">
      <dgm:prSet/>
      <dgm:spPr/>
      <dgm:t>
        <a:bodyPr/>
        <a:lstStyle/>
        <a:p>
          <a:endParaRPr lang="zh-CN" altLang="en-US"/>
        </a:p>
      </dgm:t>
    </dgm:pt>
    <dgm:pt modelId="{AD29D868-16A6-40A5-BA3D-0A18C1762DB0}" type="pres">
      <dgm:prSet presAssocID="{B9832996-4325-402F-95EA-27967795C3E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324E289-D15B-44A8-9235-0D842EB9C0E9}" type="pres">
      <dgm:prSet presAssocID="{B9832996-4325-402F-95EA-27967795C3EC}" presName="children" presStyleCnt="0"/>
      <dgm:spPr/>
      <dgm:t>
        <a:bodyPr/>
        <a:lstStyle/>
        <a:p>
          <a:endParaRPr lang="zh-CN" altLang="en-US"/>
        </a:p>
      </dgm:t>
    </dgm:pt>
    <dgm:pt modelId="{2204BF99-931C-4F05-B941-2830090B3E88}" type="pres">
      <dgm:prSet presAssocID="{B9832996-4325-402F-95EA-27967795C3EC}" presName="child1group" presStyleCnt="0"/>
      <dgm:spPr/>
      <dgm:t>
        <a:bodyPr/>
        <a:lstStyle/>
        <a:p>
          <a:endParaRPr lang="zh-CN" altLang="en-US"/>
        </a:p>
      </dgm:t>
    </dgm:pt>
    <dgm:pt modelId="{72937519-9131-47E3-AD72-84A0CA233683}" type="pres">
      <dgm:prSet presAssocID="{B9832996-4325-402F-95EA-27967795C3EC}" presName="child1" presStyleLbl="bgAcc1" presStyleIdx="0" presStyleCnt="4" custScaleX="94947" custScaleY="86221"/>
      <dgm:spPr/>
      <dgm:t>
        <a:bodyPr/>
        <a:lstStyle/>
        <a:p>
          <a:endParaRPr lang="zh-CN" altLang="en-US"/>
        </a:p>
      </dgm:t>
    </dgm:pt>
    <dgm:pt modelId="{27BD3769-78B1-44BF-9EF8-307E7C58CD44}" type="pres">
      <dgm:prSet presAssocID="{B9832996-4325-402F-95EA-27967795C3E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4E2DCE-753F-4011-9E22-DEE4F198DFD9}" type="pres">
      <dgm:prSet presAssocID="{B9832996-4325-402F-95EA-27967795C3EC}" presName="child2group" presStyleCnt="0"/>
      <dgm:spPr/>
      <dgm:t>
        <a:bodyPr/>
        <a:lstStyle/>
        <a:p>
          <a:endParaRPr lang="zh-CN" altLang="en-US"/>
        </a:p>
      </dgm:t>
    </dgm:pt>
    <dgm:pt modelId="{A9A29613-2200-4186-9E4A-6512903382E8}" type="pres">
      <dgm:prSet presAssocID="{B9832996-4325-402F-95EA-27967795C3EC}" presName="child2" presStyleLbl="bgAcc1" presStyleIdx="1" presStyleCnt="4" custScaleX="94947" custScaleY="86221"/>
      <dgm:spPr/>
      <dgm:t>
        <a:bodyPr/>
        <a:lstStyle/>
        <a:p>
          <a:endParaRPr lang="zh-CN" altLang="en-US"/>
        </a:p>
      </dgm:t>
    </dgm:pt>
    <dgm:pt modelId="{45D387A8-C120-4F9C-8C29-7D55D3C4C9D2}" type="pres">
      <dgm:prSet presAssocID="{B9832996-4325-402F-95EA-27967795C3E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C04794-BCC2-4BFE-8026-D4E854DD4930}" type="pres">
      <dgm:prSet presAssocID="{B9832996-4325-402F-95EA-27967795C3EC}" presName="child3group" presStyleCnt="0"/>
      <dgm:spPr/>
      <dgm:t>
        <a:bodyPr/>
        <a:lstStyle/>
        <a:p>
          <a:endParaRPr lang="zh-CN" altLang="en-US"/>
        </a:p>
      </dgm:t>
    </dgm:pt>
    <dgm:pt modelId="{4421B0C7-F1B3-4FC9-8F44-13169094FD0F}" type="pres">
      <dgm:prSet presAssocID="{B9832996-4325-402F-95EA-27967795C3EC}" presName="child3" presStyleLbl="bgAcc1" presStyleIdx="2" presStyleCnt="4" custScaleX="94947" custScaleY="86221"/>
      <dgm:spPr/>
      <dgm:t>
        <a:bodyPr/>
        <a:lstStyle/>
        <a:p>
          <a:endParaRPr lang="zh-CN" altLang="en-US"/>
        </a:p>
      </dgm:t>
    </dgm:pt>
    <dgm:pt modelId="{C7159B09-86C4-42B6-8718-DA414B21D486}" type="pres">
      <dgm:prSet presAssocID="{B9832996-4325-402F-95EA-27967795C3E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134129-1E6D-4E14-8804-6F9E395104D2}" type="pres">
      <dgm:prSet presAssocID="{B9832996-4325-402F-95EA-27967795C3EC}" presName="child4group" presStyleCnt="0"/>
      <dgm:spPr/>
      <dgm:t>
        <a:bodyPr/>
        <a:lstStyle/>
        <a:p>
          <a:endParaRPr lang="zh-CN" altLang="en-US"/>
        </a:p>
      </dgm:t>
    </dgm:pt>
    <dgm:pt modelId="{3E095A18-4E1E-45FC-A621-EE1576474EE2}" type="pres">
      <dgm:prSet presAssocID="{B9832996-4325-402F-95EA-27967795C3EC}" presName="child4" presStyleLbl="bgAcc1" presStyleIdx="3" presStyleCnt="4" custScaleX="94947" custScaleY="86221"/>
      <dgm:spPr/>
      <dgm:t>
        <a:bodyPr/>
        <a:lstStyle/>
        <a:p>
          <a:endParaRPr lang="zh-CN" altLang="en-US"/>
        </a:p>
      </dgm:t>
    </dgm:pt>
    <dgm:pt modelId="{5E51C655-6551-431C-B2DC-17BFC96C65DE}" type="pres">
      <dgm:prSet presAssocID="{B9832996-4325-402F-95EA-27967795C3E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FA8C0-4312-4E61-865D-889FE10A86AB}" type="pres">
      <dgm:prSet presAssocID="{B9832996-4325-402F-95EA-27967795C3EC}" presName="childPlaceholder" presStyleCnt="0"/>
      <dgm:spPr/>
      <dgm:t>
        <a:bodyPr/>
        <a:lstStyle/>
        <a:p>
          <a:endParaRPr lang="zh-CN" altLang="en-US"/>
        </a:p>
      </dgm:t>
    </dgm:pt>
    <dgm:pt modelId="{CFBC339B-795C-4CAE-A25D-E34F894EF929}" type="pres">
      <dgm:prSet presAssocID="{B9832996-4325-402F-95EA-27967795C3EC}" presName="circle" presStyleCnt="0"/>
      <dgm:spPr/>
      <dgm:t>
        <a:bodyPr/>
        <a:lstStyle/>
        <a:p>
          <a:endParaRPr lang="zh-CN" altLang="en-US"/>
        </a:p>
      </dgm:t>
    </dgm:pt>
    <dgm:pt modelId="{F09D0F2A-1215-4375-833D-5D9C6BC50FB0}" type="pres">
      <dgm:prSet presAssocID="{B9832996-4325-402F-95EA-27967795C3EC}" presName="quadrant1" presStyleLbl="node1" presStyleIdx="0" presStyleCnt="4" custScaleY="987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AA4571-C331-426A-BECA-291858ADC52D}" type="pres">
      <dgm:prSet presAssocID="{B9832996-4325-402F-95EA-27967795C3EC}" presName="quadrant2" presStyleLbl="node1" presStyleIdx="1" presStyleCnt="4" custScaleY="987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F3A998-54DA-4E96-8FF1-4A0D584B6108}" type="pres">
      <dgm:prSet presAssocID="{B9832996-4325-402F-95EA-27967795C3EC}" presName="quadrant3" presStyleLbl="node1" presStyleIdx="2" presStyleCnt="4" custScaleY="987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061963-5293-48A3-9422-B26C2C9530F7}" type="pres">
      <dgm:prSet presAssocID="{B9832996-4325-402F-95EA-27967795C3EC}" presName="quadrant4" presStyleLbl="node1" presStyleIdx="3" presStyleCnt="4" custScaleY="987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58DCDF-7D70-4362-A563-D0B368CD8738}" type="pres">
      <dgm:prSet presAssocID="{B9832996-4325-402F-95EA-27967795C3EC}" presName="quadrantPlaceholder" presStyleCnt="0"/>
      <dgm:spPr/>
      <dgm:t>
        <a:bodyPr/>
        <a:lstStyle/>
        <a:p>
          <a:endParaRPr lang="zh-CN" altLang="en-US"/>
        </a:p>
      </dgm:t>
    </dgm:pt>
    <dgm:pt modelId="{6C69FB8F-ACB4-4D95-B79B-A74EAFE79AC4}" type="pres">
      <dgm:prSet presAssocID="{B9832996-4325-402F-95EA-27967795C3EC}" presName="center1" presStyleLbl="fgShp" presStyleIdx="0" presStyleCnt="2"/>
      <dgm:spPr>
        <a:xfrm>
          <a:off x="1762122" y="1069929"/>
          <a:ext cx="390132" cy="339246"/>
        </a:xfrm>
        <a:prstGeom prst="circularArrow">
          <a:avLst/>
        </a:prstGeom>
        <a:solidFill>
          <a:srgbClr val="F7964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B55866D5-EBE5-4B0C-867B-6A4CB36ED9F8}" type="pres">
      <dgm:prSet presAssocID="{B9832996-4325-402F-95EA-27967795C3EC}" presName="center2" presStyleLbl="fgShp" presStyleIdx="1" presStyleCnt="2"/>
      <dgm:spPr>
        <a:xfrm rot="10800000">
          <a:off x="1762122" y="1200409"/>
          <a:ext cx="390132" cy="339246"/>
        </a:xfrm>
        <a:prstGeom prst="circularArrow">
          <a:avLst/>
        </a:prstGeom>
        <a:solidFill>
          <a:srgbClr val="F7964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</dgm:ptLst>
  <dgm:cxnLst>
    <dgm:cxn modelId="{B2914C60-E333-411B-81B3-76308B716692}" type="presOf" srcId="{010487A0-BDF3-49DD-94E0-56E08A7F6B85}" destId="{72937519-9131-47E3-AD72-84A0CA233683}" srcOrd="0" destOrd="0" presId="urn:microsoft.com/office/officeart/2005/8/layout/cycle4#1"/>
    <dgm:cxn modelId="{9087F170-6B4C-45C3-9594-1ACDE1B77576}" srcId="{B9832996-4325-402F-95EA-27967795C3EC}" destId="{1B7F5D69-0EC4-4387-8A6B-C31513ED5A9F}" srcOrd="0" destOrd="0" parTransId="{CF60E193-1709-40FA-9022-09CEB94B2C42}" sibTransId="{EA7E07E5-C463-4354-8E2C-1F337157BFC2}"/>
    <dgm:cxn modelId="{336352E4-A196-4243-844B-73EE35C84F66}" srcId="{8CCEEEFF-5447-4A81-8446-4A12E0B080CF}" destId="{A6255CA7-A804-4D7C-B061-8A6C282F81A9}" srcOrd="0" destOrd="0" parTransId="{6B2C2393-02ED-4E48-AB7A-7A9C408A0ED9}" sibTransId="{A5398C05-1418-4A74-91C9-C6E347928706}"/>
    <dgm:cxn modelId="{5BCF5CB3-E0A5-46CA-8A5E-A31E4B67DD2C}" type="presOf" srcId="{A39BA2D1-1B6D-4EF3-B879-845EF0681D8F}" destId="{B7F3A998-54DA-4E96-8FF1-4A0D584B6108}" srcOrd="0" destOrd="0" presId="urn:microsoft.com/office/officeart/2005/8/layout/cycle4#1"/>
    <dgm:cxn modelId="{4B2F6166-BEC6-4489-8365-0B96F1CF2015}" srcId="{1B7F5D69-0EC4-4387-8A6B-C31513ED5A9F}" destId="{010487A0-BDF3-49DD-94E0-56E08A7F6B85}" srcOrd="0" destOrd="0" parTransId="{D3761181-AB01-4B70-BCC7-EDAE41A683E6}" sibTransId="{9D3D0332-2601-42B7-AD64-BB328172D6A7}"/>
    <dgm:cxn modelId="{903019D0-5B52-4C9A-8BD6-F685FAB8EA2D}" type="presOf" srcId="{8CCEEEFF-5447-4A81-8446-4A12E0B080CF}" destId="{3AAA4571-C331-426A-BECA-291858ADC52D}" srcOrd="0" destOrd="0" presId="urn:microsoft.com/office/officeart/2005/8/layout/cycle4#1"/>
    <dgm:cxn modelId="{518B48FC-6A46-4C11-9D2B-B0250B6986C4}" srcId="{264A83A6-5E52-4F42-8203-0EBEC2431653}" destId="{FBA55A6C-AD3B-4486-8B72-DEA8814E0D99}" srcOrd="0" destOrd="0" parTransId="{F3AEC5B0-F355-4617-B8B8-F9F782F9CE40}" sibTransId="{FF3704A2-F126-4A16-898C-AF51E20D8167}"/>
    <dgm:cxn modelId="{7C26F289-8B4B-4D45-8732-59858A285CA3}" type="presOf" srcId="{264A83A6-5E52-4F42-8203-0EBEC2431653}" destId="{AD061963-5293-48A3-9422-B26C2C9530F7}" srcOrd="0" destOrd="0" presId="urn:microsoft.com/office/officeart/2005/8/layout/cycle4#1"/>
    <dgm:cxn modelId="{21BDC6B4-B1AF-4611-ABD8-5124FC1A9AC4}" type="presOf" srcId="{A6255CA7-A804-4D7C-B061-8A6C282F81A9}" destId="{A9A29613-2200-4186-9E4A-6512903382E8}" srcOrd="0" destOrd="0" presId="urn:microsoft.com/office/officeart/2005/8/layout/cycle4#1"/>
    <dgm:cxn modelId="{F0D164E4-B5DD-458C-9932-223A68B05CCD}" type="presOf" srcId="{FBA55A6C-AD3B-4486-8B72-DEA8814E0D99}" destId="{5E51C655-6551-431C-B2DC-17BFC96C65DE}" srcOrd="1" destOrd="0" presId="urn:microsoft.com/office/officeart/2005/8/layout/cycle4#1"/>
    <dgm:cxn modelId="{205E7761-9CCF-4586-BD07-2C7380BD626E}" srcId="{B9832996-4325-402F-95EA-27967795C3EC}" destId="{264A83A6-5E52-4F42-8203-0EBEC2431653}" srcOrd="3" destOrd="0" parTransId="{AC28C7D7-CF0D-4B39-90E2-CB431512D262}" sibTransId="{E1ED3DC7-C691-4E3C-A957-820CF8B20B25}"/>
    <dgm:cxn modelId="{F3829111-E245-42DE-97AC-CD87AE6F9F18}" type="presOf" srcId="{B9832996-4325-402F-95EA-27967795C3EC}" destId="{AD29D868-16A6-40A5-BA3D-0A18C1762DB0}" srcOrd="0" destOrd="0" presId="urn:microsoft.com/office/officeart/2005/8/layout/cycle4#1"/>
    <dgm:cxn modelId="{F284EC8D-ABD6-4196-91A8-7772B8887B77}" srcId="{A39BA2D1-1B6D-4EF3-B879-845EF0681D8F}" destId="{13FEF715-1696-40EA-9106-08E18E1B007E}" srcOrd="0" destOrd="0" parTransId="{D10235EC-ECB0-493D-BC21-406693FA8A81}" sibTransId="{36EE72F0-3A7F-42BD-8EE8-F5BCDF3FE037}"/>
    <dgm:cxn modelId="{FF5CDA70-715A-4553-A975-9DCB40072E71}" srcId="{B9832996-4325-402F-95EA-27967795C3EC}" destId="{A39BA2D1-1B6D-4EF3-B879-845EF0681D8F}" srcOrd="2" destOrd="0" parTransId="{3BD2DEC4-F8BC-4517-B758-289ECF2748EB}" sibTransId="{66E32E66-007C-46B3-962F-ABDD2F8CE5F0}"/>
    <dgm:cxn modelId="{626B254A-9D7D-45DD-9CC1-6A8DD392EAAB}" type="presOf" srcId="{13FEF715-1696-40EA-9106-08E18E1B007E}" destId="{C7159B09-86C4-42B6-8718-DA414B21D486}" srcOrd="1" destOrd="0" presId="urn:microsoft.com/office/officeart/2005/8/layout/cycle4#1"/>
    <dgm:cxn modelId="{25D81719-9E89-4774-9CFE-A4316E9FCFE3}" type="presOf" srcId="{1B7F5D69-0EC4-4387-8A6B-C31513ED5A9F}" destId="{F09D0F2A-1215-4375-833D-5D9C6BC50FB0}" srcOrd="0" destOrd="0" presId="urn:microsoft.com/office/officeart/2005/8/layout/cycle4#1"/>
    <dgm:cxn modelId="{70C794A9-0F35-49D2-9045-E8DBCEC48265}" type="presOf" srcId="{A6255CA7-A804-4D7C-B061-8A6C282F81A9}" destId="{45D387A8-C120-4F9C-8C29-7D55D3C4C9D2}" srcOrd="1" destOrd="0" presId="urn:microsoft.com/office/officeart/2005/8/layout/cycle4#1"/>
    <dgm:cxn modelId="{C3B7B741-13B8-4CFD-B785-55BF26F70DA6}" type="presOf" srcId="{010487A0-BDF3-49DD-94E0-56E08A7F6B85}" destId="{27BD3769-78B1-44BF-9EF8-307E7C58CD44}" srcOrd="1" destOrd="0" presId="urn:microsoft.com/office/officeart/2005/8/layout/cycle4#1"/>
    <dgm:cxn modelId="{2F258915-33AC-4902-AF5A-272BDC1D30EC}" type="presOf" srcId="{13FEF715-1696-40EA-9106-08E18E1B007E}" destId="{4421B0C7-F1B3-4FC9-8F44-13169094FD0F}" srcOrd="0" destOrd="0" presId="urn:microsoft.com/office/officeart/2005/8/layout/cycle4#1"/>
    <dgm:cxn modelId="{585C0F64-6DBE-4647-B07C-0B085978B43C}" type="presOf" srcId="{FBA55A6C-AD3B-4486-8B72-DEA8814E0D99}" destId="{3E095A18-4E1E-45FC-A621-EE1576474EE2}" srcOrd="0" destOrd="0" presId="urn:microsoft.com/office/officeart/2005/8/layout/cycle4#1"/>
    <dgm:cxn modelId="{CC36A76E-AB1B-4CBB-B94B-5882839F8B86}" srcId="{B9832996-4325-402F-95EA-27967795C3EC}" destId="{8CCEEEFF-5447-4A81-8446-4A12E0B080CF}" srcOrd="1" destOrd="0" parTransId="{4DAE7F04-38B9-4A61-B039-C8443EBC9F06}" sibTransId="{160F2108-31C1-43F8-A833-3EEB8222ECA8}"/>
    <dgm:cxn modelId="{81B5E574-12AF-428B-A58F-6D9890A12B6E}" type="presParOf" srcId="{AD29D868-16A6-40A5-BA3D-0A18C1762DB0}" destId="{2324E289-D15B-44A8-9235-0D842EB9C0E9}" srcOrd="0" destOrd="0" presId="urn:microsoft.com/office/officeart/2005/8/layout/cycle4#1"/>
    <dgm:cxn modelId="{2B8F5C27-F05E-4CC2-A583-6B9A074366DF}" type="presParOf" srcId="{2324E289-D15B-44A8-9235-0D842EB9C0E9}" destId="{2204BF99-931C-4F05-B941-2830090B3E88}" srcOrd="0" destOrd="0" presId="urn:microsoft.com/office/officeart/2005/8/layout/cycle4#1"/>
    <dgm:cxn modelId="{95177735-4DFE-40F1-B9D2-0E59BFC158CB}" type="presParOf" srcId="{2204BF99-931C-4F05-B941-2830090B3E88}" destId="{72937519-9131-47E3-AD72-84A0CA233683}" srcOrd="0" destOrd="0" presId="urn:microsoft.com/office/officeart/2005/8/layout/cycle4#1"/>
    <dgm:cxn modelId="{F9B782D2-B2B9-4192-918B-A5E24B2FB403}" type="presParOf" srcId="{2204BF99-931C-4F05-B941-2830090B3E88}" destId="{27BD3769-78B1-44BF-9EF8-307E7C58CD44}" srcOrd="1" destOrd="0" presId="urn:microsoft.com/office/officeart/2005/8/layout/cycle4#1"/>
    <dgm:cxn modelId="{5BE1E29D-6F9D-416A-905C-7A4B3AC2C35D}" type="presParOf" srcId="{2324E289-D15B-44A8-9235-0D842EB9C0E9}" destId="{904E2DCE-753F-4011-9E22-DEE4F198DFD9}" srcOrd="1" destOrd="0" presId="urn:microsoft.com/office/officeart/2005/8/layout/cycle4#1"/>
    <dgm:cxn modelId="{67715749-3140-4E79-9D05-1ADE26BCB35A}" type="presParOf" srcId="{904E2DCE-753F-4011-9E22-DEE4F198DFD9}" destId="{A9A29613-2200-4186-9E4A-6512903382E8}" srcOrd="0" destOrd="0" presId="urn:microsoft.com/office/officeart/2005/8/layout/cycle4#1"/>
    <dgm:cxn modelId="{E8B44056-4C09-42C9-A999-26B1CC188EB8}" type="presParOf" srcId="{904E2DCE-753F-4011-9E22-DEE4F198DFD9}" destId="{45D387A8-C120-4F9C-8C29-7D55D3C4C9D2}" srcOrd="1" destOrd="0" presId="urn:microsoft.com/office/officeart/2005/8/layout/cycle4#1"/>
    <dgm:cxn modelId="{C4830E0F-C72D-4F4C-92CB-CB760E57E9AC}" type="presParOf" srcId="{2324E289-D15B-44A8-9235-0D842EB9C0E9}" destId="{92C04794-BCC2-4BFE-8026-D4E854DD4930}" srcOrd="2" destOrd="0" presId="urn:microsoft.com/office/officeart/2005/8/layout/cycle4#1"/>
    <dgm:cxn modelId="{301BCD70-DD50-44CC-B1D2-F5168FF2CF9C}" type="presParOf" srcId="{92C04794-BCC2-4BFE-8026-D4E854DD4930}" destId="{4421B0C7-F1B3-4FC9-8F44-13169094FD0F}" srcOrd="0" destOrd="0" presId="urn:microsoft.com/office/officeart/2005/8/layout/cycle4#1"/>
    <dgm:cxn modelId="{74FD2AD9-EEDB-414B-AB6B-390AE86FBA7D}" type="presParOf" srcId="{92C04794-BCC2-4BFE-8026-D4E854DD4930}" destId="{C7159B09-86C4-42B6-8718-DA414B21D486}" srcOrd="1" destOrd="0" presId="urn:microsoft.com/office/officeart/2005/8/layout/cycle4#1"/>
    <dgm:cxn modelId="{E8BDD407-76F8-4B0A-84B8-EE6F611CDF01}" type="presParOf" srcId="{2324E289-D15B-44A8-9235-0D842EB9C0E9}" destId="{6F134129-1E6D-4E14-8804-6F9E395104D2}" srcOrd="3" destOrd="0" presId="urn:microsoft.com/office/officeart/2005/8/layout/cycle4#1"/>
    <dgm:cxn modelId="{75C78DA2-C0B4-4EA6-9390-BDD158CA5F4C}" type="presParOf" srcId="{6F134129-1E6D-4E14-8804-6F9E395104D2}" destId="{3E095A18-4E1E-45FC-A621-EE1576474EE2}" srcOrd="0" destOrd="0" presId="urn:microsoft.com/office/officeart/2005/8/layout/cycle4#1"/>
    <dgm:cxn modelId="{38F5461E-734B-430C-8108-7B7D938E084D}" type="presParOf" srcId="{6F134129-1E6D-4E14-8804-6F9E395104D2}" destId="{5E51C655-6551-431C-B2DC-17BFC96C65DE}" srcOrd="1" destOrd="0" presId="urn:microsoft.com/office/officeart/2005/8/layout/cycle4#1"/>
    <dgm:cxn modelId="{7C391261-CE3F-49F5-94F3-107870DAB613}" type="presParOf" srcId="{2324E289-D15B-44A8-9235-0D842EB9C0E9}" destId="{974FA8C0-4312-4E61-865D-889FE10A86AB}" srcOrd="4" destOrd="0" presId="urn:microsoft.com/office/officeart/2005/8/layout/cycle4#1"/>
    <dgm:cxn modelId="{2B8823E0-FA62-4967-BCC9-C092A4B0621D}" type="presParOf" srcId="{AD29D868-16A6-40A5-BA3D-0A18C1762DB0}" destId="{CFBC339B-795C-4CAE-A25D-E34F894EF929}" srcOrd="1" destOrd="0" presId="urn:microsoft.com/office/officeart/2005/8/layout/cycle4#1"/>
    <dgm:cxn modelId="{C71D0B54-E00B-494F-B189-A04385EED17B}" type="presParOf" srcId="{CFBC339B-795C-4CAE-A25D-E34F894EF929}" destId="{F09D0F2A-1215-4375-833D-5D9C6BC50FB0}" srcOrd="0" destOrd="0" presId="urn:microsoft.com/office/officeart/2005/8/layout/cycle4#1"/>
    <dgm:cxn modelId="{5D793AE8-3BFA-4FA1-8975-B062C0008DC0}" type="presParOf" srcId="{CFBC339B-795C-4CAE-A25D-E34F894EF929}" destId="{3AAA4571-C331-426A-BECA-291858ADC52D}" srcOrd="1" destOrd="0" presId="urn:microsoft.com/office/officeart/2005/8/layout/cycle4#1"/>
    <dgm:cxn modelId="{4B0B7F4B-CB1D-4EAE-80E8-7D8AC369D506}" type="presParOf" srcId="{CFBC339B-795C-4CAE-A25D-E34F894EF929}" destId="{B7F3A998-54DA-4E96-8FF1-4A0D584B6108}" srcOrd="2" destOrd="0" presId="urn:microsoft.com/office/officeart/2005/8/layout/cycle4#1"/>
    <dgm:cxn modelId="{51C02CB4-E6CF-4985-8FF7-FEE5AD155603}" type="presParOf" srcId="{CFBC339B-795C-4CAE-A25D-E34F894EF929}" destId="{AD061963-5293-48A3-9422-B26C2C9530F7}" srcOrd="3" destOrd="0" presId="urn:microsoft.com/office/officeart/2005/8/layout/cycle4#1"/>
    <dgm:cxn modelId="{F401C3F6-31A6-4A77-89A5-772FD0CB13C2}" type="presParOf" srcId="{CFBC339B-795C-4CAE-A25D-E34F894EF929}" destId="{8858DCDF-7D70-4362-A563-D0B368CD8738}" srcOrd="4" destOrd="0" presId="urn:microsoft.com/office/officeart/2005/8/layout/cycle4#1"/>
    <dgm:cxn modelId="{E011FC00-5DEE-4F25-A2CE-97E1C724677E}" type="presParOf" srcId="{AD29D868-16A6-40A5-BA3D-0A18C1762DB0}" destId="{6C69FB8F-ACB4-4D95-B79B-A74EAFE79AC4}" srcOrd="2" destOrd="0" presId="urn:microsoft.com/office/officeart/2005/8/layout/cycle4#1"/>
    <dgm:cxn modelId="{1AA73530-09CF-4AE5-B3F8-1C2330F25BD4}" type="presParOf" srcId="{AD29D868-16A6-40A5-BA3D-0A18C1762DB0}" destId="{B55866D5-EBE5-4B0C-867B-6A4CB36ED9F8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830F77-F7EE-485D-B8C0-03127973CB6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D888990-B96A-4086-BDBD-948061DFC1EB}">
      <dgm:prSet phldrT="[文本]" custT="1"/>
      <dgm:spPr>
        <a:xfrm>
          <a:off x="0" y="1191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需求分析</a:t>
          </a:r>
        </a:p>
      </dgm:t>
    </dgm:pt>
    <dgm:pt modelId="{4006DAEB-D720-4213-85CF-DE36DDC14441}" type="parTrans" cxnId="{12015A63-0B2F-4CE6-9108-16F5EE14F6D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F936EE84-91FD-44F6-972D-143F09F3CF31}" type="sibTrans" cxnId="{12015A63-0B2F-4CE6-9108-16F5EE14F6DA}">
      <dgm:prSet custT="1"/>
      <dgm:spPr>
        <a:xfrm rot="5400000">
          <a:off x="605792" y="309340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3DA4C9D5-B12F-45B5-AE31-278A426F83D2}">
      <dgm:prSet phldrT="[文本]" custT="1"/>
      <dgm:spPr>
        <a:xfrm>
          <a:off x="0" y="520968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开展调研</a:t>
          </a:r>
        </a:p>
      </dgm:t>
    </dgm:pt>
    <dgm:pt modelId="{116EA08D-4D4F-4405-A061-4EE31C123A82}" type="parTrans" cxnId="{C08711C4-44F7-452B-A3A9-FD53139963D4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C6D8A9E-4DB2-4C99-B038-FBF3FF8428C1}" type="sibTrans" cxnId="{C08711C4-44F7-452B-A3A9-FD53139963D4}">
      <dgm:prSet custT="1"/>
      <dgm:spPr>
        <a:xfrm rot="5400000">
          <a:off x="605792" y="829117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2DA5A190-92DE-4BFD-9675-B69DCCCD4FE0}">
      <dgm:prSet phldrT="[文本]" custT="1"/>
      <dgm:spPr>
        <a:xfrm>
          <a:off x="0" y="1040746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诊断分析</a:t>
          </a:r>
        </a:p>
      </dgm:t>
    </dgm:pt>
    <dgm:pt modelId="{C601B4A3-D551-4F96-A842-0859ECC358C6}" type="parTrans" cxnId="{ACB8DCC5-062D-49AE-B92B-163A9EAE1913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0AFBC27-B2A9-45FC-8311-B7408BDF5C00}" type="sibTrans" cxnId="{ACB8DCC5-062D-49AE-B92B-163A9EAE1913}">
      <dgm:prSet custT="1"/>
      <dgm:spPr>
        <a:xfrm rot="5400000">
          <a:off x="605792" y="1348895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CA5D77EC-F0B4-4687-B94C-03347E8E9545}">
      <dgm:prSet phldrT="[文本]" custT="1"/>
      <dgm:spPr>
        <a:xfrm>
          <a:off x="0" y="1560524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解决方案设计</a:t>
          </a:r>
        </a:p>
      </dgm:t>
    </dgm:pt>
    <dgm:pt modelId="{202644BB-BF24-4AEB-9651-0652E1DACA00}" type="parTrans" cxnId="{FAD1E2B1-66AA-4DF7-9894-7D3894EFC162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3CD0FB5-8BFB-48D9-AB63-A31D17805258}" type="sibTrans" cxnId="{FAD1E2B1-66AA-4DF7-9894-7D3894EFC162}">
      <dgm:prSet custT="1"/>
      <dgm:spPr>
        <a:xfrm rot="5400000">
          <a:off x="605792" y="1868673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78922A6E-06EC-4711-9DFE-1B78E622A841}">
      <dgm:prSet phldrT="[文本]" custT="1"/>
      <dgm:spPr>
        <a:xfrm>
          <a:off x="0" y="2080302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方案实施</a:t>
          </a:r>
        </a:p>
      </dgm:t>
    </dgm:pt>
    <dgm:pt modelId="{78527470-4CB5-49F7-BDCB-D4A86CF4C27C}" type="parTrans" cxnId="{2486BEE0-F594-45CE-8EB0-75153530CEDD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998C03AF-AE71-4B3F-B843-C345F73DCC44}" type="sibTrans" cxnId="{2486BEE0-F594-45CE-8EB0-75153530CEDD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B2EFDA96-375B-45F1-BCFC-941C3A1C5674}" type="pres">
      <dgm:prSet presAssocID="{51830F77-F7EE-485D-B8C0-03127973CB69}" presName="linearFlow" presStyleCnt="0">
        <dgm:presLayoutVars>
          <dgm:resizeHandles val="exact"/>
        </dgm:presLayoutVars>
      </dgm:prSet>
      <dgm:spPr/>
    </dgm:pt>
    <dgm:pt modelId="{31ACF044-708F-4483-A2EB-4827F47204F5}" type="pres">
      <dgm:prSet presAssocID="{6D888990-B96A-4086-BDBD-948061DFC1EB}" presName="node" presStyleLbl="node1" presStyleIdx="0" presStyleCnt="5" custScaleX="215693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A66A5406-0704-4CF1-88AD-42B569E5682B}" type="pres">
      <dgm:prSet presAssocID="{F936EE84-91FD-44F6-972D-143F09F3CF31}" presName="sibTrans" presStyleLbl="sibTrans2D1" presStyleIdx="0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3773CACC-CDF3-4FD6-810B-E12E5618D3AC}" type="pres">
      <dgm:prSet presAssocID="{F936EE84-91FD-44F6-972D-143F09F3CF3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6186F1E2-52A5-4CB6-89B2-3217F7E5AD4F}" type="pres">
      <dgm:prSet presAssocID="{3DA4C9D5-B12F-45B5-AE31-278A426F83D2}" presName="node" presStyleLbl="node1" presStyleIdx="1" presStyleCnt="5" custScaleX="215693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069640C9-C09B-4E2B-9393-CFED954A9094}" type="pres">
      <dgm:prSet presAssocID="{CC6D8A9E-4DB2-4C99-B038-FBF3FF8428C1}" presName="sibTrans" presStyleLbl="sibTrans2D1" presStyleIdx="1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0F1121B0-C42F-4DD3-BEA5-A2A35BA3D2B8}" type="pres">
      <dgm:prSet presAssocID="{CC6D8A9E-4DB2-4C99-B038-FBF3FF8428C1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48D12ECE-2F4D-4225-B636-6F21E23BA86B}" type="pres">
      <dgm:prSet presAssocID="{2DA5A190-92DE-4BFD-9675-B69DCCCD4FE0}" presName="node" presStyleLbl="node1" presStyleIdx="2" presStyleCnt="5" custScaleX="215693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CEE10103-BBD0-4C32-B9AD-14F3DC732290}" type="pres">
      <dgm:prSet presAssocID="{C0AFBC27-B2A9-45FC-8311-B7408BDF5C00}" presName="sibTrans" presStyleLbl="sibTrans2D1" presStyleIdx="2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C73057E9-7F4E-4268-802E-2C9B6992A94C}" type="pres">
      <dgm:prSet presAssocID="{C0AFBC27-B2A9-45FC-8311-B7408BDF5C00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05D6EDBC-BE03-4B64-BABF-EDCBBF83F9F9}" type="pres">
      <dgm:prSet presAssocID="{CA5D77EC-F0B4-4687-B94C-03347E8E9545}" presName="node" presStyleLbl="node1" presStyleIdx="3" presStyleCnt="5" custScaleX="215693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248850E5-78ED-4413-B326-65967C3C9D0A}" type="pres">
      <dgm:prSet presAssocID="{E3CD0FB5-8BFB-48D9-AB63-A31D17805258}" presName="sibTrans" presStyleLbl="sibTrans2D1" presStyleIdx="3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1B490ECF-C8B1-4CA4-B3B3-ACD99CDE329D}" type="pres">
      <dgm:prSet presAssocID="{E3CD0FB5-8BFB-48D9-AB63-A31D17805258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6B72D9D-3BE5-499E-BE9C-81A4B34C2502}" type="pres">
      <dgm:prSet presAssocID="{78922A6E-06EC-4711-9DFE-1B78E622A841}" presName="node" presStyleLbl="node1" presStyleIdx="4" presStyleCnt="5" custScaleX="215693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</dgm:ptLst>
  <dgm:cxnLst>
    <dgm:cxn modelId="{BA4912F8-3C7A-476A-9F4B-48341E2B781B}" type="presOf" srcId="{CA5D77EC-F0B4-4687-B94C-03347E8E9545}" destId="{05D6EDBC-BE03-4B64-BABF-EDCBBF83F9F9}" srcOrd="0" destOrd="0" presId="urn:microsoft.com/office/officeart/2005/8/layout/process2"/>
    <dgm:cxn modelId="{2486BEE0-F594-45CE-8EB0-75153530CEDD}" srcId="{51830F77-F7EE-485D-B8C0-03127973CB69}" destId="{78922A6E-06EC-4711-9DFE-1B78E622A841}" srcOrd="4" destOrd="0" parTransId="{78527470-4CB5-49F7-BDCB-D4A86CF4C27C}" sibTransId="{998C03AF-AE71-4B3F-B843-C345F73DCC44}"/>
    <dgm:cxn modelId="{0AACA014-09B0-4296-876E-9D6F0B162561}" type="presOf" srcId="{C0AFBC27-B2A9-45FC-8311-B7408BDF5C00}" destId="{C73057E9-7F4E-4268-802E-2C9B6992A94C}" srcOrd="1" destOrd="0" presId="urn:microsoft.com/office/officeart/2005/8/layout/process2"/>
    <dgm:cxn modelId="{BB70EC1A-C2AC-4BD2-909B-463D10AC01BB}" type="presOf" srcId="{CC6D8A9E-4DB2-4C99-B038-FBF3FF8428C1}" destId="{0F1121B0-C42F-4DD3-BEA5-A2A35BA3D2B8}" srcOrd="1" destOrd="0" presId="urn:microsoft.com/office/officeart/2005/8/layout/process2"/>
    <dgm:cxn modelId="{5D6A949F-70AB-483B-9A96-455737AD57B2}" type="presOf" srcId="{CC6D8A9E-4DB2-4C99-B038-FBF3FF8428C1}" destId="{069640C9-C09B-4E2B-9393-CFED954A9094}" srcOrd="0" destOrd="0" presId="urn:microsoft.com/office/officeart/2005/8/layout/process2"/>
    <dgm:cxn modelId="{FB643A3F-AB94-4FE4-96A3-F497B8CE8D32}" type="presOf" srcId="{F936EE84-91FD-44F6-972D-143F09F3CF31}" destId="{A66A5406-0704-4CF1-88AD-42B569E5682B}" srcOrd="0" destOrd="0" presId="urn:microsoft.com/office/officeart/2005/8/layout/process2"/>
    <dgm:cxn modelId="{ACB8DCC5-062D-49AE-B92B-163A9EAE1913}" srcId="{51830F77-F7EE-485D-B8C0-03127973CB69}" destId="{2DA5A190-92DE-4BFD-9675-B69DCCCD4FE0}" srcOrd="2" destOrd="0" parTransId="{C601B4A3-D551-4F96-A842-0859ECC358C6}" sibTransId="{C0AFBC27-B2A9-45FC-8311-B7408BDF5C00}"/>
    <dgm:cxn modelId="{912E2278-33D7-41CD-BD59-194822242610}" type="presOf" srcId="{3DA4C9D5-B12F-45B5-AE31-278A426F83D2}" destId="{6186F1E2-52A5-4CB6-89B2-3217F7E5AD4F}" srcOrd="0" destOrd="0" presId="urn:microsoft.com/office/officeart/2005/8/layout/process2"/>
    <dgm:cxn modelId="{FAD1E2B1-66AA-4DF7-9894-7D3894EFC162}" srcId="{51830F77-F7EE-485D-B8C0-03127973CB69}" destId="{CA5D77EC-F0B4-4687-B94C-03347E8E9545}" srcOrd="3" destOrd="0" parTransId="{202644BB-BF24-4AEB-9651-0652E1DACA00}" sibTransId="{E3CD0FB5-8BFB-48D9-AB63-A31D17805258}"/>
    <dgm:cxn modelId="{704A2460-5682-4B13-9F76-6CF2B6A6E7FA}" type="presOf" srcId="{F936EE84-91FD-44F6-972D-143F09F3CF31}" destId="{3773CACC-CDF3-4FD6-810B-E12E5618D3AC}" srcOrd="1" destOrd="0" presId="urn:microsoft.com/office/officeart/2005/8/layout/process2"/>
    <dgm:cxn modelId="{C08711C4-44F7-452B-A3A9-FD53139963D4}" srcId="{51830F77-F7EE-485D-B8C0-03127973CB69}" destId="{3DA4C9D5-B12F-45B5-AE31-278A426F83D2}" srcOrd="1" destOrd="0" parTransId="{116EA08D-4D4F-4405-A061-4EE31C123A82}" sibTransId="{CC6D8A9E-4DB2-4C99-B038-FBF3FF8428C1}"/>
    <dgm:cxn modelId="{D69ACC44-AF1F-44F1-A635-F262F90BE57F}" type="presOf" srcId="{E3CD0FB5-8BFB-48D9-AB63-A31D17805258}" destId="{248850E5-78ED-4413-B326-65967C3C9D0A}" srcOrd="0" destOrd="0" presId="urn:microsoft.com/office/officeart/2005/8/layout/process2"/>
    <dgm:cxn modelId="{89E6790E-32FE-4CE6-96DE-C0A7282B2AEA}" type="presOf" srcId="{2DA5A190-92DE-4BFD-9675-B69DCCCD4FE0}" destId="{48D12ECE-2F4D-4225-B636-6F21E23BA86B}" srcOrd="0" destOrd="0" presId="urn:microsoft.com/office/officeart/2005/8/layout/process2"/>
    <dgm:cxn modelId="{D280246F-B3A7-442B-BD0D-92A1912293AD}" type="presOf" srcId="{51830F77-F7EE-485D-B8C0-03127973CB69}" destId="{B2EFDA96-375B-45F1-BCFC-941C3A1C5674}" srcOrd="0" destOrd="0" presId="urn:microsoft.com/office/officeart/2005/8/layout/process2"/>
    <dgm:cxn modelId="{0287A35D-C713-48F0-A959-1B3EF0202B2C}" type="presOf" srcId="{E3CD0FB5-8BFB-48D9-AB63-A31D17805258}" destId="{1B490ECF-C8B1-4CA4-B3B3-ACD99CDE329D}" srcOrd="1" destOrd="0" presId="urn:microsoft.com/office/officeart/2005/8/layout/process2"/>
    <dgm:cxn modelId="{62E0499B-3970-44FF-A06C-2FBE0480F2B0}" type="presOf" srcId="{78922A6E-06EC-4711-9DFE-1B78E622A841}" destId="{96B72D9D-3BE5-499E-BE9C-81A4B34C2502}" srcOrd="0" destOrd="0" presId="urn:microsoft.com/office/officeart/2005/8/layout/process2"/>
    <dgm:cxn modelId="{12015A63-0B2F-4CE6-9108-16F5EE14F6DA}" srcId="{51830F77-F7EE-485D-B8C0-03127973CB69}" destId="{6D888990-B96A-4086-BDBD-948061DFC1EB}" srcOrd="0" destOrd="0" parTransId="{4006DAEB-D720-4213-85CF-DE36DDC14441}" sibTransId="{F936EE84-91FD-44F6-972D-143F09F3CF31}"/>
    <dgm:cxn modelId="{F4DE5BFF-05EC-4CF5-A4A7-D1C591232D47}" type="presOf" srcId="{C0AFBC27-B2A9-45FC-8311-B7408BDF5C00}" destId="{CEE10103-BBD0-4C32-B9AD-14F3DC732290}" srcOrd="0" destOrd="0" presId="urn:microsoft.com/office/officeart/2005/8/layout/process2"/>
    <dgm:cxn modelId="{2A212034-E0C2-438F-BCF1-3F1D2F51F88A}" type="presOf" srcId="{6D888990-B96A-4086-BDBD-948061DFC1EB}" destId="{31ACF044-708F-4483-A2EB-4827F47204F5}" srcOrd="0" destOrd="0" presId="urn:microsoft.com/office/officeart/2005/8/layout/process2"/>
    <dgm:cxn modelId="{6D294EEB-E485-4583-AA66-495F67CDD275}" type="presParOf" srcId="{B2EFDA96-375B-45F1-BCFC-941C3A1C5674}" destId="{31ACF044-708F-4483-A2EB-4827F47204F5}" srcOrd="0" destOrd="0" presId="urn:microsoft.com/office/officeart/2005/8/layout/process2"/>
    <dgm:cxn modelId="{84777DBC-52EB-4E4F-B531-5563D06F5E19}" type="presParOf" srcId="{B2EFDA96-375B-45F1-BCFC-941C3A1C5674}" destId="{A66A5406-0704-4CF1-88AD-42B569E5682B}" srcOrd="1" destOrd="0" presId="urn:microsoft.com/office/officeart/2005/8/layout/process2"/>
    <dgm:cxn modelId="{3857C794-D1FC-471A-8119-A32CD2CDE5E2}" type="presParOf" srcId="{A66A5406-0704-4CF1-88AD-42B569E5682B}" destId="{3773CACC-CDF3-4FD6-810B-E12E5618D3AC}" srcOrd="0" destOrd="0" presId="urn:microsoft.com/office/officeart/2005/8/layout/process2"/>
    <dgm:cxn modelId="{94DBDC2C-9631-4E25-8304-15AB751A6A17}" type="presParOf" srcId="{B2EFDA96-375B-45F1-BCFC-941C3A1C5674}" destId="{6186F1E2-52A5-4CB6-89B2-3217F7E5AD4F}" srcOrd="2" destOrd="0" presId="urn:microsoft.com/office/officeart/2005/8/layout/process2"/>
    <dgm:cxn modelId="{D930866E-6A83-49E0-9022-2E343CDC10A4}" type="presParOf" srcId="{B2EFDA96-375B-45F1-BCFC-941C3A1C5674}" destId="{069640C9-C09B-4E2B-9393-CFED954A9094}" srcOrd="3" destOrd="0" presId="urn:microsoft.com/office/officeart/2005/8/layout/process2"/>
    <dgm:cxn modelId="{87465C7D-A318-452E-821D-9BD3DDD78109}" type="presParOf" srcId="{069640C9-C09B-4E2B-9393-CFED954A9094}" destId="{0F1121B0-C42F-4DD3-BEA5-A2A35BA3D2B8}" srcOrd="0" destOrd="0" presId="urn:microsoft.com/office/officeart/2005/8/layout/process2"/>
    <dgm:cxn modelId="{5340EAEA-ABE7-4B55-B61E-B0800C8D62A3}" type="presParOf" srcId="{B2EFDA96-375B-45F1-BCFC-941C3A1C5674}" destId="{48D12ECE-2F4D-4225-B636-6F21E23BA86B}" srcOrd="4" destOrd="0" presId="urn:microsoft.com/office/officeart/2005/8/layout/process2"/>
    <dgm:cxn modelId="{0FF86BD2-8007-4DD9-80DE-EFFD588A6514}" type="presParOf" srcId="{B2EFDA96-375B-45F1-BCFC-941C3A1C5674}" destId="{CEE10103-BBD0-4C32-B9AD-14F3DC732290}" srcOrd="5" destOrd="0" presId="urn:microsoft.com/office/officeart/2005/8/layout/process2"/>
    <dgm:cxn modelId="{8EB5F710-5C61-407F-BA86-50253291F6EE}" type="presParOf" srcId="{CEE10103-BBD0-4C32-B9AD-14F3DC732290}" destId="{C73057E9-7F4E-4268-802E-2C9B6992A94C}" srcOrd="0" destOrd="0" presId="urn:microsoft.com/office/officeart/2005/8/layout/process2"/>
    <dgm:cxn modelId="{7ECF96C2-A490-4BDE-80F2-99751912B836}" type="presParOf" srcId="{B2EFDA96-375B-45F1-BCFC-941C3A1C5674}" destId="{05D6EDBC-BE03-4B64-BABF-EDCBBF83F9F9}" srcOrd="6" destOrd="0" presId="urn:microsoft.com/office/officeart/2005/8/layout/process2"/>
    <dgm:cxn modelId="{B0AA52B8-7509-4A1C-A40A-F4102B394681}" type="presParOf" srcId="{B2EFDA96-375B-45F1-BCFC-941C3A1C5674}" destId="{248850E5-78ED-4413-B326-65967C3C9D0A}" srcOrd="7" destOrd="0" presId="urn:microsoft.com/office/officeart/2005/8/layout/process2"/>
    <dgm:cxn modelId="{700510B5-5FB8-47FF-A73E-4CDC96B8CAC4}" type="presParOf" srcId="{248850E5-78ED-4413-B326-65967C3C9D0A}" destId="{1B490ECF-C8B1-4CA4-B3B3-ACD99CDE329D}" srcOrd="0" destOrd="0" presId="urn:microsoft.com/office/officeart/2005/8/layout/process2"/>
    <dgm:cxn modelId="{78FDDE4A-A7EA-4270-B878-FAAC3E86F53F}" type="presParOf" srcId="{B2EFDA96-375B-45F1-BCFC-941C3A1C5674}" destId="{96B72D9D-3BE5-499E-BE9C-81A4B34C250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830F77-F7EE-485D-B8C0-03127973CB6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D888990-B96A-4086-BDBD-948061DFC1EB}">
      <dgm:prSet phldrT="[文本]" custT="1"/>
      <dgm:spPr>
        <a:xfrm>
          <a:off x="0" y="1191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咨询行动计划书</a:t>
          </a:r>
        </a:p>
      </dgm:t>
    </dgm:pt>
    <dgm:pt modelId="{4006DAEB-D720-4213-85CF-DE36DDC14441}" type="parTrans" cxnId="{12015A63-0B2F-4CE6-9108-16F5EE14F6D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F936EE84-91FD-44F6-972D-143F09F3CF31}" type="sibTrans" cxnId="{12015A63-0B2F-4CE6-9108-16F5EE14F6DA}">
      <dgm:prSet custT="1"/>
      <dgm:spPr>
        <a:xfrm rot="5400000">
          <a:off x="558620" y="309414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3DA4C9D5-B12F-45B5-AE31-278A426F83D2}">
      <dgm:prSet phldrT="[文本]" custT="1"/>
      <dgm:spPr>
        <a:xfrm>
          <a:off x="0" y="521093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调研报告</a:t>
          </a:r>
        </a:p>
      </dgm:t>
    </dgm:pt>
    <dgm:pt modelId="{116EA08D-4D4F-4405-A061-4EE31C123A82}" type="parTrans" cxnId="{C08711C4-44F7-452B-A3A9-FD53139963D4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C6D8A9E-4DB2-4C99-B038-FBF3FF8428C1}" type="sibTrans" cxnId="{C08711C4-44F7-452B-A3A9-FD53139963D4}">
      <dgm:prSet custT="1"/>
      <dgm:spPr>
        <a:xfrm rot="5400000">
          <a:off x="558620" y="829316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2DA5A190-92DE-4BFD-9675-B69DCCCD4FE0}">
      <dgm:prSet phldrT="[文本]" custT="1"/>
      <dgm:spPr>
        <a:xfrm>
          <a:off x="0" y="1040995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诊断分析报告</a:t>
          </a:r>
        </a:p>
      </dgm:t>
    </dgm:pt>
    <dgm:pt modelId="{C601B4A3-D551-4F96-A842-0859ECC358C6}" type="parTrans" cxnId="{ACB8DCC5-062D-49AE-B92B-163A9EAE1913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0AFBC27-B2A9-45FC-8311-B7408BDF5C00}" type="sibTrans" cxnId="{ACB8DCC5-062D-49AE-B92B-163A9EAE1913}">
      <dgm:prSet custT="1"/>
      <dgm:spPr>
        <a:xfrm rot="5400000">
          <a:off x="558620" y="1349218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CA5D77EC-F0B4-4687-B94C-03347E8E9545}">
      <dgm:prSet phldrT="[文本]" custT="1"/>
      <dgm:spPr>
        <a:xfrm>
          <a:off x="0" y="1560897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解决方案</a:t>
          </a:r>
        </a:p>
      </dgm:t>
    </dgm:pt>
    <dgm:pt modelId="{202644BB-BF24-4AEB-9651-0652E1DACA00}" type="parTrans" cxnId="{FAD1E2B1-66AA-4DF7-9894-7D3894EFC162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3CD0FB5-8BFB-48D9-AB63-A31D17805258}" type="sibTrans" cxnId="{FAD1E2B1-66AA-4DF7-9894-7D3894EFC162}">
      <dgm:prSet custT="1"/>
      <dgm:spPr>
        <a:xfrm rot="5400000">
          <a:off x="558620" y="1869120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gm:spPr>
      <dgm:t>
        <a:bodyPr/>
        <a:lstStyle/>
        <a:p>
          <a:endParaRPr lang="zh-CN" altLang="en-US" sz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gm:t>
    </dgm:pt>
    <dgm:pt modelId="{78922A6E-06EC-4711-9DFE-1B78E622A841}">
      <dgm:prSet phldrT="[文本]" custT="1"/>
      <dgm:spPr>
        <a:xfrm>
          <a:off x="0" y="2080799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实施方案</a:t>
          </a:r>
        </a:p>
      </dgm:t>
    </dgm:pt>
    <dgm:pt modelId="{78527470-4CB5-49F7-BDCB-D4A86CF4C27C}" type="parTrans" cxnId="{2486BEE0-F594-45CE-8EB0-75153530CEDD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998C03AF-AE71-4B3F-B843-C345F73DCC44}" type="sibTrans" cxnId="{2486BEE0-F594-45CE-8EB0-75153530CEDD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B2EFDA96-375B-45F1-BCFC-941C3A1C5674}" type="pres">
      <dgm:prSet presAssocID="{51830F77-F7EE-485D-B8C0-03127973CB69}" presName="linearFlow" presStyleCnt="0">
        <dgm:presLayoutVars>
          <dgm:resizeHandles val="exact"/>
        </dgm:presLayoutVars>
      </dgm:prSet>
      <dgm:spPr/>
    </dgm:pt>
    <dgm:pt modelId="{31ACF044-708F-4483-A2EB-4827F47204F5}" type="pres">
      <dgm:prSet presAssocID="{6D888990-B96A-4086-BDBD-948061DFC1EB}" presName="node" presStyleLbl="node1" presStyleIdx="0" presStyleCnt="5" custScaleX="177772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A66A5406-0704-4CF1-88AD-42B569E5682B}" type="pres">
      <dgm:prSet presAssocID="{F936EE84-91FD-44F6-972D-143F09F3CF31}" presName="sibTrans" presStyleLbl="sibTrans2D1" presStyleIdx="0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3773CACC-CDF3-4FD6-810B-E12E5618D3AC}" type="pres">
      <dgm:prSet presAssocID="{F936EE84-91FD-44F6-972D-143F09F3CF3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6186F1E2-52A5-4CB6-89B2-3217F7E5AD4F}" type="pres">
      <dgm:prSet presAssocID="{3DA4C9D5-B12F-45B5-AE31-278A426F83D2}" presName="node" presStyleLbl="node1" presStyleIdx="1" presStyleCnt="5" custScaleX="177772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069640C9-C09B-4E2B-9393-CFED954A9094}" type="pres">
      <dgm:prSet presAssocID="{CC6D8A9E-4DB2-4C99-B038-FBF3FF8428C1}" presName="sibTrans" presStyleLbl="sibTrans2D1" presStyleIdx="1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0F1121B0-C42F-4DD3-BEA5-A2A35BA3D2B8}" type="pres">
      <dgm:prSet presAssocID="{CC6D8A9E-4DB2-4C99-B038-FBF3FF8428C1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48D12ECE-2F4D-4225-B636-6F21E23BA86B}" type="pres">
      <dgm:prSet presAssocID="{2DA5A190-92DE-4BFD-9675-B69DCCCD4FE0}" presName="node" presStyleLbl="node1" presStyleIdx="2" presStyleCnt="5" custScaleX="177772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CEE10103-BBD0-4C32-B9AD-14F3DC732290}" type="pres">
      <dgm:prSet presAssocID="{C0AFBC27-B2A9-45FC-8311-B7408BDF5C00}" presName="sibTrans" presStyleLbl="sibTrans2D1" presStyleIdx="2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C73057E9-7F4E-4268-802E-2C9B6992A94C}" type="pres">
      <dgm:prSet presAssocID="{C0AFBC27-B2A9-45FC-8311-B7408BDF5C00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05D6EDBC-BE03-4B64-BABF-EDCBBF83F9F9}" type="pres">
      <dgm:prSet presAssocID="{CA5D77EC-F0B4-4687-B94C-03347E8E9545}" presName="node" presStyleLbl="node1" presStyleIdx="3" presStyleCnt="5" custScaleX="177772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248850E5-78ED-4413-B326-65967C3C9D0A}" type="pres">
      <dgm:prSet presAssocID="{E3CD0FB5-8BFB-48D9-AB63-A31D17805258}" presName="sibTrans" presStyleLbl="sibTrans2D1" presStyleIdx="3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1B490ECF-C8B1-4CA4-B3B3-ACD99CDE329D}" type="pres">
      <dgm:prSet presAssocID="{E3CD0FB5-8BFB-48D9-AB63-A31D17805258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6B72D9D-3BE5-499E-BE9C-81A4B34C2502}" type="pres">
      <dgm:prSet presAssocID="{78922A6E-06EC-4711-9DFE-1B78E622A841}" presName="node" presStyleLbl="node1" presStyleIdx="4" presStyleCnt="5" custScaleX="177772" custScaleY="6666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</dgm:ptLst>
  <dgm:cxnLst>
    <dgm:cxn modelId="{1762955B-5613-4326-A4BA-DACB39F4211B}" type="presOf" srcId="{E3CD0FB5-8BFB-48D9-AB63-A31D17805258}" destId="{248850E5-78ED-4413-B326-65967C3C9D0A}" srcOrd="0" destOrd="0" presId="urn:microsoft.com/office/officeart/2005/8/layout/process2"/>
    <dgm:cxn modelId="{32C9923E-4921-49ED-9832-4CF057F180F7}" type="presOf" srcId="{CC6D8A9E-4DB2-4C99-B038-FBF3FF8428C1}" destId="{069640C9-C09B-4E2B-9393-CFED954A9094}" srcOrd="0" destOrd="0" presId="urn:microsoft.com/office/officeart/2005/8/layout/process2"/>
    <dgm:cxn modelId="{D8D64269-208D-40F4-8356-595655D7469D}" type="presOf" srcId="{6D888990-B96A-4086-BDBD-948061DFC1EB}" destId="{31ACF044-708F-4483-A2EB-4827F47204F5}" srcOrd="0" destOrd="0" presId="urn:microsoft.com/office/officeart/2005/8/layout/process2"/>
    <dgm:cxn modelId="{2486BEE0-F594-45CE-8EB0-75153530CEDD}" srcId="{51830F77-F7EE-485D-B8C0-03127973CB69}" destId="{78922A6E-06EC-4711-9DFE-1B78E622A841}" srcOrd="4" destOrd="0" parTransId="{78527470-4CB5-49F7-BDCB-D4A86CF4C27C}" sibTransId="{998C03AF-AE71-4B3F-B843-C345F73DCC44}"/>
    <dgm:cxn modelId="{A78FDEE3-D078-4244-8C58-9B9CBAAE2DD8}" type="presOf" srcId="{C0AFBC27-B2A9-45FC-8311-B7408BDF5C00}" destId="{C73057E9-7F4E-4268-802E-2C9B6992A94C}" srcOrd="1" destOrd="0" presId="urn:microsoft.com/office/officeart/2005/8/layout/process2"/>
    <dgm:cxn modelId="{C3BF4C36-A932-421D-853E-6B33875B4FBB}" type="presOf" srcId="{F936EE84-91FD-44F6-972D-143F09F3CF31}" destId="{3773CACC-CDF3-4FD6-810B-E12E5618D3AC}" srcOrd="1" destOrd="0" presId="urn:microsoft.com/office/officeart/2005/8/layout/process2"/>
    <dgm:cxn modelId="{775AF842-B84C-425F-9D21-EAEF35F7765D}" type="presOf" srcId="{CA5D77EC-F0B4-4687-B94C-03347E8E9545}" destId="{05D6EDBC-BE03-4B64-BABF-EDCBBF83F9F9}" srcOrd="0" destOrd="0" presId="urn:microsoft.com/office/officeart/2005/8/layout/process2"/>
    <dgm:cxn modelId="{79B01107-629E-4EDD-BB08-FE8F28B5A5E5}" type="presOf" srcId="{CC6D8A9E-4DB2-4C99-B038-FBF3FF8428C1}" destId="{0F1121B0-C42F-4DD3-BEA5-A2A35BA3D2B8}" srcOrd="1" destOrd="0" presId="urn:microsoft.com/office/officeart/2005/8/layout/process2"/>
    <dgm:cxn modelId="{920339AA-0823-4CCF-B65C-B0658F0904E8}" type="presOf" srcId="{C0AFBC27-B2A9-45FC-8311-B7408BDF5C00}" destId="{CEE10103-BBD0-4C32-B9AD-14F3DC732290}" srcOrd="0" destOrd="0" presId="urn:microsoft.com/office/officeart/2005/8/layout/process2"/>
    <dgm:cxn modelId="{53B14EAD-F50F-400A-A228-C2602EAA4DD4}" type="presOf" srcId="{78922A6E-06EC-4711-9DFE-1B78E622A841}" destId="{96B72D9D-3BE5-499E-BE9C-81A4B34C2502}" srcOrd="0" destOrd="0" presId="urn:microsoft.com/office/officeart/2005/8/layout/process2"/>
    <dgm:cxn modelId="{FDCF1F1E-B873-4859-B283-8CF879E9D851}" type="presOf" srcId="{F936EE84-91FD-44F6-972D-143F09F3CF31}" destId="{A66A5406-0704-4CF1-88AD-42B569E5682B}" srcOrd="0" destOrd="0" presId="urn:microsoft.com/office/officeart/2005/8/layout/process2"/>
    <dgm:cxn modelId="{ACB8DCC5-062D-49AE-B92B-163A9EAE1913}" srcId="{51830F77-F7EE-485D-B8C0-03127973CB69}" destId="{2DA5A190-92DE-4BFD-9675-B69DCCCD4FE0}" srcOrd="2" destOrd="0" parTransId="{C601B4A3-D551-4F96-A842-0859ECC358C6}" sibTransId="{C0AFBC27-B2A9-45FC-8311-B7408BDF5C00}"/>
    <dgm:cxn modelId="{FAD1E2B1-66AA-4DF7-9894-7D3894EFC162}" srcId="{51830F77-F7EE-485D-B8C0-03127973CB69}" destId="{CA5D77EC-F0B4-4687-B94C-03347E8E9545}" srcOrd="3" destOrd="0" parTransId="{202644BB-BF24-4AEB-9651-0652E1DACA00}" sibTransId="{E3CD0FB5-8BFB-48D9-AB63-A31D17805258}"/>
    <dgm:cxn modelId="{C08711C4-44F7-452B-A3A9-FD53139963D4}" srcId="{51830F77-F7EE-485D-B8C0-03127973CB69}" destId="{3DA4C9D5-B12F-45B5-AE31-278A426F83D2}" srcOrd="1" destOrd="0" parTransId="{116EA08D-4D4F-4405-A061-4EE31C123A82}" sibTransId="{CC6D8A9E-4DB2-4C99-B038-FBF3FF8428C1}"/>
    <dgm:cxn modelId="{05F5A41A-33C6-4651-ABE2-DC4E2B6DAFF3}" type="presOf" srcId="{E3CD0FB5-8BFB-48D9-AB63-A31D17805258}" destId="{1B490ECF-C8B1-4CA4-B3B3-ACD99CDE329D}" srcOrd="1" destOrd="0" presId="urn:microsoft.com/office/officeart/2005/8/layout/process2"/>
    <dgm:cxn modelId="{12015A63-0B2F-4CE6-9108-16F5EE14F6DA}" srcId="{51830F77-F7EE-485D-B8C0-03127973CB69}" destId="{6D888990-B96A-4086-BDBD-948061DFC1EB}" srcOrd="0" destOrd="0" parTransId="{4006DAEB-D720-4213-85CF-DE36DDC14441}" sibTransId="{F936EE84-91FD-44F6-972D-143F09F3CF31}"/>
    <dgm:cxn modelId="{5F2035AF-BC2E-4AC9-AA66-EB2C44177BA3}" type="presOf" srcId="{3DA4C9D5-B12F-45B5-AE31-278A426F83D2}" destId="{6186F1E2-52A5-4CB6-89B2-3217F7E5AD4F}" srcOrd="0" destOrd="0" presId="urn:microsoft.com/office/officeart/2005/8/layout/process2"/>
    <dgm:cxn modelId="{0BFB7BBC-12CE-46AA-AA0D-2D3D012863D1}" type="presOf" srcId="{51830F77-F7EE-485D-B8C0-03127973CB69}" destId="{B2EFDA96-375B-45F1-BCFC-941C3A1C5674}" srcOrd="0" destOrd="0" presId="urn:microsoft.com/office/officeart/2005/8/layout/process2"/>
    <dgm:cxn modelId="{4DDA957F-0348-4384-B350-C4138C5ED85D}" type="presOf" srcId="{2DA5A190-92DE-4BFD-9675-B69DCCCD4FE0}" destId="{48D12ECE-2F4D-4225-B636-6F21E23BA86B}" srcOrd="0" destOrd="0" presId="urn:microsoft.com/office/officeart/2005/8/layout/process2"/>
    <dgm:cxn modelId="{CF1EB43F-2A76-4858-8191-87F47511259E}" type="presParOf" srcId="{B2EFDA96-375B-45F1-BCFC-941C3A1C5674}" destId="{31ACF044-708F-4483-A2EB-4827F47204F5}" srcOrd="0" destOrd="0" presId="urn:microsoft.com/office/officeart/2005/8/layout/process2"/>
    <dgm:cxn modelId="{41CAF732-81E4-4C90-B664-6EF21F3CCB09}" type="presParOf" srcId="{B2EFDA96-375B-45F1-BCFC-941C3A1C5674}" destId="{A66A5406-0704-4CF1-88AD-42B569E5682B}" srcOrd="1" destOrd="0" presId="urn:microsoft.com/office/officeart/2005/8/layout/process2"/>
    <dgm:cxn modelId="{6D9461F7-6B74-47D9-BE0B-61F33F2C041C}" type="presParOf" srcId="{A66A5406-0704-4CF1-88AD-42B569E5682B}" destId="{3773CACC-CDF3-4FD6-810B-E12E5618D3AC}" srcOrd="0" destOrd="0" presId="urn:microsoft.com/office/officeart/2005/8/layout/process2"/>
    <dgm:cxn modelId="{270D93A6-64A5-45F7-8B48-24D16E3C09D4}" type="presParOf" srcId="{B2EFDA96-375B-45F1-BCFC-941C3A1C5674}" destId="{6186F1E2-52A5-4CB6-89B2-3217F7E5AD4F}" srcOrd="2" destOrd="0" presId="urn:microsoft.com/office/officeart/2005/8/layout/process2"/>
    <dgm:cxn modelId="{DAF7213D-8830-4F9F-A66C-BB6B3D960A4C}" type="presParOf" srcId="{B2EFDA96-375B-45F1-BCFC-941C3A1C5674}" destId="{069640C9-C09B-4E2B-9393-CFED954A9094}" srcOrd="3" destOrd="0" presId="urn:microsoft.com/office/officeart/2005/8/layout/process2"/>
    <dgm:cxn modelId="{2D0E36D0-EE76-4F25-BCCA-3ADB5FC3CFEF}" type="presParOf" srcId="{069640C9-C09B-4E2B-9393-CFED954A9094}" destId="{0F1121B0-C42F-4DD3-BEA5-A2A35BA3D2B8}" srcOrd="0" destOrd="0" presId="urn:microsoft.com/office/officeart/2005/8/layout/process2"/>
    <dgm:cxn modelId="{1AB8E464-CDA6-4217-9D62-18055D2CDFC1}" type="presParOf" srcId="{B2EFDA96-375B-45F1-BCFC-941C3A1C5674}" destId="{48D12ECE-2F4D-4225-B636-6F21E23BA86B}" srcOrd="4" destOrd="0" presId="urn:microsoft.com/office/officeart/2005/8/layout/process2"/>
    <dgm:cxn modelId="{68486B60-6594-4DD0-8A7B-D3FEB1D44D0A}" type="presParOf" srcId="{B2EFDA96-375B-45F1-BCFC-941C3A1C5674}" destId="{CEE10103-BBD0-4C32-B9AD-14F3DC732290}" srcOrd="5" destOrd="0" presId="urn:microsoft.com/office/officeart/2005/8/layout/process2"/>
    <dgm:cxn modelId="{E46C3C9E-6E10-436F-804D-732ACDF6867E}" type="presParOf" srcId="{CEE10103-BBD0-4C32-B9AD-14F3DC732290}" destId="{C73057E9-7F4E-4268-802E-2C9B6992A94C}" srcOrd="0" destOrd="0" presId="urn:microsoft.com/office/officeart/2005/8/layout/process2"/>
    <dgm:cxn modelId="{DF533872-8ACF-4C8A-9744-0762E6AF1F46}" type="presParOf" srcId="{B2EFDA96-375B-45F1-BCFC-941C3A1C5674}" destId="{05D6EDBC-BE03-4B64-BABF-EDCBBF83F9F9}" srcOrd="6" destOrd="0" presId="urn:microsoft.com/office/officeart/2005/8/layout/process2"/>
    <dgm:cxn modelId="{676D39EE-9795-48A9-A4C3-592E85755944}" type="presParOf" srcId="{B2EFDA96-375B-45F1-BCFC-941C3A1C5674}" destId="{248850E5-78ED-4413-B326-65967C3C9D0A}" srcOrd="7" destOrd="0" presId="urn:microsoft.com/office/officeart/2005/8/layout/process2"/>
    <dgm:cxn modelId="{C797225D-7A14-4F2B-B9E5-361A68411CB0}" type="presParOf" srcId="{248850E5-78ED-4413-B326-65967C3C9D0A}" destId="{1B490ECF-C8B1-4CA4-B3B3-ACD99CDE329D}" srcOrd="0" destOrd="0" presId="urn:microsoft.com/office/officeart/2005/8/layout/process2"/>
    <dgm:cxn modelId="{C9BDA4B9-01DD-4A9F-9006-80E510DA351B}" type="presParOf" srcId="{B2EFDA96-375B-45F1-BCFC-941C3A1C5674}" destId="{96B72D9D-3BE5-499E-BE9C-81A4B34C250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DCF98-F4BA-46F8-A6EC-F3572EC62694}">
      <dsp:nvSpPr>
        <dsp:cNvPr id="0" name=""/>
        <dsp:cNvSpPr/>
      </dsp:nvSpPr>
      <dsp:spPr>
        <a:xfrm>
          <a:off x="1785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申请</a:t>
          </a:r>
          <a:endParaRPr lang="zh-CN" altLang="en-US" sz="22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61701" y="0"/>
        <a:ext cx="1656035" cy="519832"/>
      </dsp:txXfrm>
    </dsp:sp>
    <dsp:sp modelId="{2EA1F671-14CB-40EF-9467-17DC432004A9}">
      <dsp:nvSpPr>
        <dsp:cNvPr id="0" name=""/>
        <dsp:cNvSpPr/>
      </dsp:nvSpPr>
      <dsp:spPr>
        <a:xfrm>
          <a:off x="1960066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-2232385"/>
                <a:satOff val="13449"/>
                <a:lumOff val="1078"/>
                <a:alphaOff val="0"/>
                <a:shade val="51000"/>
                <a:satMod val="130000"/>
              </a:srgbClr>
            </a:gs>
            <a:gs pos="80000">
              <a:srgbClr val="8064A2">
                <a:hueOff val="-2232385"/>
                <a:satOff val="13449"/>
                <a:lumOff val="1078"/>
                <a:alphaOff val="0"/>
                <a:shade val="93000"/>
                <a:satMod val="130000"/>
              </a:srgbClr>
            </a:gs>
            <a:gs pos="100000">
              <a:srgbClr val="8064A2">
                <a:hueOff val="-2232385"/>
                <a:satOff val="13449"/>
                <a:lumOff val="107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专家评审 </a:t>
          </a:r>
          <a:endParaRPr lang="zh-CN" altLang="en-US" sz="22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219982" y="0"/>
        <a:ext cx="1656035" cy="519832"/>
      </dsp:txXfrm>
    </dsp:sp>
    <dsp:sp modelId="{333D33E1-23D1-4DC7-A329-7653903D4D04}">
      <dsp:nvSpPr>
        <dsp:cNvPr id="0" name=""/>
        <dsp:cNvSpPr/>
      </dsp:nvSpPr>
      <dsp:spPr>
        <a:xfrm>
          <a:off x="3918346" y="0"/>
          <a:ext cx="2175867" cy="519832"/>
        </a:xfrm>
        <a:prstGeom prst="chevron">
          <a:avLst/>
        </a:prstGeom>
        <a:gradFill rotWithShape="0">
          <a:gsLst>
            <a:gs pos="0">
              <a:srgbClr val="8064A2">
                <a:hueOff val="-4464770"/>
                <a:satOff val="26899"/>
                <a:lumOff val="2156"/>
                <a:alphaOff val="0"/>
                <a:shade val="51000"/>
                <a:satMod val="130000"/>
              </a:srgbClr>
            </a:gs>
            <a:gs pos="80000">
              <a:srgbClr val="8064A2">
                <a:hueOff val="-4464770"/>
                <a:satOff val="26899"/>
                <a:lumOff val="2156"/>
                <a:alphaOff val="0"/>
                <a:shade val="93000"/>
                <a:satMod val="130000"/>
              </a:srgbClr>
            </a:gs>
            <a:gs pos="100000">
              <a:srgbClr val="8064A2">
                <a:hueOff val="-4464770"/>
                <a:satOff val="26899"/>
                <a:lumOff val="2156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审批</a:t>
          </a:r>
          <a:endParaRPr lang="zh-CN" altLang="en-US" sz="22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178262" y="0"/>
        <a:ext cx="1656035" cy="519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DEC59-230B-4FCC-B330-F5F9BD704CDF}">
      <dsp:nvSpPr>
        <dsp:cNvPr id="0" name=""/>
        <dsp:cNvSpPr/>
      </dsp:nvSpPr>
      <dsp:spPr>
        <a:xfrm>
          <a:off x="528146" y="971"/>
          <a:ext cx="1296566" cy="77793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当地产业布局</a:t>
          </a:r>
        </a:p>
      </dsp:txBody>
      <dsp:txXfrm>
        <a:off x="550931" y="23756"/>
        <a:ext cx="1250996" cy="732369"/>
      </dsp:txXfrm>
    </dsp:sp>
    <dsp:sp modelId="{2F22664F-73D1-4F66-BE94-289B6F3B8BCF}">
      <dsp:nvSpPr>
        <dsp:cNvPr id="0" name=""/>
        <dsp:cNvSpPr/>
      </dsp:nvSpPr>
      <dsp:spPr>
        <a:xfrm>
          <a:off x="1938810" y="229167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1938810" y="293477"/>
        <a:ext cx="192410" cy="192928"/>
      </dsp:txXfrm>
    </dsp:sp>
    <dsp:sp modelId="{E462541A-0002-4615-A6DB-B2F17A717CCB}">
      <dsp:nvSpPr>
        <dsp:cNvPr id="0" name=""/>
        <dsp:cNvSpPr/>
      </dsp:nvSpPr>
      <dsp:spPr>
        <a:xfrm>
          <a:off x="2343338" y="971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744128"/>
            <a:satOff val="4483"/>
            <a:lumOff val="35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当地产业人才需求</a:t>
          </a:r>
        </a:p>
      </dsp:txBody>
      <dsp:txXfrm>
        <a:off x="2366123" y="23756"/>
        <a:ext cx="1250996" cy="732369"/>
      </dsp:txXfrm>
    </dsp:sp>
    <dsp:sp modelId="{E7AEBE47-5350-48A3-90FA-96A2B9EE481E}">
      <dsp:nvSpPr>
        <dsp:cNvPr id="0" name=""/>
        <dsp:cNvSpPr/>
      </dsp:nvSpPr>
      <dsp:spPr>
        <a:xfrm rot="21598159">
          <a:off x="3754003" y="228685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892954"/>
            <a:satOff val="5380"/>
            <a:lumOff val="431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3754003" y="293017"/>
        <a:ext cx="192410" cy="192928"/>
      </dsp:txXfrm>
    </dsp:sp>
    <dsp:sp modelId="{B417C6AF-CEF4-4C2D-8B78-6885D1497BAC}">
      <dsp:nvSpPr>
        <dsp:cNvPr id="0" name=""/>
        <dsp:cNvSpPr/>
      </dsp:nvSpPr>
      <dsp:spPr>
        <a:xfrm>
          <a:off x="4158531" y="0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1488257"/>
            <a:satOff val="8966"/>
            <a:lumOff val="71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当地应本院校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及</a:t>
          </a:r>
          <a:r>
            <a:rPr lang="zh-CN" altLang="en-US" sz="12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学科专业</a:t>
          </a: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设</a:t>
          </a:r>
          <a:endParaRPr lang="en-US" altLang="zh-CN" sz="1200" b="1" kern="1200" dirty="0" smtClean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置</a:t>
          </a:r>
          <a:r>
            <a:rPr lang="zh-CN" altLang="en-US" sz="12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现状</a:t>
          </a:r>
        </a:p>
      </dsp:txBody>
      <dsp:txXfrm>
        <a:off x="4181316" y="22785"/>
        <a:ext cx="1250996" cy="732369"/>
      </dsp:txXfrm>
    </dsp:sp>
    <dsp:sp modelId="{3E91E7B2-B94D-4836-A047-21A8F5AB0E57}">
      <dsp:nvSpPr>
        <dsp:cNvPr id="0" name=""/>
        <dsp:cNvSpPr/>
      </dsp:nvSpPr>
      <dsp:spPr>
        <a:xfrm rot="1841">
          <a:off x="5569195" y="228677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1785908"/>
            <a:satOff val="10760"/>
            <a:lumOff val="862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>
        <a:off x="5569195" y="292965"/>
        <a:ext cx="192410" cy="192928"/>
      </dsp:txXfrm>
    </dsp:sp>
    <dsp:sp modelId="{075D0839-528B-4B0F-84B4-175257F2A9CD}">
      <dsp:nvSpPr>
        <dsp:cNvPr id="0" name=""/>
        <dsp:cNvSpPr/>
      </dsp:nvSpPr>
      <dsp:spPr>
        <a:xfrm>
          <a:off x="5973724" y="971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学校专业设置诊断</a:t>
          </a:r>
        </a:p>
      </dsp:txBody>
      <dsp:txXfrm>
        <a:off x="5996509" y="23756"/>
        <a:ext cx="1250996" cy="732369"/>
      </dsp:txXfrm>
    </dsp:sp>
    <dsp:sp modelId="{1E04C35F-6326-4F79-9857-9D5042B5F963}">
      <dsp:nvSpPr>
        <dsp:cNvPr id="0" name=""/>
        <dsp:cNvSpPr/>
      </dsp:nvSpPr>
      <dsp:spPr>
        <a:xfrm rot="5400000">
          <a:off x="6484571" y="869671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2678862"/>
            <a:satOff val="16139"/>
            <a:lumOff val="1294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 rot="-5400000">
        <a:off x="6525543" y="893009"/>
        <a:ext cx="192928" cy="192410"/>
      </dsp:txXfrm>
    </dsp:sp>
    <dsp:sp modelId="{0E7B123E-A4E7-4A5B-9547-E117788F0548}">
      <dsp:nvSpPr>
        <dsp:cNvPr id="0" name=""/>
        <dsp:cNvSpPr/>
      </dsp:nvSpPr>
      <dsp:spPr>
        <a:xfrm>
          <a:off x="5973724" y="1297538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2976513"/>
            <a:satOff val="17933"/>
            <a:lumOff val="143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学校专业优化调整</a:t>
          </a:r>
        </a:p>
      </dsp:txBody>
      <dsp:txXfrm>
        <a:off x="5996509" y="1320323"/>
        <a:ext cx="1250996" cy="732369"/>
      </dsp:txXfrm>
    </dsp:sp>
    <dsp:sp modelId="{8E7360AA-63EE-4EE0-BD4F-6C011522A1FB}">
      <dsp:nvSpPr>
        <dsp:cNvPr id="0" name=""/>
        <dsp:cNvSpPr/>
      </dsp:nvSpPr>
      <dsp:spPr>
        <a:xfrm rot="10800000">
          <a:off x="5584754" y="1525733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3571816"/>
            <a:satOff val="21519"/>
            <a:lumOff val="1725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 rot="10800000">
        <a:off x="5667216" y="1590043"/>
        <a:ext cx="192410" cy="192928"/>
      </dsp:txXfrm>
    </dsp:sp>
    <dsp:sp modelId="{EE4DFDC9-0EF9-460E-BAB2-6015AB98DDFE}">
      <dsp:nvSpPr>
        <dsp:cNvPr id="0" name=""/>
        <dsp:cNvSpPr/>
      </dsp:nvSpPr>
      <dsp:spPr>
        <a:xfrm>
          <a:off x="4158531" y="1297538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3720641"/>
            <a:satOff val="22416"/>
            <a:lumOff val="179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学校专业论证</a:t>
          </a:r>
        </a:p>
      </dsp:txBody>
      <dsp:txXfrm>
        <a:off x="4181316" y="1320323"/>
        <a:ext cx="1250996" cy="732369"/>
      </dsp:txXfrm>
    </dsp:sp>
    <dsp:sp modelId="{71A58AF6-2F2C-44D5-B118-1FEC9D869D96}">
      <dsp:nvSpPr>
        <dsp:cNvPr id="0" name=""/>
        <dsp:cNvSpPr/>
      </dsp:nvSpPr>
      <dsp:spPr>
        <a:xfrm rot="10800000">
          <a:off x="3769561" y="1525733"/>
          <a:ext cx="274872" cy="321548"/>
        </a:xfrm>
        <a:prstGeom prst="rightArrow">
          <a:avLst>
            <a:gd name="adj1" fmla="val 60000"/>
            <a:gd name="adj2" fmla="val 50000"/>
          </a:avLst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ysClr val="window" lastClr="FFFFFF"/>
            </a:solidFill>
            <a:latin typeface="Calibri"/>
            <a:ea typeface="宋体"/>
            <a:cs typeface="+mn-cs"/>
          </a:endParaRPr>
        </a:p>
      </dsp:txBody>
      <dsp:txXfrm rot="10800000">
        <a:off x="3852023" y="1590043"/>
        <a:ext cx="192410" cy="192928"/>
      </dsp:txXfrm>
    </dsp:sp>
    <dsp:sp modelId="{CBF17B0B-9654-401B-86F6-77B6D862D1C7}">
      <dsp:nvSpPr>
        <dsp:cNvPr id="0" name=""/>
        <dsp:cNvSpPr/>
      </dsp:nvSpPr>
      <dsp:spPr>
        <a:xfrm>
          <a:off x="2343338" y="1297538"/>
          <a:ext cx="1296566" cy="777939"/>
        </a:xfrm>
        <a:prstGeom prst="roundRect">
          <a:avLst>
            <a:gd name="adj" fmla="val 10000"/>
          </a:avLst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专业人才培养方案</a:t>
          </a:r>
        </a:p>
      </dsp:txBody>
      <dsp:txXfrm>
        <a:off x="2366123" y="1320323"/>
        <a:ext cx="1250996" cy="732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9871-DF82-4122-A7EB-CD618E54AC4A}">
      <dsp:nvSpPr>
        <dsp:cNvPr id="0" name=""/>
        <dsp:cNvSpPr/>
      </dsp:nvSpPr>
      <dsp:spPr>
        <a:xfrm>
          <a:off x="1670967" y="470817"/>
          <a:ext cx="1172914" cy="1172914"/>
        </a:xfrm>
        <a:prstGeom prst="ellipse">
          <a:avLst/>
        </a:prstGeom>
        <a:solidFill>
          <a:srgbClr val="F7964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国家重点</a:t>
          </a:r>
          <a:endParaRPr lang="en-US" altLang="zh-CN" sz="1200" b="1" kern="120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通用课程</a:t>
          </a:r>
        </a:p>
      </dsp:txBody>
      <dsp:txXfrm>
        <a:off x="1842736" y="642586"/>
        <a:ext cx="829376" cy="829376"/>
      </dsp:txXfrm>
    </dsp:sp>
    <dsp:sp modelId="{4206DA0D-E50A-4563-837B-AA6A383126EA}">
      <dsp:nvSpPr>
        <dsp:cNvPr id="0" name=""/>
        <dsp:cNvSpPr/>
      </dsp:nvSpPr>
      <dsp:spPr>
        <a:xfrm>
          <a:off x="1951426" y="-12560"/>
          <a:ext cx="611997" cy="611997"/>
        </a:xfrm>
        <a:prstGeom prst="ellipse">
          <a:avLst/>
        </a:prstGeom>
        <a:solidFill>
          <a:srgbClr val="5CB565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教师指导手册</a:t>
          </a:r>
        </a:p>
      </dsp:txBody>
      <dsp:txXfrm>
        <a:off x="2041051" y="77065"/>
        <a:ext cx="432747" cy="432747"/>
      </dsp:txXfrm>
    </dsp:sp>
    <dsp:sp modelId="{0FBAEB4B-ECB4-4314-862F-C3C5095FAC66}">
      <dsp:nvSpPr>
        <dsp:cNvPr id="0" name=""/>
        <dsp:cNvSpPr/>
      </dsp:nvSpPr>
      <dsp:spPr>
        <a:xfrm>
          <a:off x="2715263" y="751276"/>
          <a:ext cx="611997" cy="611997"/>
        </a:xfrm>
        <a:prstGeom prst="ellipse">
          <a:avLst/>
        </a:prstGeom>
        <a:solidFill>
          <a:srgbClr val="5EAFA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学生指导手册</a:t>
          </a:r>
        </a:p>
      </dsp:txBody>
      <dsp:txXfrm>
        <a:off x="2804888" y="840901"/>
        <a:ext cx="432747" cy="432747"/>
      </dsp:txXfrm>
    </dsp:sp>
    <dsp:sp modelId="{D9EE24B5-5796-493A-9850-71FC1B5E7265}">
      <dsp:nvSpPr>
        <dsp:cNvPr id="0" name=""/>
        <dsp:cNvSpPr/>
      </dsp:nvSpPr>
      <dsp:spPr>
        <a:xfrm>
          <a:off x="1951426" y="1515113"/>
          <a:ext cx="611997" cy="611997"/>
        </a:xfrm>
        <a:prstGeom prst="ellipse">
          <a:avLst/>
        </a:prstGeom>
        <a:solidFill>
          <a:srgbClr val="6179A8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实训</a:t>
          </a:r>
          <a:endParaRPr lang="en-US" altLang="zh-CN" sz="1050" b="1" kern="120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平台</a:t>
          </a:r>
        </a:p>
      </dsp:txBody>
      <dsp:txXfrm>
        <a:off x="2041051" y="1604738"/>
        <a:ext cx="432747" cy="432747"/>
      </dsp:txXfrm>
    </dsp:sp>
    <dsp:sp modelId="{06FF1719-7480-4715-972D-A6B0092E36FC}">
      <dsp:nvSpPr>
        <dsp:cNvPr id="0" name=""/>
        <dsp:cNvSpPr/>
      </dsp:nvSpPr>
      <dsp:spPr>
        <a:xfrm>
          <a:off x="1187589" y="751276"/>
          <a:ext cx="611997" cy="611997"/>
        </a:xfrm>
        <a:prstGeom prst="ellipse">
          <a:avLst/>
        </a:prstGeom>
        <a:solidFill>
          <a:srgbClr val="8064A2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教辅工具资源</a:t>
          </a:r>
        </a:p>
      </dsp:txBody>
      <dsp:txXfrm>
        <a:off x="1277214" y="840901"/>
        <a:ext cx="432747" cy="432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1B0C7-F1B3-4FC9-8F44-13169094FD0F}">
      <dsp:nvSpPr>
        <dsp:cNvPr id="0" name=""/>
        <dsp:cNvSpPr/>
      </dsp:nvSpPr>
      <dsp:spPr>
        <a:xfrm>
          <a:off x="2396854" y="1832049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63333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教学资源数据中心</a:t>
          </a: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779868" y="2027866"/>
        <a:ext cx="825164" cy="508370"/>
      </dsp:txXfrm>
    </dsp:sp>
    <dsp:sp modelId="{3E095A18-4E1E-45FC-A621-EE1576474EE2}">
      <dsp:nvSpPr>
        <dsp:cNvPr id="0" name=""/>
        <dsp:cNvSpPr/>
      </dsp:nvSpPr>
      <dsp:spPr>
        <a:xfrm>
          <a:off x="293528" y="1832049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5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系列教辅资源专业制作</a:t>
          </a: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09344" y="2027866"/>
        <a:ext cx="825164" cy="508370"/>
      </dsp:txXfrm>
    </dsp:sp>
    <dsp:sp modelId="{A9A29613-2200-4186-9E4A-6512903382E8}">
      <dsp:nvSpPr>
        <dsp:cNvPr id="0" name=""/>
        <dsp:cNvSpPr/>
      </dsp:nvSpPr>
      <dsp:spPr>
        <a:xfrm>
          <a:off x="2396854" y="57531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76667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虚拟仿真实验教学平台</a:t>
          </a: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779868" y="73347"/>
        <a:ext cx="825164" cy="508370"/>
      </dsp:txXfrm>
    </dsp:sp>
    <dsp:sp modelId="{72937519-9131-47E3-AD72-84A0CA233683}">
      <dsp:nvSpPr>
        <dsp:cNvPr id="0" name=""/>
        <dsp:cNvSpPr/>
      </dsp:nvSpPr>
      <dsp:spPr>
        <a:xfrm>
          <a:off x="293528" y="57531"/>
          <a:ext cx="1223994" cy="72000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70C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+mn-cs"/>
            </a:rPr>
            <a:t>教学质量提升“易”课程包</a:t>
          </a: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09344" y="73347"/>
        <a:ext cx="825164" cy="508370"/>
      </dsp:txXfrm>
    </dsp:sp>
    <dsp:sp modelId="{F09D0F2A-1215-4375-833D-5D9C6BC50FB0}">
      <dsp:nvSpPr>
        <dsp:cNvPr id="0" name=""/>
        <dsp:cNvSpPr/>
      </dsp:nvSpPr>
      <dsp:spPr>
        <a:xfrm>
          <a:off x="801142" y="155723"/>
          <a:ext cx="1129950" cy="1115995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理论教学</a:t>
          </a:r>
          <a:endParaRPr lang="zh-CN" altLang="en-US" sz="14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132097" y="482590"/>
        <a:ext cx="798995" cy="789128"/>
      </dsp:txXfrm>
    </dsp:sp>
    <dsp:sp modelId="{3AAA4571-C331-426A-BECA-291858ADC52D}">
      <dsp:nvSpPr>
        <dsp:cNvPr id="0" name=""/>
        <dsp:cNvSpPr/>
      </dsp:nvSpPr>
      <dsp:spPr>
        <a:xfrm rot="5400000">
          <a:off x="1990262" y="148746"/>
          <a:ext cx="1115995" cy="1129950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实验教学</a:t>
          </a:r>
          <a:endParaRPr lang="zh-CN" altLang="en-US" sz="14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 rot="-5400000">
        <a:off x="1983285" y="482590"/>
        <a:ext cx="798995" cy="789128"/>
      </dsp:txXfrm>
    </dsp:sp>
    <dsp:sp modelId="{B7F3A998-54DA-4E96-8FF1-4A0D584B6108}">
      <dsp:nvSpPr>
        <dsp:cNvPr id="0" name=""/>
        <dsp:cNvSpPr/>
      </dsp:nvSpPr>
      <dsp:spPr>
        <a:xfrm rot="10800000">
          <a:off x="1983284" y="1337865"/>
          <a:ext cx="1129950" cy="1115995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资源中心</a:t>
          </a:r>
          <a:endParaRPr lang="zh-CN" altLang="en-US" sz="14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 rot="10800000">
        <a:off x="1983284" y="1337865"/>
        <a:ext cx="798995" cy="789128"/>
      </dsp:txXfrm>
    </dsp:sp>
    <dsp:sp modelId="{AD061963-5293-48A3-9422-B26C2C9530F7}">
      <dsp:nvSpPr>
        <dsp:cNvPr id="0" name=""/>
        <dsp:cNvSpPr/>
      </dsp:nvSpPr>
      <dsp:spPr>
        <a:xfrm rot="16200000">
          <a:off x="808120" y="1330888"/>
          <a:ext cx="1115995" cy="1129950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个性定制</a:t>
          </a:r>
          <a:endParaRPr lang="zh-CN" altLang="en-US" sz="14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 rot="5400000">
        <a:off x="1132098" y="1337865"/>
        <a:ext cx="798995" cy="789128"/>
      </dsp:txXfrm>
    </dsp:sp>
    <dsp:sp modelId="{6C69FB8F-ACB4-4D95-B79B-A74EAFE79AC4}">
      <dsp:nvSpPr>
        <dsp:cNvPr id="0" name=""/>
        <dsp:cNvSpPr/>
      </dsp:nvSpPr>
      <dsp:spPr>
        <a:xfrm>
          <a:off x="1762122" y="1069929"/>
          <a:ext cx="390132" cy="339246"/>
        </a:xfrm>
        <a:prstGeom prst="circularArrow">
          <a:avLst/>
        </a:prstGeom>
        <a:solidFill>
          <a:srgbClr val="F7964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866D5-EBE5-4B0C-867B-6A4CB36ED9F8}">
      <dsp:nvSpPr>
        <dsp:cNvPr id="0" name=""/>
        <dsp:cNvSpPr/>
      </dsp:nvSpPr>
      <dsp:spPr>
        <a:xfrm rot="10800000">
          <a:off x="1762122" y="1200409"/>
          <a:ext cx="390132" cy="339246"/>
        </a:xfrm>
        <a:prstGeom prst="circularArrow">
          <a:avLst/>
        </a:prstGeom>
        <a:solidFill>
          <a:srgbClr val="F7964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CF044-708F-4483-A2EB-4827F47204F5}">
      <dsp:nvSpPr>
        <dsp:cNvPr id="0" name=""/>
        <dsp:cNvSpPr/>
      </dsp:nvSpPr>
      <dsp:spPr>
        <a:xfrm>
          <a:off x="0" y="1191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需求分析</a:t>
          </a:r>
        </a:p>
      </dsp:txBody>
      <dsp:txXfrm>
        <a:off x="8699" y="9890"/>
        <a:ext cx="1361262" cy="279612"/>
      </dsp:txXfrm>
    </dsp:sp>
    <dsp:sp modelId="{A66A5406-0704-4CF1-88AD-42B569E5682B}">
      <dsp:nvSpPr>
        <dsp:cNvPr id="0" name=""/>
        <dsp:cNvSpPr/>
      </dsp:nvSpPr>
      <dsp:spPr>
        <a:xfrm rot="5400000">
          <a:off x="605792" y="309340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629183" y="326047"/>
        <a:ext cx="120294" cy="116953"/>
      </dsp:txXfrm>
    </dsp:sp>
    <dsp:sp modelId="{6186F1E2-52A5-4CB6-89B2-3217F7E5AD4F}">
      <dsp:nvSpPr>
        <dsp:cNvPr id="0" name=""/>
        <dsp:cNvSpPr/>
      </dsp:nvSpPr>
      <dsp:spPr>
        <a:xfrm>
          <a:off x="0" y="520968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开展调研</a:t>
          </a:r>
        </a:p>
      </dsp:txBody>
      <dsp:txXfrm>
        <a:off x="8699" y="529667"/>
        <a:ext cx="1361262" cy="279612"/>
      </dsp:txXfrm>
    </dsp:sp>
    <dsp:sp modelId="{069640C9-C09B-4E2B-9393-CFED954A9094}">
      <dsp:nvSpPr>
        <dsp:cNvPr id="0" name=""/>
        <dsp:cNvSpPr/>
      </dsp:nvSpPr>
      <dsp:spPr>
        <a:xfrm rot="5400000">
          <a:off x="605792" y="829117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629183" y="845824"/>
        <a:ext cx="120294" cy="116953"/>
      </dsp:txXfrm>
    </dsp:sp>
    <dsp:sp modelId="{48D12ECE-2F4D-4225-B636-6F21E23BA86B}">
      <dsp:nvSpPr>
        <dsp:cNvPr id="0" name=""/>
        <dsp:cNvSpPr/>
      </dsp:nvSpPr>
      <dsp:spPr>
        <a:xfrm>
          <a:off x="0" y="1040746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诊断分析</a:t>
          </a:r>
        </a:p>
      </dsp:txBody>
      <dsp:txXfrm>
        <a:off x="8699" y="1049445"/>
        <a:ext cx="1361262" cy="279612"/>
      </dsp:txXfrm>
    </dsp:sp>
    <dsp:sp modelId="{CEE10103-BBD0-4C32-B9AD-14F3DC732290}">
      <dsp:nvSpPr>
        <dsp:cNvPr id="0" name=""/>
        <dsp:cNvSpPr/>
      </dsp:nvSpPr>
      <dsp:spPr>
        <a:xfrm rot="5400000">
          <a:off x="605792" y="1348895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629183" y="1365602"/>
        <a:ext cx="120294" cy="116953"/>
      </dsp:txXfrm>
    </dsp:sp>
    <dsp:sp modelId="{05D6EDBC-BE03-4B64-BABF-EDCBBF83F9F9}">
      <dsp:nvSpPr>
        <dsp:cNvPr id="0" name=""/>
        <dsp:cNvSpPr/>
      </dsp:nvSpPr>
      <dsp:spPr>
        <a:xfrm>
          <a:off x="0" y="1560524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解决方案设计</a:t>
          </a:r>
        </a:p>
      </dsp:txBody>
      <dsp:txXfrm>
        <a:off x="8699" y="1569223"/>
        <a:ext cx="1361262" cy="279612"/>
      </dsp:txXfrm>
    </dsp:sp>
    <dsp:sp modelId="{248850E5-78ED-4413-B326-65967C3C9D0A}">
      <dsp:nvSpPr>
        <dsp:cNvPr id="0" name=""/>
        <dsp:cNvSpPr/>
      </dsp:nvSpPr>
      <dsp:spPr>
        <a:xfrm rot="5400000">
          <a:off x="605792" y="1868673"/>
          <a:ext cx="167075" cy="20049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629183" y="1885380"/>
        <a:ext cx="120294" cy="116953"/>
      </dsp:txXfrm>
    </dsp:sp>
    <dsp:sp modelId="{96B72D9D-3BE5-499E-BE9C-81A4B34C2502}">
      <dsp:nvSpPr>
        <dsp:cNvPr id="0" name=""/>
        <dsp:cNvSpPr/>
      </dsp:nvSpPr>
      <dsp:spPr>
        <a:xfrm>
          <a:off x="0" y="2080302"/>
          <a:ext cx="1378660" cy="297010"/>
        </a:xfrm>
        <a:prstGeom prst="roundRect">
          <a:avLst>
            <a:gd name="adj" fmla="val 10000"/>
          </a:avLst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方案实施</a:t>
          </a:r>
        </a:p>
      </dsp:txBody>
      <dsp:txXfrm>
        <a:off x="8699" y="2089001"/>
        <a:ext cx="1361262" cy="2796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CF044-708F-4483-A2EB-4827F47204F5}">
      <dsp:nvSpPr>
        <dsp:cNvPr id="0" name=""/>
        <dsp:cNvSpPr/>
      </dsp:nvSpPr>
      <dsp:spPr>
        <a:xfrm>
          <a:off x="0" y="1191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咨询行动计划书</a:t>
          </a:r>
        </a:p>
      </dsp:txBody>
      <dsp:txXfrm>
        <a:off x="8701" y="9892"/>
        <a:ext cx="1266953" cy="279679"/>
      </dsp:txXfrm>
    </dsp:sp>
    <dsp:sp modelId="{A66A5406-0704-4CF1-88AD-42B569E5682B}">
      <dsp:nvSpPr>
        <dsp:cNvPr id="0" name=""/>
        <dsp:cNvSpPr/>
      </dsp:nvSpPr>
      <dsp:spPr>
        <a:xfrm rot="5400000">
          <a:off x="558620" y="309414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582017" y="326125"/>
        <a:ext cx="120322" cy="116981"/>
      </dsp:txXfrm>
    </dsp:sp>
    <dsp:sp modelId="{6186F1E2-52A5-4CB6-89B2-3217F7E5AD4F}">
      <dsp:nvSpPr>
        <dsp:cNvPr id="0" name=""/>
        <dsp:cNvSpPr/>
      </dsp:nvSpPr>
      <dsp:spPr>
        <a:xfrm>
          <a:off x="0" y="521093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调研报告</a:t>
          </a:r>
        </a:p>
      </dsp:txBody>
      <dsp:txXfrm>
        <a:off x="8701" y="529794"/>
        <a:ext cx="1266953" cy="279679"/>
      </dsp:txXfrm>
    </dsp:sp>
    <dsp:sp modelId="{069640C9-C09B-4E2B-9393-CFED954A9094}">
      <dsp:nvSpPr>
        <dsp:cNvPr id="0" name=""/>
        <dsp:cNvSpPr/>
      </dsp:nvSpPr>
      <dsp:spPr>
        <a:xfrm rot="5400000">
          <a:off x="558620" y="829316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582017" y="846027"/>
        <a:ext cx="120322" cy="116981"/>
      </dsp:txXfrm>
    </dsp:sp>
    <dsp:sp modelId="{48D12ECE-2F4D-4225-B636-6F21E23BA86B}">
      <dsp:nvSpPr>
        <dsp:cNvPr id="0" name=""/>
        <dsp:cNvSpPr/>
      </dsp:nvSpPr>
      <dsp:spPr>
        <a:xfrm>
          <a:off x="0" y="1040995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诊断分析报告</a:t>
          </a:r>
        </a:p>
      </dsp:txBody>
      <dsp:txXfrm>
        <a:off x="8701" y="1049696"/>
        <a:ext cx="1266953" cy="279679"/>
      </dsp:txXfrm>
    </dsp:sp>
    <dsp:sp modelId="{CEE10103-BBD0-4C32-B9AD-14F3DC732290}">
      <dsp:nvSpPr>
        <dsp:cNvPr id="0" name=""/>
        <dsp:cNvSpPr/>
      </dsp:nvSpPr>
      <dsp:spPr>
        <a:xfrm rot="5400000">
          <a:off x="558620" y="1349218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582017" y="1365929"/>
        <a:ext cx="120322" cy="116981"/>
      </dsp:txXfrm>
    </dsp:sp>
    <dsp:sp modelId="{05D6EDBC-BE03-4B64-BABF-EDCBBF83F9F9}">
      <dsp:nvSpPr>
        <dsp:cNvPr id="0" name=""/>
        <dsp:cNvSpPr/>
      </dsp:nvSpPr>
      <dsp:spPr>
        <a:xfrm>
          <a:off x="0" y="1560897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解决方案</a:t>
          </a:r>
        </a:p>
      </dsp:txBody>
      <dsp:txXfrm>
        <a:off x="8701" y="1569598"/>
        <a:ext cx="1266953" cy="279679"/>
      </dsp:txXfrm>
    </dsp:sp>
    <dsp:sp modelId="{248850E5-78ED-4413-B326-65967C3C9D0A}">
      <dsp:nvSpPr>
        <dsp:cNvPr id="0" name=""/>
        <dsp:cNvSpPr/>
      </dsp:nvSpPr>
      <dsp:spPr>
        <a:xfrm rot="5400000">
          <a:off x="558620" y="1869120"/>
          <a:ext cx="167115" cy="200538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 w="6350">
          <a:solidFill>
            <a:srgbClr val="000000">
              <a:lumMod val="50000"/>
              <a:lumOff val="50000"/>
            </a:srgb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Arial"/>
          </a:endParaRPr>
        </a:p>
      </dsp:txBody>
      <dsp:txXfrm rot="-5400000">
        <a:off x="582017" y="1885831"/>
        <a:ext cx="120322" cy="116981"/>
      </dsp:txXfrm>
    </dsp:sp>
    <dsp:sp modelId="{96B72D9D-3BE5-499E-BE9C-81A4B34C2502}">
      <dsp:nvSpPr>
        <dsp:cNvPr id="0" name=""/>
        <dsp:cNvSpPr/>
      </dsp:nvSpPr>
      <dsp:spPr>
        <a:xfrm>
          <a:off x="0" y="2080799"/>
          <a:ext cx="1284355" cy="297081"/>
        </a:xfrm>
        <a:prstGeom prst="roundRect">
          <a:avLst>
            <a:gd name="adj" fmla="val 10000"/>
          </a:avLst>
        </a:prstGeom>
        <a:solidFill>
          <a:srgbClr val="00B0F0">
            <a:alpha val="33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  <a:cs typeface="Arial"/>
            </a:rPr>
            <a:t>实施方案</a:t>
          </a:r>
        </a:p>
      </dsp:txBody>
      <dsp:txXfrm>
        <a:off x="8701" y="2089500"/>
        <a:ext cx="1266953" cy="279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559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5AC2-807F-4DDE-86FE-628966CCDBDB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38DD-1231-4649-BA5D-2D6E5B95CF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4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33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4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0" name="矩形 9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32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8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52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4513" y="-8009"/>
            <a:ext cx="12206513" cy="6776670"/>
            <a:chOff x="-14514" y="-29029"/>
            <a:chExt cx="12206514" cy="6908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5" t="560" r="13801" b="663"/>
            <a:stretch/>
          </p:blipFill>
          <p:spPr>
            <a:xfrm>
              <a:off x="-14514" y="-29029"/>
              <a:ext cx="12206514" cy="69088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-14514" y="0"/>
              <a:ext cx="12206514" cy="685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7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3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8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607550" y="6545334"/>
              <a:ext cx="219026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29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5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3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8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8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85" r:id="rId6"/>
    <p:sldLayoutId id="2147483686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tiff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diagramQuickStyle" Target="../diagrams/quickStyle3.xml"/><Relationship Id="rId3" Type="http://schemas.openxmlformats.org/officeDocument/2006/relationships/tags" Target="../tags/tag22.xml"/><Relationship Id="rId7" Type="http://schemas.openxmlformats.org/officeDocument/2006/relationships/image" Target="../media/image29.png"/><Relationship Id="rId12" Type="http://schemas.openxmlformats.org/officeDocument/2006/relationships/diagramLayout" Target="../diagrams/layout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11" Type="http://schemas.openxmlformats.org/officeDocument/2006/relationships/diagramData" Target="../diagrams/data3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3.xml"/><Relationship Id="rId10" Type="http://schemas.openxmlformats.org/officeDocument/2006/relationships/image" Target="../media/image32.jpeg"/><Relationship Id="rId4" Type="http://schemas.openxmlformats.org/officeDocument/2006/relationships/tags" Target="../tags/tag23.xml"/><Relationship Id="rId9" Type="http://schemas.openxmlformats.org/officeDocument/2006/relationships/image" Target="../media/image31.png"/><Relationship Id="rId14" Type="http://schemas.openxmlformats.org/officeDocument/2006/relationships/diagramColors" Target="../diagrams/colors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1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0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4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10" Type="http://schemas.openxmlformats.org/officeDocument/2006/relationships/image" Target="../media/image65.png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31769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75"/>
            <a:ext cx="12192000" cy="2507217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0" y="174"/>
            <a:ext cx="10488058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613900" y="6190538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endParaRPr lang="zh-CN" altLang="en-US" sz="105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85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任意多边形 53"/>
          <p:cNvSpPr/>
          <p:nvPr/>
        </p:nvSpPr>
        <p:spPr>
          <a:xfrm>
            <a:off x="1" y="3522"/>
            <a:ext cx="6487887" cy="2608469"/>
          </a:xfrm>
          <a:custGeom>
            <a:avLst/>
            <a:gdLst>
              <a:gd name="connsiteX0" fmla="*/ 0 w 6487887"/>
              <a:gd name="connsiteY0" fmla="*/ 0 h 2608469"/>
              <a:gd name="connsiteX1" fmla="*/ 6487887 w 6487887"/>
              <a:gd name="connsiteY1" fmla="*/ 2589908 h 2608469"/>
              <a:gd name="connsiteX2" fmla="*/ 0 w 6487887"/>
              <a:gd name="connsiteY2" fmla="*/ 2608469 h 26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7887" h="2608469">
                <a:moveTo>
                  <a:pt x="0" y="0"/>
                </a:moveTo>
                <a:lnTo>
                  <a:pt x="6487887" y="2589908"/>
                </a:lnTo>
                <a:lnTo>
                  <a:pt x="0" y="26084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" y="2025643"/>
            <a:ext cx="3751608" cy="444068"/>
          </a:xfrm>
          <a:prstGeom prst="rect">
            <a:avLst/>
          </a:prstGeom>
        </p:spPr>
      </p:pic>
      <p:sp>
        <p:nvSpPr>
          <p:cNvPr id="13" name="标题 3"/>
          <p:cNvSpPr txBox="1">
            <a:spLocks/>
          </p:cNvSpPr>
          <p:nvPr/>
        </p:nvSpPr>
        <p:spPr>
          <a:xfrm>
            <a:off x="889636" y="3035158"/>
            <a:ext cx="10607039" cy="86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712737">
              <a:lnSpc>
                <a:spcPct val="150000"/>
              </a:lnSpc>
            </a:pPr>
            <a:r>
              <a:rPr lang="zh-CN" altLang="en-US" sz="3800" dirty="0">
                <a:solidFill>
                  <a:srgbClr val="1074BB"/>
                </a:solidFill>
                <a:latin typeface="微软雅黑" pitchFamily="34" charset="-122"/>
              </a:rPr>
              <a:t>高职院校升格应用型本科</a:t>
            </a: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学院全面</a:t>
            </a:r>
            <a:r>
              <a:rPr lang="zh-CN" altLang="en-US" sz="3800" dirty="0">
                <a:solidFill>
                  <a:srgbClr val="1074BB"/>
                </a:solidFill>
                <a:latin typeface="微软雅黑" pitchFamily="34" charset="-122"/>
              </a:rPr>
              <a:t>建设解决方案</a:t>
            </a:r>
            <a:endParaRPr lang="en-US" altLang="zh-CN" sz="3800" dirty="0">
              <a:solidFill>
                <a:srgbClr val="1074BB"/>
              </a:solidFill>
              <a:latin typeface="微软雅黑" pitchFamily="34" charset="-122"/>
            </a:endParaRPr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3181364" y="4476911"/>
            <a:ext cx="570015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50000"/>
              </a:lnSpc>
            </a:pPr>
            <a:r>
              <a:rPr lang="zh-CN" altLang="en-US" sz="1900" dirty="0">
                <a:solidFill>
                  <a:schemeClr val="tx1"/>
                </a:solidFill>
                <a:latin typeface="微软雅黑" pitchFamily="34" charset="-122"/>
              </a:rPr>
              <a:t>国</a:t>
            </a:r>
            <a:r>
              <a:rPr lang="zh-CN" altLang="en-US" sz="1900" dirty="0" smtClean="0">
                <a:solidFill>
                  <a:schemeClr val="tx1"/>
                </a:solidFill>
                <a:latin typeface="微软雅黑" pitchFamily="34" charset="-122"/>
              </a:rPr>
              <a:t>泰安战略项目事业部</a:t>
            </a:r>
            <a:endParaRPr lang="en-US" altLang="zh-CN" sz="190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algn="ctr" defTabSz="913765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</a:rPr>
              <a:t>2018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</a:rPr>
              <a:t>9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</a:rPr>
              <a:t>月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5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41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691608" y="2014393"/>
            <a:ext cx="1516197" cy="379791"/>
          </a:xfrm>
          <a:prstGeom prst="rect">
            <a:avLst/>
          </a:prstGeom>
        </p:spPr>
        <p:txBody>
          <a:bodyPr wrap="none" lIns="71317" tIns="35659" rIns="71317" bIns="35659">
            <a:spAutoFit/>
          </a:bodyPr>
          <a:lstStyle/>
          <a:p>
            <a:pPr marL="342874" marR="0" lvl="0" indent="-34287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硬性指标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89" name="表格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90794"/>
              </p:ext>
            </p:extLst>
          </p:nvPr>
        </p:nvGraphicFramePr>
        <p:xfrm>
          <a:off x="5315062" y="804126"/>
          <a:ext cx="6201412" cy="5628913"/>
        </p:xfrm>
        <a:graphic>
          <a:graphicData uri="http://schemas.openxmlformats.org/drawingml/2006/table">
            <a:tbl>
              <a:tblPr/>
              <a:tblGrid>
                <a:gridCol w="1123166"/>
                <a:gridCol w="4118275"/>
                <a:gridCol w="959971"/>
              </a:tblGrid>
              <a:tr h="2744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项目分类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教育部普通本科学院设置主要指标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国家标准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2341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</a:t>
                      </a:r>
                      <a:r>
                        <a:rPr lang="en-US" altLang="zh-CN" sz="1100" b="1" kern="100" baseline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办学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规模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在校生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学科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主要学科门类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baseline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主要学科门类应能覆盖专业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rowSpan="9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师资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队伍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①专任教师生师比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②兼任教师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③建校初专任教师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④研究生学历专任教师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⑤副高以上专任教师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⑥正教授专任教师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⑦各门公共必修课与专业基础必修课程分别拥有副高专任教师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⑧各门专业必修课程分别拥有副高以上专任教师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49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⑨每个专业正高级专任教师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308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科研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①</a:t>
                      </a:r>
                      <a:r>
                        <a:rPr 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在</a:t>
                      </a: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教育部教学水平评估中评估结论应达到</a:t>
                      </a:r>
                      <a:r>
                        <a:rPr lang="zh-CN" sz="11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“良好”</a:t>
                      </a:r>
                      <a:r>
                        <a:rPr lang="zh-CN" sz="1100" kern="10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以上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  <a:endParaRPr lang="zh-CN" altLang="zh-CN" sz="1100" kern="1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19649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1534" marR="41534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②</a:t>
                      </a: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应具有较高的科学研究水平</a:t>
                      </a:r>
                      <a:endParaRPr lang="zh-CN" altLang="zh-CN" sz="1100" kern="100" dirty="0" smtClean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  <a:endParaRPr lang="zh-CN" altLang="zh-CN" sz="1100" kern="1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49837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基础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设施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①生均占</a:t>
                      </a:r>
                      <a:r>
                        <a:rPr 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地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indent="1143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建校初期占地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en-US" sz="1100" kern="100" baseline="30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亩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47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②生均</a:t>
                      </a:r>
                      <a:r>
                        <a:rPr 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校舍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indent="1143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建校初总</a:t>
                      </a:r>
                      <a:r>
                        <a:rPr 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建筑面积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indent="1143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生均教学行政用房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en-US" sz="1100" kern="100" baseline="30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en-US" sz="1100" kern="100" baseline="30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en-US" sz="1100" kern="100" baseline="30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034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just" defTabSz="123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③</a:t>
                      </a: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生均仪器设备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理、工、农、医类和师范院校</a:t>
                      </a:r>
                      <a:endParaRPr lang="en-US" altLang="zh-CN" sz="11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生均仪器设备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人文、社会科学类院校</a:t>
                      </a:r>
                      <a:endParaRPr lang="en-US" altLang="zh-CN" sz="11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生均仪器设备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体育、艺术类院校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23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en-US" altLang="zh-CN" sz="11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123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en-US" altLang="zh-CN" sz="11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123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r>
                        <a:rPr lang="zh-CN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05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④生均适用图书，建有电子图书和计算机网络体系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册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600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⑤拥有固定教学实践实习基地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93293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办学</a:t>
                      </a:r>
                      <a:r>
                        <a:rPr lang="zh-CN" sz="11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经费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①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全省（自治区、直辖市）近三年高校生均预算内教育事业费须达到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5000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元，高校生均预算内教育事业费在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5000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元以下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3500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元以上、省级预算内教育经费占财政支出比例达到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18%</a:t>
                      </a:r>
                      <a:r>
                        <a:rPr lang="zh-CN" altLang="en-US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以上的，可从严控制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814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——</a:t>
                      </a:r>
                      <a:endParaRPr lang="zh-CN" altLang="zh-CN" sz="11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346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②</a:t>
                      </a: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基本建设投资和教育事业费，须有稳定、可靠来源和切实保证</a:t>
                      </a:r>
                      <a:endParaRPr lang="zh-CN" altLang="zh-CN" sz="1100" kern="100" dirty="0" smtClean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58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 </a:t>
                      </a:r>
                      <a:r>
                        <a:rPr lang="zh-CN" sz="1100" b="1" kern="10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领导班子</a:t>
                      </a:r>
                      <a:endParaRPr lang="zh-CN" sz="11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符合教育法规定的资质，具有高教副高以上专职领导班子</a:t>
                      </a: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11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534" marR="4153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0" name="组合 89"/>
          <p:cNvGrpSpPr/>
          <p:nvPr/>
        </p:nvGrpSpPr>
        <p:grpSpPr>
          <a:xfrm>
            <a:off x="1206351" y="2843018"/>
            <a:ext cx="4396248" cy="2483742"/>
            <a:chOff x="3419872" y="1976959"/>
            <a:chExt cx="5823226" cy="3289940"/>
          </a:xfrm>
        </p:grpSpPr>
        <p:grpSp>
          <p:nvGrpSpPr>
            <p:cNvPr id="91" name="Group 2"/>
            <p:cNvGrpSpPr/>
            <p:nvPr/>
          </p:nvGrpSpPr>
          <p:grpSpPr>
            <a:xfrm>
              <a:off x="4545578" y="2212061"/>
              <a:ext cx="3017781" cy="3054838"/>
              <a:chOff x="4084147" y="2092187"/>
              <a:chExt cx="4023707" cy="4073117"/>
            </a:xfrm>
          </p:grpSpPr>
          <p:sp>
            <p:nvSpPr>
              <p:cNvPr id="98" name="iS1ide-Freeform: Shape 65"/>
              <p:cNvSpPr>
                <a:spLocks/>
              </p:cNvSpPr>
              <p:nvPr/>
            </p:nvSpPr>
            <p:spPr bwMode="auto">
              <a:xfrm>
                <a:off x="4084147" y="2668249"/>
                <a:ext cx="2195147" cy="1828562"/>
              </a:xfrm>
              <a:custGeom>
                <a:avLst/>
                <a:gdLst/>
                <a:ahLst/>
                <a:cxnLst>
                  <a:cxn ang="0">
                    <a:pos x="126" y="396"/>
                  </a:cxn>
                  <a:cxn ang="0">
                    <a:pos x="76" y="153"/>
                  </a:cxn>
                  <a:cxn ang="0">
                    <a:pos x="475" y="73"/>
                  </a:cxn>
                  <a:cxn ang="0">
                    <a:pos x="225" y="182"/>
                  </a:cxn>
                  <a:cxn ang="0">
                    <a:pos x="126" y="396"/>
                  </a:cxn>
                </a:cxnLst>
                <a:rect l="0" t="0" r="r" b="b"/>
                <a:pathLst>
                  <a:path w="475" h="396">
                    <a:moveTo>
                      <a:pt x="126" y="396"/>
                    </a:moveTo>
                    <a:cubicBezTo>
                      <a:pt x="126" y="396"/>
                      <a:pt x="0" y="278"/>
                      <a:pt x="76" y="153"/>
                    </a:cubicBezTo>
                    <a:cubicBezTo>
                      <a:pt x="168" y="0"/>
                      <a:pt x="475" y="73"/>
                      <a:pt x="475" y="73"/>
                    </a:cubicBezTo>
                    <a:cubicBezTo>
                      <a:pt x="475" y="73"/>
                      <a:pt x="318" y="70"/>
                      <a:pt x="225" y="182"/>
                    </a:cubicBezTo>
                    <a:cubicBezTo>
                      <a:pt x="160" y="261"/>
                      <a:pt x="126" y="396"/>
                      <a:pt x="126" y="396"/>
                    </a:cubicBez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iS1ide-Freeform: Shape 66"/>
              <p:cNvSpPr>
                <a:spLocks/>
              </p:cNvSpPr>
              <p:nvPr/>
            </p:nvSpPr>
            <p:spPr bwMode="auto">
              <a:xfrm>
                <a:off x="5371557" y="2092187"/>
                <a:ext cx="1911479" cy="1793649"/>
              </a:xfrm>
              <a:custGeom>
                <a:avLst/>
                <a:gdLst/>
                <a:ahLst/>
                <a:cxnLst>
                  <a:cxn ang="0">
                    <a:pos x="0" y="157"/>
                  </a:cxn>
                  <a:cxn ang="0">
                    <a:pos x="215" y="33"/>
                  </a:cxn>
                  <a:cxn ang="0">
                    <a:pos x="414" y="388"/>
                  </a:cxn>
                  <a:cxn ang="0">
                    <a:pos x="234" y="184"/>
                  </a:cxn>
                  <a:cxn ang="0">
                    <a:pos x="0" y="157"/>
                  </a:cxn>
                </a:cxnLst>
                <a:rect l="0" t="0" r="r" b="b"/>
                <a:pathLst>
                  <a:path w="414" h="388">
                    <a:moveTo>
                      <a:pt x="0" y="157"/>
                    </a:moveTo>
                    <a:cubicBezTo>
                      <a:pt x="0" y="157"/>
                      <a:pt x="73" y="0"/>
                      <a:pt x="215" y="33"/>
                    </a:cubicBezTo>
                    <a:cubicBezTo>
                      <a:pt x="389" y="74"/>
                      <a:pt x="414" y="388"/>
                      <a:pt x="414" y="388"/>
                    </a:cubicBezTo>
                    <a:cubicBezTo>
                      <a:pt x="414" y="388"/>
                      <a:pt x="370" y="238"/>
                      <a:pt x="234" y="184"/>
                    </a:cubicBezTo>
                    <a:cubicBezTo>
                      <a:pt x="139" y="146"/>
                      <a:pt x="0" y="157"/>
                      <a:pt x="0" y="157"/>
                    </a:cubicBezTo>
                    <a:close/>
                  </a:path>
                </a:pathLst>
              </a:custGeom>
              <a:solidFill>
                <a:srgbClr val="C0504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iS1ide-Freeform: Shape 67"/>
              <p:cNvSpPr>
                <a:spLocks/>
              </p:cNvSpPr>
              <p:nvPr/>
            </p:nvSpPr>
            <p:spPr bwMode="auto">
              <a:xfrm>
                <a:off x="6763709" y="2969371"/>
                <a:ext cx="1344145" cy="2151506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276" y="167"/>
                  </a:cxn>
                  <a:cxn ang="0">
                    <a:pos x="0" y="466"/>
                  </a:cxn>
                  <a:cxn ang="0">
                    <a:pos x="138" y="231"/>
                  </a:cxn>
                  <a:cxn ang="0">
                    <a:pos x="92" y="0"/>
                  </a:cxn>
                </a:cxnLst>
                <a:rect l="0" t="0" r="r" b="b"/>
                <a:pathLst>
                  <a:path w="291" h="466">
                    <a:moveTo>
                      <a:pt x="92" y="0"/>
                    </a:moveTo>
                    <a:cubicBezTo>
                      <a:pt x="92" y="0"/>
                      <a:pt x="264" y="21"/>
                      <a:pt x="276" y="167"/>
                    </a:cubicBezTo>
                    <a:cubicBezTo>
                      <a:pt x="291" y="345"/>
                      <a:pt x="0" y="466"/>
                      <a:pt x="0" y="466"/>
                    </a:cubicBezTo>
                    <a:cubicBezTo>
                      <a:pt x="0" y="466"/>
                      <a:pt x="129" y="377"/>
                      <a:pt x="138" y="231"/>
                    </a:cubicBezTo>
                    <a:cubicBezTo>
                      <a:pt x="144" y="129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9BBB5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iS1ide-Freeform: Shape 68"/>
              <p:cNvSpPr>
                <a:spLocks/>
              </p:cNvSpPr>
              <p:nvPr/>
            </p:nvSpPr>
            <p:spPr bwMode="auto">
              <a:xfrm>
                <a:off x="5428291" y="4794975"/>
                <a:ext cx="2326070" cy="1370329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370" y="226"/>
                  </a:cxn>
                  <a:cxn ang="0">
                    <a:pos x="0" y="56"/>
                  </a:cxn>
                  <a:cxn ang="0">
                    <a:pos x="266" y="115"/>
                  </a:cxn>
                  <a:cxn ang="0">
                    <a:pos x="471" y="0"/>
                  </a:cxn>
                </a:cxnLst>
                <a:rect l="0" t="0" r="r" b="b"/>
                <a:pathLst>
                  <a:path w="504" h="296">
                    <a:moveTo>
                      <a:pt x="471" y="0"/>
                    </a:moveTo>
                    <a:cubicBezTo>
                      <a:pt x="471" y="0"/>
                      <a:pt x="504" y="170"/>
                      <a:pt x="370" y="226"/>
                    </a:cubicBezTo>
                    <a:cubicBezTo>
                      <a:pt x="205" y="296"/>
                      <a:pt x="0" y="56"/>
                      <a:pt x="0" y="56"/>
                    </a:cubicBezTo>
                    <a:cubicBezTo>
                      <a:pt x="0" y="56"/>
                      <a:pt x="124" y="151"/>
                      <a:pt x="266" y="115"/>
                    </a:cubicBezTo>
                    <a:cubicBezTo>
                      <a:pt x="365" y="89"/>
                      <a:pt x="471" y="0"/>
                      <a:pt x="471" y="0"/>
                    </a:cubicBezTo>
                    <a:close/>
                  </a:path>
                </a:pathLst>
              </a:custGeom>
              <a:solidFill>
                <a:srgbClr val="8064A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iS1ide-Freeform: Shape 69"/>
              <p:cNvSpPr>
                <a:spLocks/>
              </p:cNvSpPr>
              <p:nvPr/>
            </p:nvSpPr>
            <p:spPr bwMode="auto">
              <a:xfrm>
                <a:off x="4367813" y="3751954"/>
                <a:ext cx="1680182" cy="2374074"/>
              </a:xfrm>
              <a:custGeom>
                <a:avLst/>
                <a:gdLst/>
                <a:ahLst/>
                <a:cxnLst>
                  <a:cxn ang="0">
                    <a:pos x="363" y="431"/>
                  </a:cxn>
                  <a:cxn ang="0">
                    <a:pos x="116" y="404"/>
                  </a:cxn>
                  <a:cxn ang="0">
                    <a:pos x="164" y="0"/>
                  </a:cxn>
                  <a:cxn ang="0">
                    <a:pos x="190" y="271"/>
                  </a:cxn>
                  <a:cxn ang="0">
                    <a:pos x="363" y="431"/>
                  </a:cxn>
                </a:cxnLst>
                <a:rect l="0" t="0" r="r" b="b"/>
                <a:pathLst>
                  <a:path w="363" h="514">
                    <a:moveTo>
                      <a:pt x="363" y="431"/>
                    </a:moveTo>
                    <a:cubicBezTo>
                      <a:pt x="363" y="431"/>
                      <a:pt x="212" y="514"/>
                      <a:pt x="116" y="404"/>
                    </a:cubicBezTo>
                    <a:cubicBezTo>
                      <a:pt x="0" y="269"/>
                      <a:pt x="164" y="0"/>
                      <a:pt x="164" y="0"/>
                    </a:cubicBezTo>
                    <a:cubicBezTo>
                      <a:pt x="164" y="0"/>
                      <a:pt x="112" y="147"/>
                      <a:pt x="190" y="271"/>
                    </a:cubicBezTo>
                    <a:cubicBezTo>
                      <a:pt x="245" y="357"/>
                      <a:pt x="363" y="431"/>
                      <a:pt x="363" y="431"/>
                    </a:cubicBezTo>
                    <a:close/>
                  </a:path>
                </a:pathLst>
              </a:cu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3" name="Group 70"/>
              <p:cNvGrpSpPr/>
              <p:nvPr/>
            </p:nvGrpSpPr>
            <p:grpSpPr>
              <a:xfrm>
                <a:off x="4560017" y="3277267"/>
                <a:ext cx="298494" cy="459220"/>
                <a:chOff x="4235451" y="4579938"/>
                <a:chExt cx="123825" cy="190499"/>
              </a:xfrm>
              <a:solidFill>
                <a:sysClr val="window" lastClr="FFFFFF"/>
              </a:solidFill>
            </p:grpSpPr>
            <p:sp>
              <p:nvSpPr>
                <p:cNvPr id="134" name="iS1ide-Freeform: Shape 71"/>
                <p:cNvSpPr>
                  <a:spLocks/>
                </p:cNvSpPr>
                <p:nvPr/>
              </p:nvSpPr>
              <p:spPr bwMode="auto">
                <a:xfrm>
                  <a:off x="4235451" y="4721225"/>
                  <a:ext cx="123825" cy="4921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8" y="17"/>
                    </a:cxn>
                    <a:cxn ang="0">
                      <a:pos x="12" y="16"/>
                    </a:cxn>
                    <a:cxn ang="0">
                      <a:pos x="30" y="15"/>
                    </a:cxn>
                    <a:cxn ang="0">
                      <a:pos x="43" y="3"/>
                    </a:cxn>
                    <a:cxn ang="0">
                      <a:pos x="40" y="2"/>
                    </a:cxn>
                    <a:cxn ang="0">
                      <a:pos x="33" y="8"/>
                    </a:cxn>
                    <a:cxn ang="0">
                      <a:pos x="17" y="7"/>
                    </a:cxn>
                    <a:cxn ang="0">
                      <a:pos x="30" y="5"/>
                    </a:cxn>
                    <a:cxn ang="0">
                      <a:pos x="28" y="2"/>
                    </a:cxn>
                    <a:cxn ang="0">
                      <a:pos x="15" y="2"/>
                    </a:cxn>
                    <a:cxn ang="0">
                      <a:pos x="7" y="1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43" h="17">
                      <a:moveTo>
                        <a:pt x="0" y="8"/>
                      </a:moveTo>
                      <a:cubicBezTo>
                        <a:pt x="0" y="11"/>
                        <a:pt x="5" y="16"/>
                        <a:pt x="8" y="17"/>
                      </a:cubicBezTo>
                      <a:cubicBezTo>
                        <a:pt x="9" y="17"/>
                        <a:pt x="10" y="16"/>
                        <a:pt x="12" y="16"/>
                      </a:cubicBezTo>
                      <a:cubicBezTo>
                        <a:pt x="12" y="16"/>
                        <a:pt x="26" y="17"/>
                        <a:pt x="30" y="15"/>
                      </a:cubicBezTo>
                      <a:cubicBezTo>
                        <a:pt x="33" y="14"/>
                        <a:pt x="43" y="5"/>
                        <a:pt x="43" y="3"/>
                      </a:cubicBezTo>
                      <a:cubicBezTo>
                        <a:pt x="43" y="1"/>
                        <a:pt x="42" y="0"/>
                        <a:pt x="40" y="2"/>
                      </a:cubicBezTo>
                      <a:cubicBezTo>
                        <a:pt x="37" y="3"/>
                        <a:pt x="35" y="6"/>
                        <a:pt x="33" y="8"/>
                      </a:cubicBezTo>
                      <a:cubicBezTo>
                        <a:pt x="29" y="11"/>
                        <a:pt x="21" y="12"/>
                        <a:pt x="17" y="7"/>
                      </a:cubicBezTo>
                      <a:cubicBezTo>
                        <a:pt x="17" y="7"/>
                        <a:pt x="28" y="8"/>
                        <a:pt x="30" y="5"/>
                      </a:cubicBezTo>
                      <a:cubicBezTo>
                        <a:pt x="31" y="3"/>
                        <a:pt x="30" y="1"/>
                        <a:pt x="28" y="2"/>
                      </a:cubicBezTo>
                      <a:cubicBezTo>
                        <a:pt x="26" y="2"/>
                        <a:pt x="17" y="2"/>
                        <a:pt x="15" y="2"/>
                      </a:cubicBezTo>
                      <a:cubicBezTo>
                        <a:pt x="12" y="1"/>
                        <a:pt x="8" y="0"/>
                        <a:pt x="7" y="1"/>
                      </a:cubicBezTo>
                      <a:cubicBezTo>
                        <a:pt x="5" y="2"/>
                        <a:pt x="1" y="5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iS1ide-Freeform: Shape 72"/>
                <p:cNvSpPr>
                  <a:spLocks/>
                </p:cNvSpPr>
                <p:nvPr/>
              </p:nvSpPr>
              <p:spPr bwMode="auto">
                <a:xfrm>
                  <a:off x="4281488" y="4695825"/>
                  <a:ext cx="49213" cy="19050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5" y="4"/>
                    </a:cxn>
                    <a:cxn ang="0">
                      <a:pos x="5" y="4"/>
                    </a:cxn>
                    <a:cxn ang="0">
                      <a:pos x="9" y="7"/>
                    </a:cxn>
                    <a:cxn ang="0">
                      <a:pos x="13" y="4"/>
                    </a:cxn>
                    <a:cxn ang="0">
                      <a:pos x="12" y="4"/>
                    </a:cxn>
                    <a:cxn ang="0">
                      <a:pos x="15" y="4"/>
                    </a:cxn>
                    <a:cxn ang="0">
                      <a:pos x="17" y="2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7" h="7">
                      <a:moveTo>
                        <a:pt x="15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6"/>
                        <a:pt x="6" y="7"/>
                        <a:pt x="9" y="7"/>
                      </a:cubicBezTo>
                      <a:cubicBezTo>
                        <a:pt x="11" y="7"/>
                        <a:pt x="13" y="6"/>
                        <a:pt x="13" y="4"/>
                      </a:cubicBezTo>
                      <a:cubicBezTo>
                        <a:pt x="13" y="4"/>
                        <a:pt x="12" y="4"/>
                        <a:pt x="12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6" y="4"/>
                        <a:pt x="17" y="3"/>
                        <a:pt x="17" y="2"/>
                      </a:cubicBezTo>
                      <a:cubicBezTo>
                        <a:pt x="17" y="1"/>
                        <a:pt x="16" y="0"/>
                        <a:pt x="1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" name="iS1ide-Freeform: Shape 73"/>
                <p:cNvSpPr>
                  <a:spLocks/>
                </p:cNvSpPr>
                <p:nvPr/>
              </p:nvSpPr>
              <p:spPr bwMode="auto">
                <a:xfrm>
                  <a:off x="4260851" y="4579938"/>
                  <a:ext cx="88900" cy="100012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6"/>
                    </a:cxn>
                    <a:cxn ang="0">
                      <a:pos x="7" y="35"/>
                    </a:cxn>
                    <a:cxn ang="0">
                      <a:pos x="25" y="35"/>
                    </a:cxn>
                    <a:cxn ang="0">
                      <a:pos x="31" y="16"/>
                    </a:cxn>
                    <a:cxn ang="0">
                      <a:pos x="16" y="0"/>
                    </a:cxn>
                    <a:cxn ang="0">
                      <a:pos x="19" y="21"/>
                    </a:cxn>
                    <a:cxn ang="0">
                      <a:pos x="16" y="19"/>
                    </a:cxn>
                    <a:cxn ang="0">
                      <a:pos x="12" y="21"/>
                    </a:cxn>
                    <a:cxn ang="0">
                      <a:pos x="12" y="17"/>
                    </a:cxn>
                    <a:cxn ang="0">
                      <a:pos x="9" y="14"/>
                    </a:cxn>
                    <a:cxn ang="0">
                      <a:pos x="14" y="13"/>
                    </a:cxn>
                    <a:cxn ang="0">
                      <a:pos x="16" y="9"/>
                    </a:cxn>
                    <a:cxn ang="0">
                      <a:pos x="17" y="13"/>
                    </a:cxn>
                    <a:cxn ang="0">
                      <a:pos x="22" y="14"/>
                    </a:cxn>
                    <a:cxn ang="0">
                      <a:pos x="19" y="17"/>
                    </a:cxn>
                    <a:cxn ang="0">
                      <a:pos x="19" y="21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3"/>
                        <a:pt x="7" y="27"/>
                        <a:pt x="7" y="35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27"/>
                        <a:pt x="31" y="23"/>
                        <a:pt x="31" y="16"/>
                      </a:cubicBezTo>
                      <a:cubicBezTo>
                        <a:pt x="31" y="7"/>
                        <a:pt x="24" y="0"/>
                        <a:pt x="16" y="0"/>
                      </a:cubicBezTo>
                      <a:close/>
                      <a:moveTo>
                        <a:pt x="19" y="21"/>
                      </a:move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lnTo>
                        <a:pt x="19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" name="iS1ide-Freeform: Shape 74"/>
                <p:cNvSpPr>
                  <a:spLocks/>
                </p:cNvSpPr>
                <p:nvPr/>
              </p:nvSpPr>
              <p:spPr bwMode="auto">
                <a:xfrm>
                  <a:off x="4281488" y="4683125"/>
                  <a:ext cx="49213" cy="9525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16" y="3"/>
                    </a:cxn>
                    <a:cxn ang="0">
                      <a:pos x="17" y="2"/>
                    </a:cxn>
                    <a:cxn ang="0">
                      <a:pos x="16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17" h="3">
                      <a:moveTo>
                        <a:pt x="1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7" y="3"/>
                        <a:pt x="17" y="2"/>
                        <a:pt x="17" y="2"/>
                      </a:cubicBezTo>
                      <a:cubicBezTo>
                        <a:pt x="17" y="1"/>
                        <a:pt x="17" y="0"/>
                        <a:pt x="16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4" name="Group 75"/>
              <p:cNvGrpSpPr/>
              <p:nvPr/>
            </p:nvGrpSpPr>
            <p:grpSpPr>
              <a:xfrm>
                <a:off x="5893527" y="2352964"/>
                <a:ext cx="478369" cy="392590"/>
                <a:chOff x="2551113" y="4586288"/>
                <a:chExt cx="230188" cy="188912"/>
              </a:xfrm>
              <a:solidFill>
                <a:sysClr val="window" lastClr="FFFFFF"/>
              </a:solidFill>
            </p:grpSpPr>
            <p:sp>
              <p:nvSpPr>
                <p:cNvPr id="126" name="iS1ide-Oval 76"/>
                <p:cNvSpPr>
                  <a:spLocks/>
                </p:cNvSpPr>
                <p:nvPr/>
              </p:nvSpPr>
              <p:spPr bwMode="auto">
                <a:xfrm>
                  <a:off x="2732088" y="4678363"/>
                  <a:ext cx="20638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iS1ide-Freeform: Shape 85"/>
                <p:cNvSpPr>
                  <a:spLocks/>
                </p:cNvSpPr>
                <p:nvPr/>
              </p:nvSpPr>
              <p:spPr bwMode="auto">
                <a:xfrm>
                  <a:off x="2697163" y="4679950"/>
                  <a:ext cx="49213" cy="95250"/>
                </a:xfrm>
                <a:custGeom>
                  <a:avLst/>
                  <a:gdLst/>
                  <a:ahLst/>
                  <a:cxnLst>
                    <a:cxn ang="0">
                      <a:pos x="17" y="29"/>
                    </a:cxn>
                    <a:cxn ang="0">
                      <a:pos x="12" y="20"/>
                    </a:cxn>
                    <a:cxn ang="0">
                      <a:pos x="13" y="18"/>
                    </a:cxn>
                    <a:cxn ang="0">
                      <a:pos x="15" y="11"/>
                    </a:cxn>
                    <a:cxn ang="0">
                      <a:pos x="14" y="8"/>
                    </a:cxn>
                    <a:cxn ang="0">
                      <a:pos x="7" y="1"/>
                    </a:cxn>
                    <a:cxn ang="0">
                      <a:pos x="4" y="1"/>
                    </a:cxn>
                    <a:cxn ang="0">
                      <a:pos x="4" y="4"/>
                    </a:cxn>
                    <a:cxn ang="0">
                      <a:pos x="8" y="9"/>
                    </a:cxn>
                    <a:cxn ang="0">
                      <a:pos x="4" y="6"/>
                    </a:cxn>
                    <a:cxn ang="0">
                      <a:pos x="1" y="7"/>
                    </a:cxn>
                    <a:cxn ang="0">
                      <a:pos x="2" y="10"/>
                    </a:cxn>
                    <a:cxn ang="0">
                      <a:pos x="6" y="13"/>
                    </a:cxn>
                    <a:cxn ang="0">
                      <a:pos x="7" y="13"/>
                    </a:cxn>
                    <a:cxn ang="0">
                      <a:pos x="5" y="22"/>
                    </a:cxn>
                    <a:cxn ang="0">
                      <a:pos x="4" y="29"/>
                    </a:cxn>
                    <a:cxn ang="0">
                      <a:pos x="3" y="30"/>
                    </a:cxn>
                    <a:cxn ang="0">
                      <a:pos x="5" y="33"/>
                    </a:cxn>
                    <a:cxn ang="0">
                      <a:pos x="5" y="33"/>
                    </a:cxn>
                    <a:cxn ang="0">
                      <a:pos x="8" y="31"/>
                    </a:cxn>
                    <a:cxn ang="0">
                      <a:pos x="9" y="25"/>
                    </a:cxn>
                    <a:cxn ang="0">
                      <a:pos x="13" y="31"/>
                    </a:cxn>
                    <a:cxn ang="0">
                      <a:pos x="16" y="32"/>
                    </a:cxn>
                    <a:cxn ang="0">
                      <a:pos x="17" y="29"/>
                    </a:cxn>
                  </a:cxnLst>
                  <a:rect l="0" t="0" r="r" b="b"/>
                  <a:pathLst>
                    <a:path w="17" h="33">
                      <a:moveTo>
                        <a:pt x="17" y="29"/>
                      </a:move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5" y="9"/>
                        <a:pt x="14" y="8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2"/>
                        <a:pt x="3" y="3"/>
                        <a:pt x="4" y="4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1" y="6"/>
                        <a:pt x="1" y="7"/>
                      </a:cubicBezTo>
                      <a:cubicBezTo>
                        <a:pt x="0" y="9"/>
                        <a:pt x="1" y="10"/>
                        <a:pt x="2" y="1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6"/>
                        <a:pt x="6" y="19"/>
                        <a:pt x="5" y="22"/>
                      </a:cubicBezTo>
                      <a:cubicBezTo>
                        <a:pt x="5" y="24"/>
                        <a:pt x="4" y="26"/>
                        <a:pt x="4" y="29"/>
                      </a:cubicBezTo>
                      <a:cubicBezTo>
                        <a:pt x="4" y="29"/>
                        <a:pt x="3" y="30"/>
                        <a:pt x="3" y="30"/>
                      </a:cubicBezTo>
                      <a:cubicBezTo>
                        <a:pt x="3" y="31"/>
                        <a:pt x="4" y="33"/>
                        <a:pt x="5" y="33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6" y="33"/>
                        <a:pt x="7" y="32"/>
                        <a:pt x="8" y="31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4" y="33"/>
                        <a:pt x="16" y="32"/>
                      </a:cubicBezTo>
                      <a:cubicBezTo>
                        <a:pt x="17" y="32"/>
                        <a:pt x="17" y="31"/>
                        <a:pt x="17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iS1ide-Oval 86"/>
                <p:cNvSpPr>
                  <a:spLocks/>
                </p:cNvSpPr>
                <p:nvPr/>
              </p:nvSpPr>
              <p:spPr bwMode="auto">
                <a:xfrm>
                  <a:off x="2565401" y="4678363"/>
                  <a:ext cx="20638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9" name="iS1ide-Freeform: Shape 87"/>
                <p:cNvSpPr>
                  <a:spLocks/>
                </p:cNvSpPr>
                <p:nvPr/>
              </p:nvSpPr>
              <p:spPr bwMode="auto">
                <a:xfrm>
                  <a:off x="2571751" y="4679950"/>
                  <a:ext cx="49213" cy="95250"/>
                </a:xfrm>
                <a:custGeom>
                  <a:avLst/>
                  <a:gdLst/>
                  <a:ahLst/>
                  <a:cxnLst>
                    <a:cxn ang="0">
                      <a:pos x="0" y="29"/>
                    </a:cxn>
                    <a:cxn ang="0">
                      <a:pos x="5" y="20"/>
                    </a:cxn>
                    <a:cxn ang="0">
                      <a:pos x="3" y="18"/>
                    </a:cxn>
                    <a:cxn ang="0">
                      <a:pos x="2" y="11"/>
                    </a:cxn>
                    <a:cxn ang="0">
                      <a:pos x="3" y="8"/>
                    </a:cxn>
                    <a:cxn ang="0">
                      <a:pos x="10" y="1"/>
                    </a:cxn>
                    <a:cxn ang="0">
                      <a:pos x="13" y="1"/>
                    </a:cxn>
                    <a:cxn ang="0">
                      <a:pos x="13" y="4"/>
                    </a:cxn>
                    <a:cxn ang="0">
                      <a:pos x="9" y="9"/>
                    </a:cxn>
                    <a:cxn ang="0">
                      <a:pos x="13" y="6"/>
                    </a:cxn>
                    <a:cxn ang="0">
                      <a:pos x="16" y="7"/>
                    </a:cxn>
                    <a:cxn ang="0">
                      <a:pos x="15" y="10"/>
                    </a:cxn>
                    <a:cxn ang="0">
                      <a:pos x="10" y="13"/>
                    </a:cxn>
                    <a:cxn ang="0">
                      <a:pos x="10" y="13"/>
                    </a:cxn>
                    <a:cxn ang="0">
                      <a:pos x="11" y="22"/>
                    </a:cxn>
                    <a:cxn ang="0">
                      <a:pos x="13" y="29"/>
                    </a:cxn>
                    <a:cxn ang="0">
                      <a:pos x="14" y="30"/>
                    </a:cxn>
                    <a:cxn ang="0">
                      <a:pos x="12" y="33"/>
                    </a:cxn>
                    <a:cxn ang="0">
                      <a:pos x="11" y="33"/>
                    </a:cxn>
                    <a:cxn ang="0">
                      <a:pos x="9" y="31"/>
                    </a:cxn>
                    <a:cxn ang="0">
                      <a:pos x="8" y="25"/>
                    </a:cxn>
                    <a:cxn ang="0">
                      <a:pos x="4" y="31"/>
                    </a:cxn>
                    <a:cxn ang="0">
                      <a:pos x="1" y="32"/>
                    </a:cxn>
                    <a:cxn ang="0">
                      <a:pos x="0" y="29"/>
                    </a:cxn>
                  </a:cxnLst>
                  <a:rect l="0" t="0" r="r" b="b"/>
                  <a:pathLst>
                    <a:path w="17" h="33">
                      <a:moveTo>
                        <a:pt x="0" y="29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4" y="20"/>
                        <a:pt x="4" y="19"/>
                        <a:pt x="3" y="18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9"/>
                        <a:pt x="3" y="8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1" y="0"/>
                        <a:pt x="12" y="0"/>
                        <a:pt x="13" y="1"/>
                      </a:cubicBezTo>
                      <a:cubicBezTo>
                        <a:pt x="14" y="2"/>
                        <a:pt x="14" y="3"/>
                        <a:pt x="13" y="4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4" y="6"/>
                        <a:pt x="16" y="6"/>
                        <a:pt x="16" y="7"/>
                      </a:cubicBezTo>
                      <a:cubicBezTo>
                        <a:pt x="17" y="9"/>
                        <a:pt x="16" y="10"/>
                        <a:pt x="15" y="10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6"/>
                        <a:pt x="11" y="19"/>
                        <a:pt x="11" y="22"/>
                      </a:cubicBezTo>
                      <a:cubicBezTo>
                        <a:pt x="12" y="24"/>
                        <a:pt x="13" y="26"/>
                        <a:pt x="13" y="29"/>
                      </a:cubicBezTo>
                      <a:cubicBezTo>
                        <a:pt x="13" y="29"/>
                        <a:pt x="13" y="30"/>
                        <a:pt x="14" y="30"/>
                      </a:cubicBezTo>
                      <a:cubicBezTo>
                        <a:pt x="14" y="31"/>
                        <a:pt x="13" y="33"/>
                        <a:pt x="12" y="33"/>
                      </a:cubicBezTo>
                      <a:cubicBezTo>
                        <a:pt x="12" y="33"/>
                        <a:pt x="12" y="33"/>
                        <a:pt x="11" y="33"/>
                      </a:cubicBezTo>
                      <a:cubicBezTo>
                        <a:pt x="10" y="33"/>
                        <a:pt x="10" y="32"/>
                        <a:pt x="9" y="31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2"/>
                        <a:pt x="2" y="33"/>
                        <a:pt x="1" y="32"/>
                      </a:cubicBezTo>
                      <a:cubicBezTo>
                        <a:pt x="0" y="32"/>
                        <a:pt x="0" y="31"/>
                        <a:pt x="0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iS1ide-Oval 88"/>
                <p:cNvSpPr>
                  <a:spLocks/>
                </p:cNvSpPr>
                <p:nvPr/>
              </p:nvSpPr>
              <p:spPr bwMode="auto">
                <a:xfrm>
                  <a:off x="2649538" y="4692650"/>
                  <a:ext cx="19050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iS1ide-Freeform: Shape 89"/>
                <p:cNvSpPr>
                  <a:spLocks/>
                </p:cNvSpPr>
                <p:nvPr/>
              </p:nvSpPr>
              <p:spPr bwMode="auto">
                <a:xfrm>
                  <a:off x="2625726" y="4689475"/>
                  <a:ext cx="63500" cy="85725"/>
                </a:xfrm>
                <a:custGeom>
                  <a:avLst/>
                  <a:gdLst/>
                  <a:ahLst/>
                  <a:cxnLst>
                    <a:cxn ang="0">
                      <a:pos x="19" y="18"/>
                    </a:cxn>
                    <a:cxn ang="0">
                      <a:pos x="17" y="18"/>
                    </a:cxn>
                    <a:cxn ang="0">
                      <a:pos x="17" y="14"/>
                    </a:cxn>
                    <a:cxn ang="0">
                      <a:pos x="21" y="11"/>
                    </a:cxn>
                    <a:cxn ang="0">
                      <a:pos x="22" y="9"/>
                    </a:cxn>
                    <a:cxn ang="0">
                      <a:pos x="22" y="3"/>
                    </a:cxn>
                    <a:cxn ang="0">
                      <a:pos x="20" y="0"/>
                    </a:cxn>
                    <a:cxn ang="0">
                      <a:pos x="17" y="3"/>
                    </a:cxn>
                    <a:cxn ang="0">
                      <a:pos x="17" y="8"/>
                    </a:cxn>
                    <a:cxn ang="0">
                      <a:pos x="12" y="12"/>
                    </a:cxn>
                    <a:cxn ang="0">
                      <a:pos x="7" y="9"/>
                    </a:cxn>
                    <a:cxn ang="0">
                      <a:pos x="5" y="5"/>
                    </a:cxn>
                    <a:cxn ang="0">
                      <a:pos x="2" y="4"/>
                    </a:cxn>
                    <a:cxn ang="0">
                      <a:pos x="1" y="7"/>
                    </a:cxn>
                    <a:cxn ang="0">
                      <a:pos x="3" y="12"/>
                    </a:cxn>
                    <a:cxn ang="0">
                      <a:pos x="4" y="13"/>
                    </a:cxn>
                    <a:cxn ang="0">
                      <a:pos x="8" y="15"/>
                    </a:cxn>
                    <a:cxn ang="0">
                      <a:pos x="8" y="23"/>
                    </a:cxn>
                    <a:cxn ang="0">
                      <a:pos x="8" y="23"/>
                    </a:cxn>
                    <a:cxn ang="0">
                      <a:pos x="8" y="26"/>
                    </a:cxn>
                    <a:cxn ang="0">
                      <a:pos x="2" y="26"/>
                    </a:cxn>
                    <a:cxn ang="0">
                      <a:pos x="0" y="28"/>
                    </a:cxn>
                    <a:cxn ang="0">
                      <a:pos x="2" y="30"/>
                    </a:cxn>
                    <a:cxn ang="0">
                      <a:pos x="11" y="30"/>
                    </a:cxn>
                    <a:cxn ang="0">
                      <a:pos x="13" y="28"/>
                    </a:cxn>
                    <a:cxn ang="0">
                      <a:pos x="13" y="23"/>
                    </a:cxn>
                    <a:cxn ang="0">
                      <a:pos x="17" y="23"/>
                    </a:cxn>
                    <a:cxn ang="0">
                      <a:pos x="17" y="28"/>
                    </a:cxn>
                    <a:cxn ang="0">
                      <a:pos x="19" y="30"/>
                    </a:cxn>
                    <a:cxn ang="0">
                      <a:pos x="22" y="28"/>
                    </a:cxn>
                    <a:cxn ang="0">
                      <a:pos x="22" y="20"/>
                    </a:cxn>
                    <a:cxn ang="0">
                      <a:pos x="19" y="18"/>
                    </a:cxn>
                  </a:cxnLst>
                  <a:rect l="0" t="0" r="r" b="b"/>
                  <a:pathLst>
                    <a:path w="22" h="30">
                      <a:moveTo>
                        <a:pt x="19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0"/>
                        <a:pt x="22" y="10"/>
                        <a:pt x="22" y="9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2" y="1"/>
                        <a:pt x="21" y="0"/>
                        <a:pt x="20" y="0"/>
                      </a:cubicBezTo>
                      <a:cubicBezTo>
                        <a:pt x="18" y="0"/>
                        <a:pt x="17" y="1"/>
                        <a:pt x="17" y="3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ubicBezTo>
                        <a:pt x="1" y="4"/>
                        <a:pt x="1" y="5"/>
                        <a:pt x="1" y="7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3"/>
                        <a:pt x="4" y="13"/>
                        <a:pt x="4" y="13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6"/>
                        <a:pt x="0" y="27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2" y="30"/>
                        <a:pt x="13" y="29"/>
                        <a:pt x="13" y="28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8" y="30"/>
                        <a:pt x="19" y="30"/>
                      </a:cubicBezTo>
                      <a:cubicBezTo>
                        <a:pt x="21" y="30"/>
                        <a:pt x="22" y="29"/>
                        <a:pt x="22" y="28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1" y="18"/>
                        <a:pt x="1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iS1ide-Freeform: Shape 90"/>
                <p:cNvSpPr>
                  <a:spLocks/>
                </p:cNvSpPr>
                <p:nvPr/>
              </p:nvSpPr>
              <p:spPr bwMode="auto">
                <a:xfrm>
                  <a:off x="2660651" y="4586288"/>
                  <a:ext cx="120650" cy="77787"/>
                </a:xfrm>
                <a:custGeom>
                  <a:avLst/>
                  <a:gdLst/>
                  <a:ahLst/>
                  <a:cxnLst>
                    <a:cxn ang="0">
                      <a:pos x="0" y="49"/>
                    </a:cxn>
                    <a:cxn ang="0">
                      <a:pos x="31" y="49"/>
                    </a:cxn>
                    <a:cxn ang="0">
                      <a:pos x="62" y="25"/>
                    </a:cxn>
                    <a:cxn ang="0">
                      <a:pos x="60" y="39"/>
                    </a:cxn>
                    <a:cxn ang="0">
                      <a:pos x="72" y="29"/>
                    </a:cxn>
                    <a:cxn ang="0">
                      <a:pos x="76" y="3"/>
                    </a:cxn>
                    <a:cxn ang="0">
                      <a:pos x="49" y="0"/>
                    </a:cxn>
                    <a:cxn ang="0">
                      <a:pos x="36" y="9"/>
                    </a:cxn>
                    <a:cxn ang="0">
                      <a:pos x="51" y="10"/>
                    </a:cxn>
                    <a:cxn ang="0">
                      <a:pos x="0" y="49"/>
                    </a:cxn>
                  </a:cxnLst>
                  <a:rect l="0" t="0" r="r" b="b"/>
                  <a:pathLst>
                    <a:path w="76" h="49">
                      <a:moveTo>
                        <a:pt x="0" y="49"/>
                      </a:moveTo>
                      <a:lnTo>
                        <a:pt x="31" y="49"/>
                      </a:lnTo>
                      <a:lnTo>
                        <a:pt x="62" y="25"/>
                      </a:lnTo>
                      <a:lnTo>
                        <a:pt x="60" y="39"/>
                      </a:lnTo>
                      <a:lnTo>
                        <a:pt x="72" y="29"/>
                      </a:lnTo>
                      <a:lnTo>
                        <a:pt x="76" y="3"/>
                      </a:lnTo>
                      <a:lnTo>
                        <a:pt x="49" y="0"/>
                      </a:lnTo>
                      <a:lnTo>
                        <a:pt x="36" y="9"/>
                      </a:lnTo>
                      <a:lnTo>
                        <a:pt x="51" y="10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iS1ide-Freeform: Shape 91"/>
                <p:cNvSpPr>
                  <a:spLocks/>
                </p:cNvSpPr>
                <p:nvPr/>
              </p:nvSpPr>
              <p:spPr bwMode="auto">
                <a:xfrm>
                  <a:off x="2551113" y="4625975"/>
                  <a:ext cx="130175" cy="42862"/>
                </a:xfrm>
                <a:custGeom>
                  <a:avLst/>
                  <a:gdLst/>
                  <a:ahLst/>
                  <a:cxnLst>
                    <a:cxn ang="0">
                      <a:pos x="58" y="20"/>
                    </a:cxn>
                    <a:cxn ang="0">
                      <a:pos x="63" y="22"/>
                    </a:cxn>
                    <a:cxn ang="0">
                      <a:pos x="82" y="7"/>
                    </a:cxn>
                    <a:cxn ang="0">
                      <a:pos x="56" y="0"/>
                    </a:cxn>
                    <a:cxn ang="0">
                      <a:pos x="0" y="27"/>
                    </a:cxn>
                    <a:cxn ang="0">
                      <a:pos x="42" y="27"/>
                    </a:cxn>
                    <a:cxn ang="0">
                      <a:pos x="58" y="20"/>
                    </a:cxn>
                  </a:cxnLst>
                  <a:rect l="0" t="0" r="r" b="b"/>
                  <a:pathLst>
                    <a:path w="82" h="27">
                      <a:moveTo>
                        <a:pt x="58" y="20"/>
                      </a:moveTo>
                      <a:lnTo>
                        <a:pt x="63" y="22"/>
                      </a:lnTo>
                      <a:lnTo>
                        <a:pt x="82" y="7"/>
                      </a:lnTo>
                      <a:lnTo>
                        <a:pt x="56" y="0"/>
                      </a:lnTo>
                      <a:lnTo>
                        <a:pt x="0" y="27"/>
                      </a:lnTo>
                      <a:lnTo>
                        <a:pt x="42" y="27"/>
                      </a:lnTo>
                      <a:lnTo>
                        <a:pt x="58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5" name="Group 92"/>
              <p:cNvGrpSpPr/>
              <p:nvPr/>
            </p:nvGrpSpPr>
            <p:grpSpPr>
              <a:xfrm>
                <a:off x="7486694" y="3532461"/>
                <a:ext cx="447738" cy="505132"/>
                <a:chOff x="5010151" y="4568825"/>
                <a:chExt cx="185737" cy="209550"/>
              </a:xfrm>
              <a:solidFill>
                <a:sysClr val="window" lastClr="FFFFFF"/>
              </a:solidFill>
            </p:grpSpPr>
            <p:sp>
              <p:nvSpPr>
                <p:cNvPr id="117" name="iS1ide-Oval 93"/>
                <p:cNvSpPr>
                  <a:spLocks/>
                </p:cNvSpPr>
                <p:nvPr/>
              </p:nvSpPr>
              <p:spPr bwMode="auto">
                <a:xfrm>
                  <a:off x="5073651" y="4654550"/>
                  <a:ext cx="28575" cy="254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iS1ide-Freeform: Shape 94"/>
                <p:cNvSpPr>
                  <a:spLocks/>
                </p:cNvSpPr>
                <p:nvPr/>
              </p:nvSpPr>
              <p:spPr bwMode="auto">
                <a:xfrm>
                  <a:off x="5010151" y="4679950"/>
                  <a:ext cx="114300" cy="98425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29" y="9"/>
                    </a:cxn>
                    <a:cxn ang="0">
                      <a:pos x="29" y="8"/>
                    </a:cxn>
                    <a:cxn ang="0">
                      <a:pos x="32" y="8"/>
                    </a:cxn>
                    <a:cxn ang="0">
                      <a:pos x="34" y="3"/>
                    </a:cxn>
                    <a:cxn ang="0">
                      <a:pos x="27" y="4"/>
                    </a:cxn>
                    <a:cxn ang="0">
                      <a:pos x="25" y="2"/>
                    </a:cxn>
                    <a:cxn ang="0">
                      <a:pos x="22" y="1"/>
                    </a:cxn>
                    <a:cxn ang="0">
                      <a:pos x="17" y="3"/>
                    </a:cxn>
                    <a:cxn ang="0">
                      <a:pos x="13" y="15"/>
                    </a:cxn>
                    <a:cxn ang="0">
                      <a:pos x="13" y="15"/>
                    </a:cxn>
                    <a:cxn ang="0">
                      <a:pos x="11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3" y="28"/>
                    </a:cxn>
                    <a:cxn ang="0">
                      <a:pos x="13" y="28"/>
                    </a:cxn>
                    <a:cxn ang="0">
                      <a:pos x="15" y="26"/>
                    </a:cxn>
                    <a:cxn ang="0">
                      <a:pos x="18" y="20"/>
                    </a:cxn>
                    <a:cxn ang="0">
                      <a:pos x="19" y="21"/>
                    </a:cxn>
                    <a:cxn ang="0">
                      <a:pos x="20" y="21"/>
                    </a:cxn>
                    <a:cxn ang="0">
                      <a:pos x="24" y="33"/>
                    </a:cxn>
                    <a:cxn ang="0">
                      <a:pos x="27" y="34"/>
                    </a:cxn>
                    <a:cxn ang="0">
                      <a:pos x="28" y="34"/>
                    </a:cxn>
                    <a:cxn ang="0">
                      <a:pos x="30" y="31"/>
                    </a:cxn>
                    <a:cxn ang="0">
                      <a:pos x="24" y="17"/>
                    </a:cxn>
                    <a:cxn ang="0">
                      <a:pos x="26" y="12"/>
                    </a:cxn>
                    <a:cxn ang="0">
                      <a:pos x="27" y="13"/>
                    </a:cxn>
                    <a:cxn ang="0">
                      <a:pos x="38" y="15"/>
                    </a:cxn>
                    <a:cxn ang="0">
                      <a:pos x="38" y="15"/>
                    </a:cxn>
                    <a:cxn ang="0">
                      <a:pos x="40" y="13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40" h="34">
                      <a:moveTo>
                        <a:pt x="38" y="10"/>
                      </a:move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6" y="2"/>
                        <a:pt x="25" y="2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0" y="0"/>
                        <a:pt x="18" y="1"/>
                        <a:pt x="17" y="3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1" y="22"/>
                        <a:pt x="0" y="23"/>
                        <a:pt x="0" y="25"/>
                      </a:cubicBezTo>
                      <a:cubicBezTo>
                        <a:pt x="0" y="27"/>
                        <a:pt x="1" y="28"/>
                        <a:pt x="3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4" y="28"/>
                        <a:pt x="15" y="27"/>
                        <a:pt x="15" y="26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1"/>
                        <a:pt x="20" y="21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5" y="34"/>
                        <a:pt x="26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ubicBezTo>
                        <a:pt x="29" y="34"/>
                        <a:pt x="30" y="32"/>
                        <a:pt x="30" y="31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6" y="13"/>
                        <a:pt x="27" y="13"/>
                        <a:pt x="27" y="13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9" y="15"/>
                        <a:pt x="40" y="14"/>
                        <a:pt x="40" y="13"/>
                      </a:cubicBezTo>
                      <a:cubicBezTo>
                        <a:pt x="40" y="11"/>
                        <a:pt x="39" y="10"/>
                        <a:pt x="38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iS1ide-Freeform: Shape 95"/>
                <p:cNvSpPr>
                  <a:spLocks/>
                </p:cNvSpPr>
                <p:nvPr/>
              </p:nvSpPr>
              <p:spPr bwMode="auto">
                <a:xfrm>
                  <a:off x="5119688" y="4689475"/>
                  <a:ext cx="11113" cy="1428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5"/>
                    </a:cxn>
                    <a:cxn ang="0">
                      <a:pos x="2" y="5"/>
                    </a:cxn>
                    <a:cxn ang="0">
                      <a:pos x="4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4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iS1ide-Freeform: Shape 96"/>
                <p:cNvSpPr>
                  <a:spLocks/>
                </p:cNvSpPr>
                <p:nvPr/>
              </p:nvSpPr>
              <p:spPr bwMode="auto">
                <a:xfrm>
                  <a:off x="5089526" y="4724400"/>
                  <a:ext cx="17463" cy="1746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2"/>
                    </a:cxn>
                    <a:cxn ang="0">
                      <a:pos x="2" y="5"/>
                    </a:cxn>
                    <a:cxn ang="0">
                      <a:pos x="5" y="4"/>
                    </a:cxn>
                    <a:cxn ang="0">
                      <a:pos x="6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iS1ide-Freeform: Shape 97"/>
                <p:cNvSpPr>
                  <a:spLocks/>
                </p:cNvSpPr>
                <p:nvPr/>
              </p:nvSpPr>
              <p:spPr bwMode="auto">
                <a:xfrm>
                  <a:off x="5110163" y="4678363"/>
                  <a:ext cx="17463" cy="7937"/>
                </a:xfrm>
                <a:custGeom>
                  <a:avLst/>
                  <a:gdLst/>
                  <a:ahLst/>
                  <a:cxnLst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2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4" y="3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6" h="3">
                      <a:moveTo>
                        <a:pt x="5" y="3"/>
                      </a:moveTo>
                      <a:cubicBezTo>
                        <a:pt x="6" y="2"/>
                        <a:pt x="5" y="2"/>
                        <a:pt x="5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iS1ide-Freeform: Shape 98"/>
                <p:cNvSpPr>
                  <a:spLocks/>
                </p:cNvSpPr>
                <p:nvPr/>
              </p:nvSpPr>
              <p:spPr bwMode="auto">
                <a:xfrm>
                  <a:off x="5116513" y="4672013"/>
                  <a:ext cx="11113" cy="7937"/>
                </a:xfrm>
                <a:custGeom>
                  <a:avLst/>
                  <a:gdLst/>
                  <a:ahLst/>
                  <a:cxnLst>
                    <a:cxn ang="0">
                      <a:pos x="7" y="5"/>
                    </a:cxn>
                    <a:cxn ang="0">
                      <a:pos x="7" y="4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7" y="5"/>
                    </a:cxn>
                  </a:cxnLst>
                  <a:rect l="0" t="0" r="r" b="b"/>
                  <a:pathLst>
                    <a:path w="7" h="5">
                      <a:moveTo>
                        <a:pt x="7" y="5"/>
                      </a:moveTo>
                      <a:lnTo>
                        <a:pt x="7" y="4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iS1ide-Freeform: Shape 99"/>
                <p:cNvSpPr>
                  <a:spLocks/>
                </p:cNvSpPr>
                <p:nvPr/>
              </p:nvSpPr>
              <p:spPr bwMode="auto">
                <a:xfrm>
                  <a:off x="5084763" y="4568825"/>
                  <a:ext cx="111125" cy="109537"/>
                </a:xfrm>
                <a:custGeom>
                  <a:avLst/>
                  <a:gdLst/>
                  <a:ahLst/>
                  <a:cxnLst>
                    <a:cxn ang="0">
                      <a:pos x="20" y="38"/>
                    </a:cxn>
                    <a:cxn ang="0">
                      <a:pos x="13" y="37"/>
                    </a:cxn>
                    <a:cxn ang="0">
                      <a:pos x="4" y="12"/>
                    </a:cxn>
                    <a:cxn ang="0">
                      <a:pos x="21" y="0"/>
                    </a:cxn>
                    <a:cxn ang="0">
                      <a:pos x="28" y="2"/>
                    </a:cxn>
                    <a:cxn ang="0">
                      <a:pos x="37" y="12"/>
                    </a:cxn>
                    <a:cxn ang="0">
                      <a:pos x="37" y="26"/>
                    </a:cxn>
                    <a:cxn ang="0">
                      <a:pos x="20" y="38"/>
                    </a:cxn>
                    <a:cxn ang="0">
                      <a:pos x="21" y="4"/>
                    </a:cxn>
                    <a:cxn ang="0">
                      <a:pos x="8" y="14"/>
                    </a:cxn>
                    <a:cxn ang="0">
                      <a:pos x="15" y="33"/>
                    </a:cxn>
                    <a:cxn ang="0">
                      <a:pos x="20" y="34"/>
                    </a:cxn>
                    <a:cxn ang="0">
                      <a:pos x="33" y="24"/>
                    </a:cxn>
                    <a:cxn ang="0">
                      <a:pos x="34" y="13"/>
                    </a:cxn>
                    <a:cxn ang="0">
                      <a:pos x="26" y="5"/>
                    </a:cxn>
                    <a:cxn ang="0">
                      <a:pos x="21" y="4"/>
                    </a:cxn>
                  </a:cxnLst>
                  <a:rect l="0" t="0" r="r" b="b"/>
                  <a:pathLst>
                    <a:path w="39" h="38">
                      <a:moveTo>
                        <a:pt x="20" y="38"/>
                      </a:moveTo>
                      <a:cubicBezTo>
                        <a:pt x="18" y="38"/>
                        <a:pt x="15" y="37"/>
                        <a:pt x="13" y="37"/>
                      </a:cubicBezTo>
                      <a:cubicBezTo>
                        <a:pt x="4" y="33"/>
                        <a:pt x="0" y="22"/>
                        <a:pt x="4" y="12"/>
                      </a:cubicBezTo>
                      <a:cubicBezTo>
                        <a:pt x="7" y="5"/>
                        <a:pt x="14" y="0"/>
                        <a:pt x="21" y="0"/>
                      </a:cubicBezTo>
                      <a:cubicBezTo>
                        <a:pt x="24" y="0"/>
                        <a:pt x="26" y="1"/>
                        <a:pt x="28" y="2"/>
                      </a:cubicBezTo>
                      <a:cubicBezTo>
                        <a:pt x="32" y="3"/>
                        <a:pt x="36" y="7"/>
                        <a:pt x="37" y="12"/>
                      </a:cubicBezTo>
                      <a:cubicBezTo>
                        <a:pt x="39" y="16"/>
                        <a:pt x="39" y="21"/>
                        <a:pt x="37" y="26"/>
                      </a:cubicBezTo>
                      <a:cubicBezTo>
                        <a:pt x="34" y="33"/>
                        <a:pt x="27" y="38"/>
                        <a:pt x="20" y="38"/>
                      </a:cubicBezTo>
                      <a:close/>
                      <a:moveTo>
                        <a:pt x="21" y="4"/>
                      </a:moveTo>
                      <a:cubicBezTo>
                        <a:pt x="16" y="4"/>
                        <a:pt x="10" y="8"/>
                        <a:pt x="8" y="14"/>
                      </a:cubicBezTo>
                      <a:cubicBezTo>
                        <a:pt x="4" y="21"/>
                        <a:pt x="8" y="30"/>
                        <a:pt x="15" y="33"/>
                      </a:cubicBezTo>
                      <a:cubicBezTo>
                        <a:pt x="16" y="34"/>
                        <a:pt x="18" y="34"/>
                        <a:pt x="20" y="34"/>
                      </a:cubicBezTo>
                      <a:cubicBezTo>
                        <a:pt x="26" y="34"/>
                        <a:pt x="31" y="30"/>
                        <a:pt x="33" y="24"/>
                      </a:cubicBezTo>
                      <a:cubicBezTo>
                        <a:pt x="35" y="21"/>
                        <a:pt x="35" y="17"/>
                        <a:pt x="34" y="13"/>
                      </a:cubicBezTo>
                      <a:cubicBezTo>
                        <a:pt x="32" y="9"/>
                        <a:pt x="30" y="7"/>
                        <a:pt x="26" y="5"/>
                      </a:cubicBezTo>
                      <a:cubicBezTo>
                        <a:pt x="25" y="4"/>
                        <a:pt x="23" y="4"/>
                        <a:pt x="21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iS1ide-Freeform: Shape 100"/>
                <p:cNvSpPr>
                  <a:spLocks/>
                </p:cNvSpPr>
                <p:nvPr/>
              </p:nvSpPr>
              <p:spPr bwMode="auto">
                <a:xfrm>
                  <a:off x="5103813" y="4605338"/>
                  <a:ext cx="52388" cy="58737"/>
                </a:xfrm>
                <a:custGeom>
                  <a:avLst/>
                  <a:gdLst/>
                  <a:ahLst/>
                  <a:cxnLst>
                    <a:cxn ang="0">
                      <a:pos x="13" y="20"/>
                    </a:cxn>
                    <a:cxn ang="0">
                      <a:pos x="8" y="19"/>
                    </a:cxn>
                    <a:cxn ang="0">
                      <a:pos x="2" y="11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4" y="11"/>
                    </a:cxn>
                    <a:cxn ang="0">
                      <a:pos x="9" y="16"/>
                    </a:cxn>
                    <a:cxn ang="0">
                      <a:pos x="16" y="16"/>
                    </a:cxn>
                    <a:cxn ang="0">
                      <a:pos x="17" y="17"/>
                    </a:cxn>
                    <a:cxn ang="0">
                      <a:pos x="16" y="19"/>
                    </a:cxn>
                    <a:cxn ang="0">
                      <a:pos x="13" y="20"/>
                    </a:cxn>
                  </a:cxnLst>
                  <a:rect l="0" t="0" r="r" b="b"/>
                  <a:pathLst>
                    <a:path w="18" h="20">
                      <a:moveTo>
                        <a:pt x="13" y="20"/>
                      </a:moveTo>
                      <a:cubicBezTo>
                        <a:pt x="11" y="20"/>
                        <a:pt x="10" y="19"/>
                        <a:pt x="8" y="19"/>
                      </a:cubicBezTo>
                      <a:cubicBezTo>
                        <a:pt x="5" y="17"/>
                        <a:pt x="3" y="15"/>
                        <a:pt x="2" y="11"/>
                      </a:cubicBezTo>
                      <a:cubicBezTo>
                        <a:pt x="0" y="8"/>
                        <a:pt x="0" y="5"/>
                        <a:pt x="2" y="1"/>
                      </a:cubicBezTo>
                      <a:cubicBezTo>
                        <a:pt x="2" y="1"/>
                        <a:pt x="3" y="0"/>
                        <a:pt x="4" y="1"/>
                      </a:cubicBezTo>
                      <a:cubicBezTo>
                        <a:pt x="4" y="1"/>
                        <a:pt x="5" y="2"/>
                        <a:pt x="4" y="2"/>
                      </a:cubicBezTo>
                      <a:cubicBezTo>
                        <a:pt x="3" y="5"/>
                        <a:pt x="3" y="8"/>
                        <a:pt x="4" y="11"/>
                      </a:cubicBezTo>
                      <a:cubicBezTo>
                        <a:pt x="5" y="13"/>
                        <a:pt x="7" y="15"/>
                        <a:pt x="9" y="16"/>
                      </a:cubicBezTo>
                      <a:cubicBezTo>
                        <a:pt x="11" y="17"/>
                        <a:pt x="14" y="17"/>
                        <a:pt x="16" y="16"/>
                      </a:cubicBezTo>
                      <a:cubicBezTo>
                        <a:pt x="16" y="16"/>
                        <a:pt x="17" y="17"/>
                        <a:pt x="17" y="17"/>
                      </a:cubicBezTo>
                      <a:cubicBezTo>
                        <a:pt x="18" y="18"/>
                        <a:pt x="17" y="19"/>
                        <a:pt x="16" y="19"/>
                      </a:cubicBezTo>
                      <a:cubicBezTo>
                        <a:pt x="15" y="19"/>
                        <a:pt x="14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iS1ide-Freeform: Shape 101"/>
                <p:cNvSpPr>
                  <a:spLocks/>
                </p:cNvSpPr>
                <p:nvPr/>
              </p:nvSpPr>
              <p:spPr bwMode="auto">
                <a:xfrm>
                  <a:off x="5102226" y="4683125"/>
                  <a:ext cx="19050" cy="2381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4" y="8"/>
                    </a:cxn>
                    <a:cxn ang="0">
                      <a:pos x="5" y="8"/>
                    </a:cxn>
                    <a:cxn ang="0">
                      <a:pos x="7" y="2"/>
                    </a:cxn>
                    <a:cxn ang="0">
                      <a:pos x="3" y="0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7" h="8">
                      <a:moveTo>
                        <a:pt x="0" y="8"/>
                      </a:moveTo>
                      <a:cubicBezTo>
                        <a:pt x="2" y="8"/>
                        <a:pt x="3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6" name="Group 102"/>
              <p:cNvGrpSpPr/>
              <p:nvPr/>
            </p:nvGrpSpPr>
            <p:grpSpPr>
              <a:xfrm>
                <a:off x="6817729" y="5266374"/>
                <a:ext cx="367372" cy="466866"/>
                <a:chOff x="3949701" y="4570413"/>
                <a:chExt cx="152400" cy="193675"/>
              </a:xfrm>
              <a:solidFill>
                <a:sysClr val="window" lastClr="FFFFFF"/>
              </a:solidFill>
            </p:grpSpPr>
            <p:sp>
              <p:nvSpPr>
                <p:cNvPr id="111" name="iS1ide-Oval 103"/>
                <p:cNvSpPr>
                  <a:spLocks/>
                </p:cNvSpPr>
                <p:nvPr/>
              </p:nvSpPr>
              <p:spPr bwMode="auto">
                <a:xfrm>
                  <a:off x="4079876" y="4657725"/>
                  <a:ext cx="22225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2" name="iS1ide-Freeform: Shape 104"/>
                <p:cNvSpPr>
                  <a:spLocks/>
                </p:cNvSpPr>
                <p:nvPr/>
              </p:nvSpPr>
              <p:spPr bwMode="auto">
                <a:xfrm>
                  <a:off x="4041776" y="4660900"/>
                  <a:ext cx="55563" cy="103187"/>
                </a:xfrm>
                <a:custGeom>
                  <a:avLst/>
                  <a:gdLst/>
                  <a:ahLst/>
                  <a:cxnLst>
                    <a:cxn ang="0">
                      <a:pos x="18" y="32"/>
                    </a:cxn>
                    <a:cxn ang="0">
                      <a:pos x="13" y="22"/>
                    </a:cxn>
                    <a:cxn ang="0">
                      <a:pos x="15" y="20"/>
                    </a:cxn>
                    <a:cxn ang="0">
                      <a:pos x="16" y="12"/>
                    </a:cxn>
                    <a:cxn ang="0">
                      <a:pos x="15" y="9"/>
                    </a:cxn>
                    <a:cxn ang="0">
                      <a:pos x="8" y="1"/>
                    </a:cxn>
                    <a:cxn ang="0">
                      <a:pos x="4" y="1"/>
                    </a:cxn>
                    <a:cxn ang="0">
                      <a:pos x="4" y="4"/>
                    </a:cxn>
                    <a:cxn ang="0">
                      <a:pos x="9" y="9"/>
                    </a:cxn>
                    <a:cxn ang="0">
                      <a:pos x="4" y="7"/>
                    </a:cxn>
                    <a:cxn ang="0">
                      <a:pos x="1" y="8"/>
                    </a:cxn>
                    <a:cxn ang="0">
                      <a:pos x="2" y="11"/>
                    </a:cxn>
                    <a:cxn ang="0">
                      <a:pos x="7" y="14"/>
                    </a:cxn>
                    <a:cxn ang="0">
                      <a:pos x="8" y="14"/>
                    </a:cxn>
                    <a:cxn ang="0">
                      <a:pos x="6" y="23"/>
                    </a:cxn>
                    <a:cxn ang="0">
                      <a:pos x="4" y="31"/>
                    </a:cxn>
                    <a:cxn ang="0">
                      <a:pos x="4" y="33"/>
                    </a:cxn>
                    <a:cxn ang="0">
                      <a:pos x="5" y="36"/>
                    </a:cxn>
                    <a:cxn ang="0">
                      <a:pos x="6" y="36"/>
                    </a:cxn>
                    <a:cxn ang="0">
                      <a:pos x="8" y="34"/>
                    </a:cxn>
                    <a:cxn ang="0">
                      <a:pos x="10" y="27"/>
                    </a:cxn>
                    <a:cxn ang="0">
                      <a:pos x="14" y="34"/>
                    </a:cxn>
                    <a:cxn ang="0">
                      <a:pos x="17" y="35"/>
                    </a:cxn>
                    <a:cxn ang="0">
                      <a:pos x="18" y="32"/>
                    </a:cxn>
                  </a:cxnLst>
                  <a:rect l="0" t="0" r="r" b="b"/>
                  <a:pathLst>
                    <a:path w="19" h="36">
                      <a:moveTo>
                        <a:pt x="18" y="32"/>
                      </a:move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1"/>
                        <a:pt x="15" y="20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1"/>
                        <a:pt x="16" y="10"/>
                        <a:pt x="15" y="9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5" y="0"/>
                        <a:pt x="4" y="1"/>
                      </a:cubicBezTo>
                      <a:cubicBezTo>
                        <a:pt x="3" y="2"/>
                        <a:pt x="3" y="3"/>
                        <a:pt x="4" y="4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6"/>
                        <a:pt x="1" y="7"/>
                        <a:pt x="1" y="8"/>
                      </a:cubicBezTo>
                      <a:cubicBezTo>
                        <a:pt x="0" y="9"/>
                        <a:pt x="1" y="11"/>
                        <a:pt x="2" y="11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8" y="14"/>
                        <a:pt x="8" y="14"/>
                      </a:cubicBezTo>
                      <a:cubicBezTo>
                        <a:pt x="7" y="17"/>
                        <a:pt x="7" y="21"/>
                        <a:pt x="6" y="23"/>
                      </a:cubicBezTo>
                      <a:cubicBezTo>
                        <a:pt x="5" y="26"/>
                        <a:pt x="5" y="28"/>
                        <a:pt x="4" y="31"/>
                      </a:cubicBezTo>
                      <a:cubicBezTo>
                        <a:pt x="4" y="31"/>
                        <a:pt x="4" y="32"/>
                        <a:pt x="4" y="33"/>
                      </a:cubicBezTo>
                      <a:cubicBezTo>
                        <a:pt x="3" y="34"/>
                        <a:pt x="4" y="35"/>
                        <a:pt x="5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6" y="36"/>
                        <a:pt x="17" y="35"/>
                      </a:cubicBezTo>
                      <a:cubicBezTo>
                        <a:pt x="18" y="34"/>
                        <a:pt x="19" y="33"/>
                        <a:pt x="18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iS1ide-Oval 105"/>
                <p:cNvSpPr>
                  <a:spLocks/>
                </p:cNvSpPr>
                <p:nvPr/>
              </p:nvSpPr>
              <p:spPr bwMode="auto">
                <a:xfrm>
                  <a:off x="3987801" y="4675188"/>
                  <a:ext cx="25400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4" name="iS1ide-Freeform: Shape 106"/>
                <p:cNvSpPr>
                  <a:spLocks/>
                </p:cNvSpPr>
                <p:nvPr/>
              </p:nvSpPr>
              <p:spPr bwMode="auto">
                <a:xfrm>
                  <a:off x="3963988" y="4672013"/>
                  <a:ext cx="69850" cy="92075"/>
                </a:xfrm>
                <a:custGeom>
                  <a:avLst/>
                  <a:gdLst/>
                  <a:ahLst/>
                  <a:cxnLst>
                    <a:cxn ang="0">
                      <a:pos x="21" y="19"/>
                    </a:cxn>
                    <a:cxn ang="0">
                      <a:pos x="18" y="19"/>
                    </a:cxn>
                    <a:cxn ang="0">
                      <a:pos x="18" y="15"/>
                    </a:cxn>
                    <a:cxn ang="0">
                      <a:pos x="23" y="11"/>
                    </a:cxn>
                    <a:cxn ang="0">
                      <a:pos x="24" y="9"/>
                    </a:cxn>
                    <a:cxn ang="0">
                      <a:pos x="24" y="2"/>
                    </a:cxn>
                    <a:cxn ang="0">
                      <a:pos x="21" y="0"/>
                    </a:cxn>
                    <a:cxn ang="0">
                      <a:pos x="19" y="2"/>
                    </a:cxn>
                    <a:cxn ang="0">
                      <a:pos x="19" y="8"/>
                    </a:cxn>
                    <a:cxn ang="0">
                      <a:pos x="14" y="12"/>
                    </a:cxn>
                    <a:cxn ang="0">
                      <a:pos x="7" y="10"/>
                    </a:cxn>
                    <a:cxn ang="0">
                      <a:pos x="6" y="5"/>
                    </a:cxn>
                    <a:cxn ang="0">
                      <a:pos x="3" y="3"/>
                    </a:cxn>
                    <a:cxn ang="0">
                      <a:pos x="1" y="6"/>
                    </a:cxn>
                    <a:cxn ang="0">
                      <a:pos x="3" y="12"/>
                    </a:cxn>
                    <a:cxn ang="0">
                      <a:pos x="5" y="14"/>
                    </a:cxn>
                    <a:cxn ang="0">
                      <a:pos x="9" y="16"/>
                    </a:cxn>
                    <a:cxn ang="0">
                      <a:pos x="9" y="24"/>
                    </a:cxn>
                    <a:cxn ang="0">
                      <a:pos x="9" y="24"/>
                    </a:cxn>
                    <a:cxn ang="0">
                      <a:pos x="9" y="27"/>
                    </a:cxn>
                    <a:cxn ang="0">
                      <a:pos x="2" y="27"/>
                    </a:cxn>
                    <a:cxn ang="0">
                      <a:pos x="0" y="29"/>
                    </a:cxn>
                    <a:cxn ang="0">
                      <a:pos x="2" y="32"/>
                    </a:cxn>
                    <a:cxn ang="0">
                      <a:pos x="12" y="32"/>
                    </a:cxn>
                    <a:cxn ang="0">
                      <a:pos x="14" y="29"/>
                    </a:cxn>
                    <a:cxn ang="0">
                      <a:pos x="14" y="24"/>
                    </a:cxn>
                    <a:cxn ang="0">
                      <a:pos x="19" y="24"/>
                    </a:cxn>
                    <a:cxn ang="0">
                      <a:pos x="19" y="29"/>
                    </a:cxn>
                    <a:cxn ang="0">
                      <a:pos x="21" y="32"/>
                    </a:cxn>
                    <a:cxn ang="0">
                      <a:pos x="23" y="29"/>
                    </a:cxn>
                    <a:cxn ang="0">
                      <a:pos x="23" y="21"/>
                    </a:cxn>
                    <a:cxn ang="0">
                      <a:pos x="21" y="19"/>
                    </a:cxn>
                  </a:cxnLst>
                  <a:rect l="0" t="0" r="r" b="b"/>
                  <a:pathLst>
                    <a:path w="24" h="32">
                      <a:moveTo>
                        <a:pt x="21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4" y="9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3" y="0"/>
                        <a:pt x="21" y="0"/>
                      </a:cubicBezTo>
                      <a:cubicBezTo>
                        <a:pt x="20" y="0"/>
                        <a:pt x="19" y="1"/>
                        <a:pt x="19" y="2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4"/>
                        <a:pt x="4" y="3"/>
                        <a:pt x="3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3"/>
                        <a:pt x="4" y="13"/>
                        <a:pt x="5" y="14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0" y="31"/>
                        <a:pt x="1" y="32"/>
                        <a:pt x="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3" y="32"/>
                        <a:pt x="14" y="31"/>
                        <a:pt x="14" y="29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1"/>
                        <a:pt x="20" y="32"/>
                        <a:pt x="21" y="32"/>
                      </a:cubicBezTo>
                      <a:cubicBezTo>
                        <a:pt x="22" y="32"/>
                        <a:pt x="23" y="31"/>
                        <a:pt x="23" y="2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0"/>
                        <a:pt x="22" y="19"/>
                        <a:pt x="21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iS1ide-Freeform: Shape 107"/>
                <p:cNvSpPr>
                  <a:spLocks/>
                </p:cNvSpPr>
                <p:nvPr/>
              </p:nvSpPr>
              <p:spPr bwMode="auto">
                <a:xfrm>
                  <a:off x="3949701" y="4570413"/>
                  <a:ext cx="87313" cy="95250"/>
                </a:xfrm>
                <a:custGeom>
                  <a:avLst/>
                  <a:gdLst/>
                  <a:ahLst/>
                  <a:cxnLst>
                    <a:cxn ang="0">
                      <a:pos x="29" y="25"/>
                    </a:cxn>
                    <a:cxn ang="0">
                      <a:pos x="29" y="24"/>
                    </a:cxn>
                    <a:cxn ang="0">
                      <a:pos x="29" y="24"/>
                    </a:cxn>
                    <a:cxn ang="0">
                      <a:pos x="29" y="24"/>
                    </a:cxn>
                    <a:cxn ang="0">
                      <a:pos x="28" y="24"/>
                    </a:cxn>
                    <a:cxn ang="0">
                      <a:pos x="27" y="19"/>
                    </a:cxn>
                    <a:cxn ang="0">
                      <a:pos x="28" y="18"/>
                    </a:cxn>
                    <a:cxn ang="0">
                      <a:pos x="27" y="18"/>
                    </a:cxn>
                    <a:cxn ang="0">
                      <a:pos x="28" y="13"/>
                    </a:cxn>
                    <a:cxn ang="0">
                      <a:pos x="29" y="13"/>
                    </a:cxn>
                    <a:cxn ang="0">
                      <a:pos x="29" y="12"/>
                    </a:cxn>
                    <a:cxn ang="0">
                      <a:pos x="30" y="11"/>
                    </a:cxn>
                    <a:cxn ang="0">
                      <a:pos x="29" y="9"/>
                    </a:cxn>
                    <a:cxn ang="0">
                      <a:pos x="30" y="6"/>
                    </a:cxn>
                    <a:cxn ang="0">
                      <a:pos x="29" y="5"/>
                    </a:cxn>
                    <a:cxn ang="0">
                      <a:pos x="28" y="3"/>
                    </a:cxn>
                    <a:cxn ang="0">
                      <a:pos x="25" y="5"/>
                    </a:cxn>
                    <a:cxn ang="0">
                      <a:pos x="24" y="4"/>
                    </a:cxn>
                    <a:cxn ang="0">
                      <a:pos x="23" y="1"/>
                    </a:cxn>
                    <a:cxn ang="0">
                      <a:pos x="19" y="0"/>
                    </a:cxn>
                    <a:cxn ang="0">
                      <a:pos x="18" y="2"/>
                    </a:cxn>
                    <a:cxn ang="0">
                      <a:pos x="16" y="2"/>
                    </a:cxn>
                    <a:cxn ang="0">
                      <a:pos x="15" y="0"/>
                    </a:cxn>
                    <a:cxn ang="0">
                      <a:pos x="11" y="1"/>
                    </a:cxn>
                    <a:cxn ang="0">
                      <a:pos x="11" y="4"/>
                    </a:cxn>
                    <a:cxn ang="0">
                      <a:pos x="9" y="5"/>
                    </a:cxn>
                    <a:cxn ang="0">
                      <a:pos x="7" y="3"/>
                    </a:cxn>
                    <a:cxn ang="0">
                      <a:pos x="5" y="5"/>
                    </a:cxn>
                    <a:cxn ang="0">
                      <a:pos x="4" y="6"/>
                    </a:cxn>
                    <a:cxn ang="0">
                      <a:pos x="5" y="9"/>
                    </a:cxn>
                    <a:cxn ang="0">
                      <a:pos x="4" y="10"/>
                    </a:cxn>
                    <a:cxn ang="0">
                      <a:pos x="1" y="10"/>
                    </a:cxn>
                    <a:cxn ang="0">
                      <a:pos x="0" y="14"/>
                    </a:cxn>
                    <a:cxn ang="0">
                      <a:pos x="3" y="16"/>
                    </a:cxn>
                    <a:cxn ang="0">
                      <a:pos x="3" y="17"/>
                    </a:cxn>
                    <a:cxn ang="0">
                      <a:pos x="0" y="19"/>
                    </a:cxn>
                    <a:cxn ang="0">
                      <a:pos x="1" y="23"/>
                    </a:cxn>
                    <a:cxn ang="0">
                      <a:pos x="4" y="23"/>
                    </a:cxn>
                    <a:cxn ang="0">
                      <a:pos x="5" y="24"/>
                    </a:cxn>
                    <a:cxn ang="0">
                      <a:pos x="4" y="27"/>
                    </a:cxn>
                    <a:cxn ang="0">
                      <a:pos x="5" y="28"/>
                    </a:cxn>
                    <a:cxn ang="0">
                      <a:pos x="7" y="30"/>
                    </a:cxn>
                    <a:cxn ang="0">
                      <a:pos x="9" y="29"/>
                    </a:cxn>
                    <a:cxn ang="0">
                      <a:pos x="11" y="29"/>
                    </a:cxn>
                    <a:cxn ang="0">
                      <a:pos x="11" y="32"/>
                    </a:cxn>
                    <a:cxn ang="0">
                      <a:pos x="15" y="33"/>
                    </a:cxn>
                    <a:cxn ang="0">
                      <a:pos x="16" y="31"/>
                    </a:cxn>
                    <a:cxn ang="0">
                      <a:pos x="18" y="31"/>
                    </a:cxn>
                    <a:cxn ang="0">
                      <a:pos x="19" y="33"/>
                    </a:cxn>
                    <a:cxn ang="0">
                      <a:pos x="23" y="32"/>
                    </a:cxn>
                    <a:cxn ang="0">
                      <a:pos x="23" y="29"/>
                    </a:cxn>
                    <a:cxn ang="0">
                      <a:pos x="25" y="29"/>
                    </a:cxn>
                    <a:cxn ang="0">
                      <a:pos x="27" y="30"/>
                    </a:cxn>
                    <a:cxn ang="0">
                      <a:pos x="29" y="29"/>
                    </a:cxn>
                    <a:cxn ang="0">
                      <a:pos x="30" y="27"/>
                    </a:cxn>
                    <a:cxn ang="0">
                      <a:pos x="30" y="26"/>
                    </a:cxn>
                    <a:cxn ang="0">
                      <a:pos x="29" y="25"/>
                    </a:cxn>
                    <a:cxn ang="0">
                      <a:pos x="14" y="19"/>
                    </a:cxn>
                    <a:cxn ang="0">
                      <a:pos x="14" y="14"/>
                    </a:cxn>
                    <a:cxn ang="0">
                      <a:pos x="20" y="14"/>
                    </a:cxn>
                    <a:cxn ang="0">
                      <a:pos x="20" y="19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30" h="33">
                      <a:moveTo>
                        <a:pt x="29" y="25"/>
                      </a:move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1"/>
                        <a:pt x="29" y="9"/>
                        <a:pt x="29" y="9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2"/>
                        <a:pt x="16" y="2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4"/>
                        <a:pt x="10" y="4"/>
                        <a:pt x="9" y="5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0" y="29"/>
                        <a:pt x="10" y="29"/>
                        <a:pt x="11" y="29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8" y="31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4" y="29"/>
                        <a:pt x="24" y="29"/>
                        <a:pt x="25" y="29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9" y="29"/>
                        <a:pt x="29" y="29"/>
                        <a:pt x="29" y="29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lose/>
                      <a:moveTo>
                        <a:pt x="14" y="19"/>
                      </a:moveTo>
                      <a:cubicBezTo>
                        <a:pt x="13" y="18"/>
                        <a:pt x="13" y="15"/>
                        <a:pt x="14" y="14"/>
                      </a:cubicBezTo>
                      <a:cubicBezTo>
                        <a:pt x="16" y="13"/>
                        <a:pt x="18" y="13"/>
                        <a:pt x="20" y="14"/>
                      </a:cubicBezTo>
                      <a:cubicBezTo>
                        <a:pt x="21" y="15"/>
                        <a:pt x="21" y="18"/>
                        <a:pt x="20" y="19"/>
                      </a:cubicBezTo>
                      <a:cubicBezTo>
                        <a:pt x="18" y="21"/>
                        <a:pt x="16" y="21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iS1ide-Freeform: Shape 108"/>
                <p:cNvSpPr>
                  <a:spLocks/>
                </p:cNvSpPr>
                <p:nvPr/>
              </p:nvSpPr>
              <p:spPr bwMode="auto">
                <a:xfrm>
                  <a:off x="4033838" y="4594225"/>
                  <a:ext cx="57150" cy="60325"/>
                </a:xfrm>
                <a:custGeom>
                  <a:avLst/>
                  <a:gdLst/>
                  <a:ahLst/>
                  <a:cxnLst>
                    <a:cxn ang="0">
                      <a:pos x="17" y="15"/>
                    </a:cxn>
                    <a:cxn ang="0">
                      <a:pos x="17" y="14"/>
                    </a:cxn>
                    <a:cxn ang="0">
                      <a:pos x="19" y="14"/>
                    </a:cxn>
                    <a:cxn ang="0">
                      <a:pos x="20" y="12"/>
                    </a:cxn>
                    <a:cxn ang="0">
                      <a:pos x="18" y="11"/>
                    </a:cxn>
                    <a:cxn ang="0">
                      <a:pos x="18" y="10"/>
                    </a:cxn>
                    <a:cxn ang="0">
                      <a:pos x="20" y="9"/>
                    </a:cxn>
                    <a:cxn ang="0">
                      <a:pos x="19" y="7"/>
                    </a:cxn>
                    <a:cxn ang="0">
                      <a:pos x="17" y="6"/>
                    </a:cxn>
                    <a:cxn ang="0">
                      <a:pos x="17" y="6"/>
                    </a:cxn>
                    <a:cxn ang="0">
                      <a:pos x="18" y="4"/>
                    </a:cxn>
                    <a:cxn ang="0">
                      <a:pos x="17" y="3"/>
                    </a:cxn>
                    <a:cxn ang="0">
                      <a:pos x="16" y="2"/>
                    </a:cxn>
                    <a:cxn ang="0">
                      <a:pos x="14" y="3"/>
                    </a:cxn>
                    <a:cxn ang="0">
                      <a:pos x="14" y="3"/>
                    </a:cxn>
                    <a:cxn ang="0">
                      <a:pos x="14" y="1"/>
                    </a:cxn>
                    <a:cxn ang="0">
                      <a:pos x="11" y="0"/>
                    </a:cxn>
                    <a:cxn ang="0">
                      <a:pos x="10" y="2"/>
                    </a:cxn>
                    <a:cxn ang="0">
                      <a:pos x="9" y="2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3"/>
                    </a:cxn>
                    <a:cxn ang="0">
                      <a:pos x="5" y="3"/>
                    </a:cxn>
                    <a:cxn ang="0">
                      <a:pos x="3" y="2"/>
                    </a:cxn>
                    <a:cxn ang="0">
                      <a:pos x="2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0" y="7"/>
                    </a:cxn>
                    <a:cxn ang="0">
                      <a:pos x="0" y="9"/>
                    </a:cxn>
                    <a:cxn ang="0">
                      <a:pos x="1" y="10"/>
                    </a:cxn>
                    <a:cxn ang="0">
                      <a:pos x="1" y="11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4"/>
                    </a:cxn>
                    <a:cxn ang="0">
                      <a:pos x="2" y="15"/>
                    </a:cxn>
                    <a:cxn ang="0">
                      <a:pos x="2" y="17"/>
                    </a:cxn>
                    <a:cxn ang="0">
                      <a:pos x="3" y="18"/>
                    </a:cxn>
                    <a:cxn ang="0">
                      <a:pos x="5" y="18"/>
                    </a:cxn>
                    <a:cxn ang="0">
                      <a:pos x="6" y="18"/>
                    </a:cxn>
                    <a:cxn ang="0">
                      <a:pos x="6" y="20"/>
                    </a:cxn>
                    <a:cxn ang="0">
                      <a:pos x="8" y="21"/>
                    </a:cxn>
                    <a:cxn ang="0">
                      <a:pos x="9" y="19"/>
                    </a:cxn>
                    <a:cxn ang="0">
                      <a:pos x="10" y="19"/>
                    </a:cxn>
                    <a:cxn ang="0">
                      <a:pos x="11" y="21"/>
                    </a:cxn>
                    <a:cxn ang="0">
                      <a:pos x="14" y="20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6" y="18"/>
                    </a:cxn>
                    <a:cxn ang="0">
                      <a:pos x="17" y="18"/>
                    </a:cxn>
                    <a:cxn ang="0">
                      <a:pos x="18" y="17"/>
                    </a:cxn>
                    <a:cxn ang="0">
                      <a:pos x="17" y="15"/>
                    </a:cxn>
                    <a:cxn ang="0">
                      <a:pos x="8" y="12"/>
                    </a:cxn>
                    <a:cxn ang="0">
                      <a:pos x="8" y="9"/>
                    </a:cxn>
                    <a:cxn ang="0">
                      <a:pos x="11" y="9"/>
                    </a:cxn>
                    <a:cxn ang="0">
                      <a:pos x="11" y="12"/>
                    </a:cxn>
                    <a:cxn ang="0">
                      <a:pos x="8" y="12"/>
                    </a:cxn>
                  </a:cxnLst>
                  <a:rect l="0" t="0" r="r" b="b"/>
                  <a:pathLst>
                    <a:path w="20" h="21">
                      <a:moveTo>
                        <a:pt x="17" y="15"/>
                      </a:moveTo>
                      <a:cubicBezTo>
                        <a:pt x="17" y="15"/>
                        <a:pt x="17" y="15"/>
                        <a:pt x="17" y="14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0"/>
                        <a:pt x="18" y="1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1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lnTo>
                        <a:pt x="17" y="15"/>
                      </a:lnTo>
                      <a:close/>
                      <a:moveTo>
                        <a:pt x="8" y="12"/>
                      </a:move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9" y="8"/>
                        <a:pt x="10" y="8"/>
                        <a:pt x="11" y="9"/>
                      </a:cubicBezTo>
                      <a:cubicBezTo>
                        <a:pt x="12" y="10"/>
                        <a:pt x="12" y="11"/>
                        <a:pt x="11" y="12"/>
                      </a:cubicBezTo>
                      <a:cubicBezTo>
                        <a:pt x="10" y="13"/>
                        <a:pt x="9" y="13"/>
                        <a:pt x="8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7" name="Group 109"/>
              <p:cNvGrpSpPr/>
              <p:nvPr/>
            </p:nvGrpSpPr>
            <p:grpSpPr>
              <a:xfrm>
                <a:off x="4982521" y="5099251"/>
                <a:ext cx="285861" cy="549036"/>
                <a:chOff x="4486276" y="4586288"/>
                <a:chExt cx="100012" cy="192087"/>
              </a:xfrm>
              <a:solidFill>
                <a:sysClr val="window" lastClr="FFFFFF"/>
              </a:solidFill>
            </p:grpSpPr>
            <p:sp>
              <p:nvSpPr>
                <p:cNvPr id="108" name="iS1ide-Freeform: Shape 110"/>
                <p:cNvSpPr>
                  <a:spLocks/>
                </p:cNvSpPr>
                <p:nvPr/>
              </p:nvSpPr>
              <p:spPr bwMode="auto">
                <a:xfrm>
                  <a:off x="4494213" y="4586288"/>
                  <a:ext cx="92075" cy="77787"/>
                </a:xfrm>
                <a:custGeom>
                  <a:avLst/>
                  <a:gdLst/>
                  <a:ahLst/>
                  <a:cxnLst>
                    <a:cxn ang="0">
                      <a:pos x="24" y="2"/>
                    </a:cxn>
                    <a:cxn ang="0">
                      <a:pos x="11" y="3"/>
                    </a:cxn>
                    <a:cxn ang="0">
                      <a:pos x="1" y="12"/>
                    </a:cxn>
                    <a:cxn ang="0">
                      <a:pos x="0" y="14"/>
                    </a:cxn>
                    <a:cxn ang="0">
                      <a:pos x="1" y="24"/>
                    </a:cxn>
                    <a:cxn ang="0">
                      <a:pos x="2" y="25"/>
                    </a:cxn>
                    <a:cxn ang="0">
                      <a:pos x="2" y="25"/>
                    </a:cxn>
                    <a:cxn ang="0">
                      <a:pos x="2" y="25"/>
                    </a:cxn>
                    <a:cxn ang="0">
                      <a:pos x="4" y="27"/>
                    </a:cxn>
                    <a:cxn ang="0">
                      <a:pos x="5" y="26"/>
                    </a:cxn>
                    <a:cxn ang="0">
                      <a:pos x="6" y="24"/>
                    </a:cxn>
                    <a:cxn ang="0">
                      <a:pos x="7" y="16"/>
                    </a:cxn>
                    <a:cxn ang="0">
                      <a:pos x="13" y="11"/>
                    </a:cxn>
                    <a:cxn ang="0">
                      <a:pos x="14" y="11"/>
                    </a:cxn>
                    <a:cxn ang="0">
                      <a:pos x="16" y="14"/>
                    </a:cxn>
                    <a:cxn ang="0">
                      <a:pos x="16" y="17"/>
                    </a:cxn>
                    <a:cxn ang="0">
                      <a:pos x="12" y="22"/>
                    </a:cxn>
                    <a:cxn ang="0">
                      <a:pos x="13" y="25"/>
                    </a:cxn>
                    <a:cxn ang="0">
                      <a:pos x="14" y="25"/>
                    </a:cxn>
                    <a:cxn ang="0">
                      <a:pos x="16" y="25"/>
                    </a:cxn>
                    <a:cxn ang="0">
                      <a:pos x="22" y="17"/>
                    </a:cxn>
                    <a:cxn ang="0">
                      <a:pos x="29" y="11"/>
                    </a:cxn>
                    <a:cxn ang="0">
                      <a:pos x="30" y="11"/>
                    </a:cxn>
                    <a:cxn ang="0">
                      <a:pos x="32" y="9"/>
                    </a:cxn>
                    <a:cxn ang="0">
                      <a:pos x="32" y="2"/>
                    </a:cxn>
                    <a:cxn ang="0">
                      <a:pos x="30" y="0"/>
                    </a:cxn>
                    <a:cxn ang="0">
                      <a:pos x="24" y="2"/>
                    </a:cxn>
                  </a:cxnLst>
                  <a:rect l="0" t="0" r="r" b="b"/>
                  <a:pathLst>
                    <a:path w="32" h="27">
                      <a:moveTo>
                        <a:pt x="24" y="2"/>
                      </a:moveTo>
                      <a:cubicBezTo>
                        <a:pt x="24" y="2"/>
                        <a:pt x="13" y="2"/>
                        <a:pt x="11" y="3"/>
                      </a:cubicBezTo>
                      <a:cubicBezTo>
                        <a:pt x="9" y="3"/>
                        <a:pt x="1" y="12"/>
                        <a:pt x="1" y="12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6"/>
                        <a:pt x="3" y="27"/>
                        <a:pt x="4" y="27"/>
                      </a:cubicBezTo>
                      <a:cubicBezTo>
                        <a:pt x="4" y="27"/>
                        <a:pt x="5" y="26"/>
                        <a:pt x="5" y="26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4" y="10"/>
                        <a:pt x="14" y="11"/>
                      </a:cubicBezTo>
                      <a:cubicBezTo>
                        <a:pt x="15" y="12"/>
                        <a:pt x="16" y="13"/>
                        <a:pt x="16" y="14"/>
                      </a:cubicBezTo>
                      <a:cubicBezTo>
                        <a:pt x="17" y="16"/>
                        <a:pt x="16" y="17"/>
                        <a:pt x="16" y="17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3"/>
                        <a:pt x="12" y="24"/>
                        <a:pt x="13" y="25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5"/>
                        <a:pt x="15" y="25"/>
                        <a:pt x="16" y="25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1"/>
                        <a:pt x="32" y="11"/>
                        <a:pt x="32" y="9"/>
                      </a:cubicBezTo>
                      <a:cubicBezTo>
                        <a:pt x="32" y="6"/>
                        <a:pt x="32" y="3"/>
                        <a:pt x="32" y="2"/>
                      </a:cubicBezTo>
                      <a:cubicBezTo>
                        <a:pt x="32" y="0"/>
                        <a:pt x="30" y="0"/>
                        <a:pt x="30" y="0"/>
                      </a:cubicBezTo>
                      <a:lnTo>
                        <a:pt x="2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9" name="iS1ide-Freeform: Shape 111"/>
                <p:cNvSpPr>
                  <a:spLocks/>
                </p:cNvSpPr>
                <p:nvPr/>
              </p:nvSpPr>
              <p:spPr bwMode="auto">
                <a:xfrm>
                  <a:off x="4486276" y="4689475"/>
                  <a:ext cx="88900" cy="88900"/>
                </a:xfrm>
                <a:custGeom>
                  <a:avLst/>
                  <a:gdLst/>
                  <a:ahLst/>
                  <a:cxnLst>
                    <a:cxn ang="0">
                      <a:pos x="6" y="3"/>
                    </a:cxn>
                    <a:cxn ang="0">
                      <a:pos x="18" y="29"/>
                    </a:cxn>
                    <a:cxn ang="0">
                      <a:pos x="16" y="0"/>
                    </a:cxn>
                    <a:cxn ang="0">
                      <a:pos x="22" y="22"/>
                    </a:cxn>
                    <a:cxn ang="0">
                      <a:pos x="18" y="24"/>
                    </a:cxn>
                    <a:cxn ang="0">
                      <a:pos x="17" y="26"/>
                    </a:cxn>
                    <a:cxn ang="0">
                      <a:pos x="16" y="24"/>
                    </a:cxn>
                    <a:cxn ang="0">
                      <a:pos x="12" y="25"/>
                    </a:cxn>
                    <a:cxn ang="0">
                      <a:pos x="10" y="23"/>
                    </a:cxn>
                    <a:cxn ang="0">
                      <a:pos x="11" y="22"/>
                    </a:cxn>
                    <a:cxn ang="0">
                      <a:pos x="13" y="22"/>
                    </a:cxn>
                    <a:cxn ang="0">
                      <a:pos x="17" y="22"/>
                    </a:cxn>
                    <a:cxn ang="0">
                      <a:pos x="19" y="21"/>
                    </a:cxn>
                    <a:cxn ang="0">
                      <a:pos x="19" y="18"/>
                    </a:cxn>
                    <a:cxn ang="0">
                      <a:pos x="17" y="17"/>
                    </a:cxn>
                    <a:cxn ang="0">
                      <a:pos x="13" y="17"/>
                    </a:cxn>
                    <a:cxn ang="0">
                      <a:pos x="9" y="17"/>
                    </a:cxn>
                    <a:cxn ang="0">
                      <a:pos x="7" y="14"/>
                    </a:cxn>
                    <a:cxn ang="0">
                      <a:pos x="8" y="10"/>
                    </a:cxn>
                    <a:cxn ang="0">
                      <a:pos x="12" y="8"/>
                    </a:cxn>
                    <a:cxn ang="0">
                      <a:pos x="12" y="6"/>
                    </a:cxn>
                    <a:cxn ang="0">
                      <a:pos x="14" y="8"/>
                    </a:cxn>
                    <a:cxn ang="0">
                      <a:pos x="17" y="8"/>
                    </a:cxn>
                    <a:cxn ang="0">
                      <a:pos x="19" y="9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4" y="10"/>
                    </a:cxn>
                    <a:cxn ang="0">
                      <a:pos x="11" y="11"/>
                    </a:cxn>
                    <a:cxn ang="0">
                      <a:pos x="11" y="13"/>
                    </a:cxn>
                    <a:cxn ang="0">
                      <a:pos x="12" y="14"/>
                    </a:cxn>
                    <a:cxn ang="0">
                      <a:pos x="15" y="14"/>
                    </a:cxn>
                    <a:cxn ang="0">
                      <a:pos x="18" y="14"/>
                    </a:cxn>
                    <a:cxn ang="0">
                      <a:pos x="23" y="17"/>
                    </a:cxn>
                  </a:cxnLst>
                  <a:rect l="0" t="0" r="r" b="b"/>
                  <a:pathLst>
                    <a:path w="31" h="31">
                      <a:moveTo>
                        <a:pt x="16" y="0"/>
                      </a:move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7"/>
                        <a:pt x="0" y="14"/>
                        <a:pt x="2" y="20"/>
                      </a:cubicBezTo>
                      <a:cubicBezTo>
                        <a:pt x="4" y="28"/>
                        <a:pt x="11" y="31"/>
                        <a:pt x="18" y="29"/>
                      </a:cubicBezTo>
                      <a:cubicBezTo>
                        <a:pt x="26" y="27"/>
                        <a:pt x="31" y="21"/>
                        <a:pt x="29" y="13"/>
                      </a:cubicBezTo>
                      <a:cubicBezTo>
                        <a:pt x="27" y="8"/>
                        <a:pt x="21" y="2"/>
                        <a:pt x="16" y="0"/>
                      </a:cubicBezTo>
                      <a:close/>
                      <a:moveTo>
                        <a:pt x="23" y="20"/>
                      </a:moveTo>
                      <a:cubicBezTo>
                        <a:pt x="23" y="20"/>
                        <a:pt x="22" y="21"/>
                        <a:pt x="22" y="22"/>
                      </a:cubicBezTo>
                      <a:cubicBezTo>
                        <a:pt x="21" y="22"/>
                        <a:pt x="20" y="23"/>
                        <a:pt x="20" y="23"/>
                      </a:cubicBezTo>
                      <a:cubicBezTo>
                        <a:pt x="19" y="23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5" y="25"/>
                        <a:pt x="15" y="25"/>
                        <a:pt x="14" y="25"/>
                      </a:cubicBezTo>
                      <a:cubicBezTo>
                        <a:pt x="14" y="25"/>
                        <a:pt x="13" y="25"/>
                        <a:pt x="12" y="25"/>
                      </a:cubicBezTo>
                      <a:cubicBezTo>
                        <a:pt x="11" y="25"/>
                        <a:pt x="11" y="24"/>
                        <a:pt x="10" y="24"/>
                      </a:cubicBezTo>
                      <a:cubicBezTo>
                        <a:pt x="10" y="24"/>
                        <a:pt x="10" y="24"/>
                        <a:pt x="10" y="23"/>
                      </a:cubicBezTo>
                      <a:cubicBezTo>
                        <a:pt x="10" y="23"/>
                        <a:pt x="10" y="23"/>
                        <a:pt x="10" y="22"/>
                      </a:cubicBezTo>
                      <a:cubicBezTo>
                        <a:pt x="10" y="22"/>
                        <a:pt x="10" y="22"/>
                        <a:pt x="11" y="22"/>
                      </a:cubicBezTo>
                      <a:cubicBezTo>
                        <a:pt x="11" y="22"/>
                        <a:pt x="11" y="22"/>
                        <a:pt x="12" y="22"/>
                      </a:cubicBezTo>
                      <a:cubicBezTo>
                        <a:pt x="12" y="22"/>
                        <a:pt x="12" y="22"/>
                        <a:pt x="13" y="22"/>
                      </a:cubicBezTo>
                      <a:cubicBezTo>
                        <a:pt x="13" y="22"/>
                        <a:pt x="14" y="22"/>
                        <a:pt x="15" y="22"/>
                      </a:cubicBezTo>
                      <a:cubicBezTo>
                        <a:pt x="15" y="22"/>
                        <a:pt x="16" y="22"/>
                        <a:pt x="17" y="22"/>
                      </a:cubicBezTo>
                      <a:cubicBezTo>
                        <a:pt x="17" y="22"/>
                        <a:pt x="17" y="21"/>
                        <a:pt x="18" y="21"/>
                      </a:cubicBezTo>
                      <a:cubicBezTo>
                        <a:pt x="18" y="21"/>
                        <a:pt x="18" y="21"/>
                        <a:pt x="19" y="21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8" y="17"/>
                        <a:pt x="18" y="17"/>
                        <a:pt x="17" y="17"/>
                      </a:cubicBezTo>
                      <a:cubicBezTo>
                        <a:pt x="16" y="17"/>
                        <a:pt x="15" y="17"/>
                        <a:pt x="15" y="17"/>
                      </a:cubicBezTo>
                      <a:cubicBezTo>
                        <a:pt x="14" y="17"/>
                        <a:pt x="13" y="17"/>
                        <a:pt x="13" y="17"/>
                      </a:cubicBezTo>
                      <a:cubicBezTo>
                        <a:pt x="12" y="17"/>
                        <a:pt x="11" y="17"/>
                        <a:pt x="11" y="17"/>
                      </a:cubicBezTo>
                      <a:cubicBezTo>
                        <a:pt x="10" y="17"/>
                        <a:pt x="10" y="17"/>
                        <a:pt x="9" y="17"/>
                      </a:cubicBezTo>
                      <a:cubicBezTo>
                        <a:pt x="9" y="16"/>
                        <a:pt x="8" y="16"/>
                        <a:pt x="8" y="16"/>
                      </a:cubicBezTo>
                      <a:cubicBezTo>
                        <a:pt x="8" y="15"/>
                        <a:pt x="7" y="15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ubicBezTo>
                        <a:pt x="8" y="11"/>
                        <a:pt x="8" y="11"/>
                        <a:pt x="8" y="10"/>
                      </a:cubicBezTo>
                      <a:cubicBezTo>
                        <a:pt x="9" y="10"/>
                        <a:pt x="9" y="9"/>
                        <a:pt x="10" y="9"/>
                      </a:cubicBezTo>
                      <a:cubicBezTo>
                        <a:pt x="11" y="9"/>
                        <a:pt x="11" y="9"/>
                        <a:pt x="12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6" y="7"/>
                        <a:pt x="17" y="8"/>
                        <a:pt x="17" y="8"/>
                      </a:cubicBezTo>
                      <a:cubicBezTo>
                        <a:pt x="18" y="8"/>
                        <a:pt x="18" y="8"/>
                        <a:pt x="19" y="8"/>
                      </a:cubicBezTo>
                      <a:cubicBezTo>
                        <a:pt x="19" y="8"/>
                        <a:pt x="19" y="9"/>
                        <a:pt x="19" y="9"/>
                      </a:cubicBezTo>
                      <a:cubicBezTo>
                        <a:pt x="19" y="9"/>
                        <a:pt x="19" y="10"/>
                        <a:pt x="19" y="10"/>
                      </a:cubicBezTo>
                      <a:cubicBezTo>
                        <a:pt x="19" y="10"/>
                        <a:pt x="19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7" y="10"/>
                        <a:pt x="17" y="10"/>
                        <a:pt x="16" y="10"/>
                      </a:cubicBezTo>
                      <a:cubicBezTo>
                        <a:pt x="15" y="10"/>
                        <a:pt x="15" y="10"/>
                        <a:pt x="14" y="10"/>
                      </a:cubicBezTo>
                      <a:cubicBezTo>
                        <a:pt x="13" y="11"/>
                        <a:pt x="13" y="11"/>
                        <a:pt x="12" y="11"/>
                      </a:cubicBezTo>
                      <a:cubicBezTo>
                        <a:pt x="12" y="11"/>
                        <a:pt x="12" y="11"/>
                        <a:pt x="11" y="11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4"/>
                        <a:pt x="11" y="14"/>
                      </a:cubicBezTo>
                      <a:cubicBezTo>
                        <a:pt x="11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4" y="14"/>
                        <a:pt x="14" y="14"/>
                        <a:pt x="15" y="14"/>
                      </a:cubicBezTo>
                      <a:cubicBezTo>
                        <a:pt x="15" y="14"/>
                        <a:pt x="16" y="14"/>
                        <a:pt x="17" y="14"/>
                      </a:cubicBezTo>
                      <a:cubicBezTo>
                        <a:pt x="17" y="14"/>
                        <a:pt x="18" y="14"/>
                        <a:pt x="18" y="14"/>
                      </a:cubicBezTo>
                      <a:cubicBezTo>
                        <a:pt x="20" y="14"/>
                        <a:pt x="20" y="15"/>
                        <a:pt x="21" y="15"/>
                      </a:cubicBezTo>
                      <a:cubicBezTo>
                        <a:pt x="22" y="16"/>
                        <a:pt x="22" y="16"/>
                        <a:pt x="23" y="17"/>
                      </a:cubicBezTo>
                      <a:cubicBezTo>
                        <a:pt x="23" y="18"/>
                        <a:pt x="23" y="19"/>
                        <a:pt x="2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0" name="iS1ide-Freeform: Shape 112"/>
                <p:cNvSpPr>
                  <a:spLocks/>
                </p:cNvSpPr>
                <p:nvPr/>
              </p:nvSpPr>
              <p:spPr bwMode="auto">
                <a:xfrm>
                  <a:off x="4491038" y="4660900"/>
                  <a:ext cx="38100" cy="31750"/>
                </a:xfrm>
                <a:custGeom>
                  <a:avLst/>
                  <a:gdLst/>
                  <a:ahLst/>
                  <a:cxnLst>
                    <a:cxn ang="0">
                      <a:pos x="5" y="11"/>
                    </a:cxn>
                    <a:cxn ang="0">
                      <a:pos x="9" y="10"/>
                    </a:cxn>
                    <a:cxn ang="0">
                      <a:pos x="13" y="9"/>
                    </a:cxn>
                    <a:cxn ang="0">
                      <a:pos x="13" y="2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3"/>
                    </a:cxn>
                    <a:cxn ang="0">
                      <a:pos x="8" y="2"/>
                    </a:cxn>
                    <a:cxn ang="0">
                      <a:pos x="6" y="3"/>
                    </a:cxn>
                    <a:cxn ang="0">
                      <a:pos x="5" y="5"/>
                    </a:cxn>
                    <a:cxn ang="0">
                      <a:pos x="5" y="6"/>
                    </a:cxn>
                    <a:cxn ang="0">
                      <a:pos x="1" y="5"/>
                    </a:cxn>
                    <a:cxn ang="0">
                      <a:pos x="5" y="11"/>
                    </a:cxn>
                  </a:cxnLst>
                  <a:rect l="0" t="0" r="r" b="b"/>
                  <a:pathLst>
                    <a:path w="13" h="11">
                      <a:moveTo>
                        <a:pt x="5" y="11"/>
                      </a:moveTo>
                      <a:cubicBezTo>
                        <a:pt x="5" y="11"/>
                        <a:pt x="9" y="10"/>
                        <a:pt x="9" y="1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4"/>
                        <a:pt x="13" y="2"/>
                      </a:cubicBezTo>
                      <a:cubicBezTo>
                        <a:pt x="13" y="0"/>
                        <a:pt x="11" y="1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3" y="3"/>
                        <a:pt x="0" y="3"/>
                        <a:pt x="1" y="5"/>
                      </a:cubicBezTo>
                      <a:cubicBezTo>
                        <a:pt x="3" y="7"/>
                        <a:pt x="5" y="11"/>
                        <a:pt x="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2" name="ïšḻïďê-TextBox 60"/>
            <p:cNvSpPr txBox="1">
              <a:spLocks/>
            </p:cNvSpPr>
            <p:nvPr/>
          </p:nvSpPr>
          <p:spPr bwMode="auto">
            <a:xfrm>
              <a:off x="5090419" y="1976959"/>
              <a:ext cx="1964337" cy="232469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t" anchorCtr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504D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办学规模</a:t>
              </a:r>
            </a:p>
          </p:txBody>
        </p:sp>
        <p:sp>
          <p:nvSpPr>
            <p:cNvPr id="93" name="ïšḻïďê-TextBox 63"/>
            <p:cNvSpPr txBox="1">
              <a:spLocks/>
            </p:cNvSpPr>
            <p:nvPr/>
          </p:nvSpPr>
          <p:spPr bwMode="auto">
            <a:xfrm>
              <a:off x="7193898" y="3345111"/>
              <a:ext cx="2049200" cy="232469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BBB59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BBB59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</a:p>
          </p:txBody>
        </p:sp>
        <p:sp>
          <p:nvSpPr>
            <p:cNvPr id="94" name="ïšḻïďê-TextBox 78"/>
            <p:cNvSpPr txBox="1">
              <a:spLocks/>
            </p:cNvSpPr>
            <p:nvPr/>
          </p:nvSpPr>
          <p:spPr bwMode="auto">
            <a:xfrm>
              <a:off x="3660053" y="4569247"/>
              <a:ext cx="1724430" cy="232469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BACC6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办学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BACC6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经费</a:t>
              </a:r>
            </a:p>
          </p:txBody>
        </p:sp>
        <p:sp>
          <p:nvSpPr>
            <p:cNvPr id="95" name="ïšḻïďê-TextBox 81"/>
            <p:cNvSpPr txBox="1">
              <a:spLocks/>
            </p:cNvSpPr>
            <p:nvPr/>
          </p:nvSpPr>
          <p:spPr bwMode="auto">
            <a:xfrm>
              <a:off x="3419872" y="3129087"/>
              <a:ext cx="1724430" cy="232469"/>
            </a:xfrm>
            <a:prstGeom prst="rect">
              <a:avLst/>
            </a:prstGeom>
            <a:noFill/>
            <a:extLst/>
          </p:spPr>
          <p:txBody>
            <a:bodyPr wrap="none" lIns="0" tIns="0" rIns="43200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师资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</a:t>
              </a:r>
            </a:p>
          </p:txBody>
        </p:sp>
        <p:sp>
          <p:nvSpPr>
            <p:cNvPr id="96" name="ïšḻïďê-TextBox 84"/>
            <p:cNvSpPr txBox="1">
              <a:spLocks/>
            </p:cNvSpPr>
            <p:nvPr/>
          </p:nvSpPr>
          <p:spPr bwMode="auto">
            <a:xfrm>
              <a:off x="6857341" y="4513684"/>
              <a:ext cx="2049200" cy="232470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64A2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10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设施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26463" y="3216913"/>
              <a:ext cx="1331747" cy="1100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普通本科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院校设置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主要指标</a:t>
              </a:r>
            </a:p>
          </p:txBody>
        </p:sp>
      </p:grpSp>
      <p:sp>
        <p:nvSpPr>
          <p:cNvPr id="59" name="矩形 58"/>
          <p:cNvSpPr/>
          <p:nvPr/>
        </p:nvSpPr>
        <p:spPr>
          <a:xfrm>
            <a:off x="165425" y="684143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硬性指标要求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9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5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86001" y="1259846"/>
            <a:ext cx="104824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、领导班子的魄力、智慧、锲而不舍的追求以及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舍我其谁的决心、调动可用的资源、凝心聚力的意志。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、硬的一定要硬，要至少达到过门槛标准，几个量化升本指标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土地面积、建筑面积、生师比、实训基地及设备仪器总值、图书数量、教科研成果等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3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软的一定有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特色，形成优势与亮点：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依规依法办学、治理结构建设、校园文化及德育教育、创新创业教育、产教融合协同育人、学生就业及服务社会成果等。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976" y="672237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指标对照比较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9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347509"/>
            <a:ext cx="9830026" cy="3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89894" y="1512930"/>
            <a:ext cx="98893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1. 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教育部每年第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季度办理设置普通本科学校的审批手续。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设置普通本科学校，由主管部门委托其教育行政部门邀请规划、人才、劳动人事、财政、基本建设等有关部门和专家共同进行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考察论证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，并提出论证报告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凡经过论证，确需设置普通本科学校的，按学校隶属关系，由省、自治区、直辖市人民政府或国务院有关部门向教育部提出申请，并附交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论证报告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及拟设学校的章程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4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凡提出设置普通本科学校的申请，在经由教育部形式审查通过后，由教育部委托全国高校设置评议委员会进行考察、评议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通过考察、评议的学校，由教育部正式批准设立。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762" y="709543"/>
            <a:ext cx="2704937" cy="47155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（二）</a:t>
            </a: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申建评估流程</a:t>
            </a:r>
          </a:p>
        </p:txBody>
      </p:sp>
      <p:sp>
        <p:nvSpPr>
          <p:cNvPr id="12" name="矩形 11"/>
          <p:cNvSpPr/>
          <p:nvPr/>
        </p:nvSpPr>
        <p:spPr>
          <a:xfrm>
            <a:off x="126744" y="1238883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本科院校的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申请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59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50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398112" y="1932532"/>
            <a:ext cx="8405659" cy="3477875"/>
            <a:chOff x="414813" y="1251833"/>
            <a:chExt cx="8405659" cy="3477875"/>
          </a:xfrm>
        </p:grpSpPr>
        <p:sp>
          <p:nvSpPr>
            <p:cNvPr id="58" name="矩形 57"/>
            <p:cNvSpPr/>
            <p:nvPr/>
          </p:nvSpPr>
          <p:spPr>
            <a:xfrm>
              <a:off x="3635896" y="1251833"/>
              <a:ext cx="5184576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设置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学校的必要性。需载明本地区或本行业高等教育的布局结构、专业人才需求预测及办学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效益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设置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学校的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可行性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需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载明申办学校的名称、校址、类型、领导和管理体制、办学定位、学科和专业设置、办学规模、办学特色、服务面向以及办学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条件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设置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学校的发展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规划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需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载明师资队伍建设规划、学科专业建设规划和校园基本建设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规划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设置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学校的保障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措施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需</a:t>
              </a:r>
              <a:r>
                <a:rPr kumimoji="0" lang="zh-CN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载明学校的经费来源等保障措施。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14813" y="1345332"/>
              <a:ext cx="2573011" cy="3113559"/>
              <a:chOff x="298694" y="1260841"/>
              <a:chExt cx="2684142" cy="3257575"/>
            </a:xfrm>
          </p:grpSpPr>
          <p:sp>
            <p:nvSpPr>
              <p:cNvPr id="60" name="六边形 59"/>
              <p:cNvSpPr/>
              <p:nvPr/>
            </p:nvSpPr>
            <p:spPr>
              <a:xfrm>
                <a:off x="298694" y="1777378"/>
                <a:ext cx="977015" cy="1033074"/>
              </a:xfrm>
              <a:prstGeom prst="hexagon">
                <a:avLst/>
              </a:prstGeom>
              <a:solidFill>
                <a:srgbClr val="39A7A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设置的政策依据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308729" y="1260841"/>
                <a:ext cx="2674107" cy="3257575"/>
                <a:chOff x="282617" y="2001154"/>
                <a:chExt cx="2674107" cy="3257575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>
                  <a:off x="282617" y="2484979"/>
                  <a:ext cx="2674107" cy="2773750"/>
                  <a:chOff x="1146714" y="2388008"/>
                  <a:chExt cx="2674107" cy="2773750"/>
                </a:xfrm>
              </p:grpSpPr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1146714" y="2388008"/>
                    <a:ext cx="2674107" cy="2773750"/>
                    <a:chOff x="2261987" y="2175437"/>
                    <a:chExt cx="2685825" cy="2631381"/>
                  </a:xfrm>
                </p:grpSpPr>
                <p:sp>
                  <p:nvSpPr>
                    <p:cNvPr id="66" name="六边形 65"/>
                    <p:cNvSpPr/>
                    <p:nvPr/>
                  </p:nvSpPr>
                  <p:spPr>
                    <a:xfrm>
                      <a:off x="3129870" y="3826770"/>
                      <a:ext cx="981296" cy="980048"/>
                    </a:xfrm>
                    <a:prstGeom prst="hexagon">
                      <a:avLst/>
                    </a:prstGeom>
                    <a:solidFill>
                      <a:srgbClr val="39A7A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保障措施</a:t>
                      </a:r>
                    </a:p>
                  </p:txBody>
                </p:sp>
                <p:sp>
                  <p:nvSpPr>
                    <p:cNvPr id="67" name="六边形 66"/>
                    <p:cNvSpPr/>
                    <p:nvPr/>
                  </p:nvSpPr>
                  <p:spPr>
                    <a:xfrm>
                      <a:off x="3966516" y="3280274"/>
                      <a:ext cx="981296" cy="980048"/>
                    </a:xfrm>
                    <a:prstGeom prst="hexagon">
                      <a:avLst/>
                    </a:prstGeom>
                    <a:solidFill>
                      <a:srgbClr val="39A7A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发展规划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68" name="六边形 67"/>
                    <p:cNvSpPr/>
                    <p:nvPr/>
                  </p:nvSpPr>
                  <p:spPr>
                    <a:xfrm>
                      <a:off x="3906831" y="2175437"/>
                      <a:ext cx="981296" cy="980049"/>
                    </a:xfrm>
                    <a:prstGeom prst="hexagon">
                      <a:avLst/>
                    </a:prstGeom>
                    <a:solidFill>
                      <a:srgbClr val="39A7AD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可行性分析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69" name="六边形 68"/>
                    <p:cNvSpPr/>
                    <p:nvPr/>
                  </p:nvSpPr>
                  <p:spPr>
                    <a:xfrm>
                      <a:off x="2261987" y="3280274"/>
                      <a:ext cx="981296" cy="980048"/>
                    </a:xfrm>
                    <a:prstGeom prst="hexagon">
                      <a:avLst/>
                    </a:prstGeom>
                    <a:solidFill>
                      <a:srgbClr val="39A7AD"/>
                    </a:solidFill>
                    <a:ln w="25400" cap="flat" cmpd="sng" algn="ctr">
                      <a:solidFill>
                        <a:sysClr val="window" lastClr="FFFFFF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其他必备材料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sp>
                <p:nvSpPr>
                  <p:cNvPr id="65" name="六边形 64"/>
                  <p:cNvSpPr/>
                  <p:nvPr/>
                </p:nvSpPr>
                <p:spPr>
                  <a:xfrm>
                    <a:off x="1937566" y="3036814"/>
                    <a:ext cx="1050258" cy="1061343"/>
                  </a:xfrm>
                  <a:prstGeom prst="hexagon">
                    <a:avLst/>
                  </a:prstGeom>
                  <a:solidFill>
                    <a:srgbClr val="39A7AD"/>
                  </a:solidFill>
                  <a:ln w="25400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rPr>
                      <a:t>论证报告</a:t>
                    </a:r>
                  </a:p>
                </p:txBody>
              </p:sp>
            </p:grpSp>
            <p:sp>
              <p:nvSpPr>
                <p:cNvPr id="63" name="六边形 62"/>
                <p:cNvSpPr/>
                <p:nvPr/>
              </p:nvSpPr>
              <p:spPr>
                <a:xfrm>
                  <a:off x="1095672" y="2001154"/>
                  <a:ext cx="977015" cy="1033074"/>
                </a:xfrm>
                <a:prstGeom prst="hexagon">
                  <a:avLst/>
                </a:prstGeom>
                <a:solidFill>
                  <a:srgbClr val="39A7A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申报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</a:rPr>
                    <a:t>必要性</a:t>
                  </a: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70" name="组合 69"/>
          <p:cNvGrpSpPr/>
          <p:nvPr/>
        </p:nvGrpSpPr>
        <p:grpSpPr>
          <a:xfrm>
            <a:off x="2963011" y="2242055"/>
            <a:ext cx="1742571" cy="2664296"/>
            <a:chOff x="1979712" y="1561356"/>
            <a:chExt cx="1742571" cy="2664296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1979712" y="1561356"/>
              <a:ext cx="1728192" cy="0"/>
            </a:xfrm>
            <a:prstGeom prst="line">
              <a:avLst/>
            </a:prstGeom>
            <a:noFill/>
            <a:ln w="9525" cap="flat" cmpd="sng" algn="ctr">
              <a:solidFill>
                <a:srgbClr val="39A7AD"/>
              </a:solidFill>
              <a:prstDash val="solid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2915816" y="2281436"/>
              <a:ext cx="792088" cy="0"/>
            </a:xfrm>
            <a:prstGeom prst="line">
              <a:avLst/>
            </a:prstGeom>
            <a:noFill/>
            <a:ln w="9525" cap="flat" cmpd="sng" algn="ctr">
              <a:solidFill>
                <a:srgbClr val="39A7AD"/>
              </a:solidFill>
              <a:prstDash val="solid"/>
            </a:ln>
            <a:effectLst/>
          </p:spPr>
        </p:cxnSp>
        <p:cxnSp>
          <p:nvCxnSpPr>
            <p:cNvPr id="73" name="直接连接符 72"/>
            <p:cNvCxnSpPr/>
            <p:nvPr/>
          </p:nvCxnSpPr>
          <p:spPr>
            <a:xfrm>
              <a:off x="2051261" y="4225652"/>
              <a:ext cx="1671022" cy="0"/>
            </a:xfrm>
            <a:prstGeom prst="line">
              <a:avLst/>
            </a:prstGeom>
            <a:noFill/>
            <a:ln w="9525" cap="flat" cmpd="sng" algn="ctr">
              <a:solidFill>
                <a:srgbClr val="39A7AD"/>
              </a:solidFill>
              <a:prstDash val="solid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 flipV="1">
              <a:off x="2915816" y="3433562"/>
              <a:ext cx="792088" cy="2"/>
            </a:xfrm>
            <a:prstGeom prst="line">
              <a:avLst/>
            </a:prstGeom>
            <a:noFill/>
            <a:ln w="9525" cap="flat" cmpd="sng" algn="ctr">
              <a:solidFill>
                <a:srgbClr val="39A7AD"/>
              </a:solidFill>
              <a:prstDash val="solid"/>
            </a:ln>
            <a:effectLst/>
          </p:spPr>
        </p:cxnSp>
      </p:grpSp>
      <p:sp>
        <p:nvSpPr>
          <p:cNvPr id="31" name="矩形 30"/>
          <p:cNvSpPr/>
          <p:nvPr/>
        </p:nvSpPr>
        <p:spPr>
          <a:xfrm>
            <a:off x="140025" y="732314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申报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本科院校的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材料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55747" y="1142312"/>
            <a:ext cx="9041750" cy="5503429"/>
            <a:chOff x="1789411" y="1799792"/>
            <a:chExt cx="9041750" cy="5503429"/>
          </a:xfrm>
        </p:grpSpPr>
        <p:sp>
          <p:nvSpPr>
            <p:cNvPr id="43" name="MH_SubTitle_1"/>
            <p:cNvSpPr/>
            <p:nvPr>
              <p:custDataLst>
                <p:tags r:id="rId1"/>
              </p:custDataLst>
            </p:nvPr>
          </p:nvSpPr>
          <p:spPr>
            <a:xfrm>
              <a:off x="3288333" y="1799792"/>
              <a:ext cx="2677542" cy="893762"/>
            </a:xfrm>
            <a:prstGeom prst="rect">
              <a:avLst/>
            </a:prstGeom>
          </p:spPr>
          <p:txBody>
            <a:bodyPr anchor="b">
              <a:noAutofit/>
            </a:bodyPr>
            <a:lstStyle/>
            <a:p>
              <a:pPr>
                <a:defRPr/>
              </a:pPr>
              <a:endParaRPr lang="zh-CN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922964" y="1926358"/>
              <a:ext cx="7571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评审标准：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普通高等学校学士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学位授权评审指标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体系（每省市略有不同）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33427" y="2541358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评审流程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aphicFrame>
          <p:nvGraphicFramePr>
            <p:cNvPr id="47" name="图示 46"/>
            <p:cNvGraphicFramePr/>
            <p:nvPr>
              <p:extLst>
                <p:ext uri="{D42A27DB-BD31-4B8C-83A1-F6EECF244321}">
                  <p14:modId xmlns:p14="http://schemas.microsoft.com/office/powerpoint/2010/main" val="2703122475"/>
                </p:ext>
              </p:extLst>
            </p:nvPr>
          </p:nvGraphicFramePr>
          <p:xfrm>
            <a:off x="3182243" y="2447864"/>
            <a:ext cx="6096000" cy="5198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8" name="矩形 47"/>
            <p:cNvSpPr/>
            <p:nvPr/>
          </p:nvSpPr>
          <p:spPr>
            <a:xfrm>
              <a:off x="1789411" y="3055904"/>
              <a:ext cx="9041750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专家评审要点：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、听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一是听取学校领导和专业负责人自评工作汇报；二是听课，专家组选定基础课、专业课、实验实训课等课程随机听课，评价课堂效果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、看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评估专家组对学校基础设施、理论教学、实验实训条件、校容校貌及校园文化建设等察看评价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、查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专家组按照评估指标体系查阅信息资料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、访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专家组抽调干部、教师和部分学生进行访谈或问卷调查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。与专业带头人访谈，即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专家组围绕专业设置和培养目标、课程体系和课程结构、科目课程、教学环节、教学环境、产学研合作、教学改革与创新、师资队伍、学生素质、毕业生就业和专业特色等方面进行剖析。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14606" y="679412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申建评估流程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8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06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3966"/>
              </p:ext>
            </p:extLst>
          </p:nvPr>
        </p:nvGraphicFramePr>
        <p:xfrm>
          <a:off x="963561" y="1350144"/>
          <a:ext cx="10628671" cy="5316217"/>
        </p:xfrm>
        <a:graphic>
          <a:graphicData uri="http://schemas.openxmlformats.org/drawingml/2006/table">
            <a:tbl>
              <a:tblPr firstRow="1" bandRow="1"/>
              <a:tblGrid>
                <a:gridCol w="1169461"/>
                <a:gridCol w="4080932"/>
                <a:gridCol w="5378278"/>
              </a:tblGrid>
              <a:tr h="378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合格评估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审核评估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035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评估类型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认证式评估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促进式评估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9106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评估对象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年以来未参加过本科教学工作水平评估的各类</a:t>
                      </a:r>
                      <a:r>
                        <a:rPr lang="zh-CN" altLang="en-US" sz="1600" b="1" dirty="0" smtClean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新建普通本科高等学校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，包括经国家正式批准独立设置的民办普通本科学校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参加普通高等学校本科教学工作水平评估获得“合格”及以上结论的高校；参加普通高等学校本科教学工作合格评估获得“通过”结论的新建本科院校，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年后须参加审核评估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708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评估条件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届以本校名义招生的普通本科毕业生；没有被限制招生或暂停招生；公办学校生均拨款达到标准；有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届本科毕业生的新建学校应参加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办学条件指标应达到教育部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普通高等学校基本办学条件指标（试行）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；公办学校生均拨款达到标准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058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评估程序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学校自评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专家进校评估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结论审议与发布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结论使用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学校自评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专家进校考察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评估结论审议与发布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评估结果使用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708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评估结果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通过：进入下一轮审核评估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暂缓通过：整改期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年，不通过：整改期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年；整改期满后重新接受评估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学校要根据审核评估中提出的问题及建议进行整改，有关教育行政部门应对评估学校的整改情况进行指导和检查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9106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评估标准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指标体系：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个一级指标，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个二级指标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办学思路与领导作用</a:t>
                      </a:r>
                      <a:r>
                        <a:rPr lang="zh-CN" altLang="en-US" sz="16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；教师队伍；教学条件与利用；专业与课程建设；质量管理；学风建设与学生指导；教学质量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评估范围：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个审核项目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自选特色项目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定位与目标；师资队伍；教学资源；培养过程；学生发展；质量保障；自选特色项目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11770" y="693262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申建评估类型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8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2084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20"/>
          <p:cNvSpPr txBox="1">
            <a:spLocks/>
          </p:cNvSpPr>
          <p:nvPr/>
        </p:nvSpPr>
        <p:spPr>
          <a:xfrm>
            <a:off x="8525991" y="240793"/>
            <a:ext cx="3551681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/>
              <a:t>三、申建主要</a:t>
            </a:r>
            <a:r>
              <a:rPr lang="zh-CN" altLang="en-US" b="1" dirty="0"/>
              <a:t>内容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99259" y="1540483"/>
            <a:ext cx="86523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）专业优化提升</a:t>
            </a:r>
            <a:r>
              <a:rPr lang="zh-CN" altLang="en-US" sz="2000" b="1" kern="0" noProof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打造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核心内涵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与专业品牌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特色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）师资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队伍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全方位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提高师资队伍整体水平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）校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企深度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构建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产教融合协同育人的平台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）信息技术应用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助力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学校教学提升及管理升级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）创新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树立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区域创新创业教育新标杆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（六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）社会服务拓展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提升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应用技术研究和服务发展能力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（七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）校园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形成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“校园文化育人”体系和特色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9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图示 60"/>
          <p:cNvGraphicFramePr/>
          <p:nvPr>
            <p:extLst>
              <p:ext uri="{D42A27DB-BD31-4B8C-83A1-F6EECF244321}">
                <p14:modId xmlns:p14="http://schemas.microsoft.com/office/powerpoint/2010/main" val="3369271275"/>
              </p:ext>
            </p:extLst>
          </p:nvPr>
        </p:nvGraphicFramePr>
        <p:xfrm>
          <a:off x="2322288" y="3693509"/>
          <a:ext cx="7798437" cy="207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2" name="矩形 61"/>
          <p:cNvSpPr/>
          <p:nvPr/>
        </p:nvSpPr>
        <p:spPr>
          <a:xfrm>
            <a:off x="2183271" y="2138000"/>
            <a:ext cx="8109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     结合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产业热点与发展趋势对岗位人才需求，以及专业所在地方的布点率，按照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“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X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专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业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+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特色方向”的设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计思想，科学设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置不可替代性专业方向，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并制定对应岗位人才需求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的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高水平应用型本科创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新人才培养方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rPr>
              <a:t>案。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42939" y="2741468"/>
            <a:ext cx="394872" cy="2862322"/>
          </a:xfrm>
          <a:prstGeom prst="rect">
            <a:avLst/>
          </a:prstGeom>
          <a:ln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专业设置的逻辑链条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95700" y="1257388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专业的顶层设计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6" y="718261"/>
            <a:ext cx="2677204" cy="46377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（一）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专业优化提升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9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4729393" y="18351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课程资源开发中心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2030571" y="2327339"/>
            <a:ext cx="3862357" cy="2295334"/>
            <a:chOff x="196466" y="1350253"/>
            <a:chExt cx="5006539" cy="3031533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014442" y="2702205"/>
              <a:ext cx="947607" cy="813686"/>
              <a:chOff x="2304987" y="1351952"/>
              <a:chExt cx="947607" cy="813686"/>
            </a:xfrm>
          </p:grpSpPr>
          <p:sp>
            <p:nvSpPr>
              <p:cNvPr id="151" name="六边形 150"/>
              <p:cNvSpPr/>
              <p:nvPr/>
            </p:nvSpPr>
            <p:spPr>
              <a:xfrm>
                <a:off x="2304987" y="1351952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52" name="六边形 4"/>
              <p:cNvSpPr/>
              <p:nvPr/>
            </p:nvSpPr>
            <p:spPr>
              <a:xfrm>
                <a:off x="2451761" y="1477983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虚拟现实技术</a:t>
                </a:r>
              </a:p>
            </p:txBody>
          </p:sp>
        </p:grpSp>
        <p:sp>
          <p:nvSpPr>
            <p:cNvPr id="126" name="六边形 125"/>
            <p:cNvSpPr/>
            <p:nvPr/>
          </p:nvSpPr>
          <p:spPr>
            <a:xfrm>
              <a:off x="196466" y="225227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27" name="组合 126"/>
            <p:cNvGrpSpPr/>
            <p:nvPr/>
          </p:nvGrpSpPr>
          <p:grpSpPr>
            <a:xfrm>
              <a:off x="1809505" y="2249817"/>
              <a:ext cx="947607" cy="813686"/>
              <a:chOff x="3100050" y="899564"/>
              <a:chExt cx="947607" cy="813686"/>
            </a:xfrm>
          </p:grpSpPr>
          <p:sp>
            <p:nvSpPr>
              <p:cNvPr id="149" name="六边形 148"/>
              <p:cNvSpPr/>
              <p:nvPr/>
            </p:nvSpPr>
            <p:spPr>
              <a:xfrm>
                <a:off x="3100050" y="899564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50" name="六边形 7"/>
              <p:cNvSpPr/>
              <p:nvPr/>
            </p:nvSpPr>
            <p:spPr>
              <a:xfrm>
                <a:off x="3246824" y="1025595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可视化技术</a:t>
                </a:r>
              </a:p>
            </p:txBody>
          </p:sp>
        </p:grpSp>
        <p:sp>
          <p:nvSpPr>
            <p:cNvPr id="128" name="六边形 127"/>
            <p:cNvSpPr/>
            <p:nvPr/>
          </p:nvSpPr>
          <p:spPr>
            <a:xfrm>
              <a:off x="2639101" y="2687158"/>
              <a:ext cx="947606" cy="813687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29" name="组合 128"/>
            <p:cNvGrpSpPr/>
            <p:nvPr/>
          </p:nvGrpSpPr>
          <p:grpSpPr>
            <a:xfrm>
              <a:off x="1044709" y="1802641"/>
              <a:ext cx="947607" cy="813686"/>
              <a:chOff x="2335254" y="452388"/>
              <a:chExt cx="947607" cy="813686"/>
            </a:xfrm>
          </p:grpSpPr>
          <p:sp>
            <p:nvSpPr>
              <p:cNvPr id="147" name="六边形 146"/>
              <p:cNvSpPr/>
              <p:nvPr/>
            </p:nvSpPr>
            <p:spPr>
              <a:xfrm>
                <a:off x="2335254" y="45238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8" name="六边形 10"/>
              <p:cNvSpPr/>
              <p:nvPr/>
            </p:nvSpPr>
            <p:spPr>
              <a:xfrm>
                <a:off x="2482028" y="57841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图形系统工具</a:t>
                </a:r>
              </a:p>
            </p:txBody>
          </p:sp>
        </p:grpSp>
        <p:sp>
          <p:nvSpPr>
            <p:cNvPr id="130" name="六边形 129"/>
            <p:cNvSpPr/>
            <p:nvPr/>
          </p:nvSpPr>
          <p:spPr>
            <a:xfrm>
              <a:off x="1809505" y="135025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1" name="组合 130"/>
            <p:cNvGrpSpPr/>
            <p:nvPr/>
          </p:nvGrpSpPr>
          <p:grpSpPr>
            <a:xfrm>
              <a:off x="2624468" y="1800801"/>
              <a:ext cx="947607" cy="813686"/>
              <a:chOff x="3915013" y="450548"/>
              <a:chExt cx="947607" cy="813686"/>
            </a:xfrm>
          </p:grpSpPr>
          <p:sp>
            <p:nvSpPr>
              <p:cNvPr id="145" name="六边形 144"/>
              <p:cNvSpPr/>
              <p:nvPr/>
            </p:nvSpPr>
            <p:spPr>
              <a:xfrm>
                <a:off x="3915013" y="45054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6" name="六边形 13"/>
              <p:cNvSpPr/>
              <p:nvPr/>
            </p:nvSpPr>
            <p:spPr>
              <a:xfrm>
                <a:off x="4061787" y="57657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图像信息处理</a:t>
                </a:r>
              </a:p>
            </p:txBody>
          </p:sp>
        </p:grpSp>
        <p:sp>
          <p:nvSpPr>
            <p:cNvPr id="132" name="六边形 131"/>
            <p:cNvSpPr/>
            <p:nvPr/>
          </p:nvSpPr>
          <p:spPr>
            <a:xfrm>
              <a:off x="3439933" y="2258404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3" name="组合 132"/>
            <p:cNvGrpSpPr/>
            <p:nvPr/>
          </p:nvGrpSpPr>
          <p:grpSpPr>
            <a:xfrm>
              <a:off x="3439933" y="1358840"/>
              <a:ext cx="947607" cy="813686"/>
              <a:chOff x="4730478" y="8587"/>
              <a:chExt cx="947607" cy="813686"/>
            </a:xfrm>
          </p:grpSpPr>
          <p:sp>
            <p:nvSpPr>
              <p:cNvPr id="143" name="六边形 142"/>
              <p:cNvSpPr/>
              <p:nvPr/>
            </p:nvSpPr>
            <p:spPr>
              <a:xfrm>
                <a:off x="4730478" y="8587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44" name="六边形 16"/>
              <p:cNvSpPr/>
              <p:nvPr/>
            </p:nvSpPr>
            <p:spPr>
              <a:xfrm>
                <a:off x="4877252" y="134618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分布式系统和人工智能</a:t>
                </a:r>
              </a:p>
            </p:txBody>
          </p:sp>
        </p:grpSp>
        <p:sp>
          <p:nvSpPr>
            <p:cNvPr id="134" name="六边形 133"/>
            <p:cNvSpPr/>
            <p:nvPr/>
          </p:nvSpPr>
          <p:spPr>
            <a:xfrm>
              <a:off x="4255398" y="1812763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4255398" y="2710793"/>
              <a:ext cx="947607" cy="813686"/>
              <a:chOff x="5545943" y="1360540"/>
              <a:chExt cx="947607" cy="813686"/>
            </a:xfrm>
          </p:grpSpPr>
          <p:sp>
            <p:nvSpPr>
              <p:cNvPr id="141" name="六边形 140"/>
              <p:cNvSpPr/>
              <p:nvPr/>
            </p:nvSpPr>
            <p:spPr>
              <a:xfrm>
                <a:off x="5545943" y="1360540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42" name="六边形 19"/>
              <p:cNvSpPr/>
              <p:nvPr/>
            </p:nvSpPr>
            <p:spPr>
              <a:xfrm>
                <a:off x="5692717" y="1486571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3D</a:t>
                </a: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交互体验</a:t>
                </a:r>
              </a:p>
            </p:txBody>
          </p:sp>
        </p:grpSp>
        <p:sp>
          <p:nvSpPr>
            <p:cNvPr id="136" name="六边形 135"/>
            <p:cNvSpPr/>
            <p:nvPr/>
          </p:nvSpPr>
          <p:spPr>
            <a:xfrm>
              <a:off x="3439933" y="3156435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grpSp>
          <p:nvGrpSpPr>
            <p:cNvPr id="137" name="组合 136"/>
            <p:cNvGrpSpPr/>
            <p:nvPr/>
          </p:nvGrpSpPr>
          <p:grpSpPr>
            <a:xfrm>
              <a:off x="1808500" y="3151221"/>
              <a:ext cx="947607" cy="813686"/>
              <a:chOff x="3099045" y="1800968"/>
              <a:chExt cx="947607" cy="813686"/>
            </a:xfrm>
          </p:grpSpPr>
          <p:sp>
            <p:nvSpPr>
              <p:cNvPr id="139" name="六边形 138"/>
              <p:cNvSpPr/>
              <p:nvPr/>
            </p:nvSpPr>
            <p:spPr>
              <a:xfrm>
                <a:off x="3099045" y="1800968"/>
                <a:ext cx="947607" cy="81368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</p:sp>
          <p:sp>
            <p:nvSpPr>
              <p:cNvPr id="140" name="六边形 22"/>
              <p:cNvSpPr/>
              <p:nvPr/>
            </p:nvSpPr>
            <p:spPr>
              <a:xfrm>
                <a:off x="3245819" y="1926999"/>
                <a:ext cx="654059" cy="5616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13970" rIns="0" bIns="13970" numCol="1" spcCol="1270" anchor="ctr" anchorCtr="0">
                <a:noAutofit/>
              </a:bodyPr>
              <a:lstStyle/>
              <a:p>
                <a:pPr marL="0" marR="0" lvl="0" indent="0" algn="ctr" defTabSz="30667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专业微课拍摄</a:t>
                </a:r>
              </a:p>
            </p:txBody>
          </p:sp>
        </p:grpSp>
        <p:sp>
          <p:nvSpPr>
            <p:cNvPr id="138" name="六边形 137"/>
            <p:cNvSpPr/>
            <p:nvPr/>
          </p:nvSpPr>
          <p:spPr>
            <a:xfrm>
              <a:off x="1018071" y="3568100"/>
              <a:ext cx="947607" cy="813686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</p:grpSp>
      <p:grpSp>
        <p:nvGrpSpPr>
          <p:cNvPr id="153" name="组合 152"/>
          <p:cNvGrpSpPr/>
          <p:nvPr/>
        </p:nvGrpSpPr>
        <p:grpSpPr>
          <a:xfrm>
            <a:off x="6345435" y="2351682"/>
            <a:ext cx="3417616" cy="2253826"/>
            <a:chOff x="5732359" y="1067228"/>
            <a:chExt cx="4600129" cy="3397992"/>
          </a:xfrm>
        </p:grpSpPr>
        <p:sp>
          <p:nvSpPr>
            <p:cNvPr id="154" name="矩形 153"/>
            <p:cNvSpPr/>
            <p:nvPr/>
          </p:nvSpPr>
          <p:spPr bwMode="auto">
            <a:xfrm>
              <a:off x="5733246" y="1071908"/>
              <a:ext cx="4591411" cy="37696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文本框 48"/>
            <p:cNvSpPr txBox="1"/>
            <p:nvPr/>
          </p:nvSpPr>
          <p:spPr>
            <a:xfrm>
              <a:off x="7346715" y="1067228"/>
              <a:ext cx="1157433" cy="391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197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功能划分</a:t>
              </a: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5733247" y="1581315"/>
              <a:ext cx="1473114" cy="2800471"/>
              <a:chOff x="6102461" y="1778479"/>
              <a:chExt cx="3532921" cy="1544255"/>
            </a:xfrm>
          </p:grpSpPr>
          <p:sp>
            <p:nvSpPr>
              <p:cNvPr id="197" name="矩形 196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8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57" name="文本框 50"/>
            <p:cNvSpPr txBox="1"/>
            <p:nvPr/>
          </p:nvSpPr>
          <p:spPr>
            <a:xfrm>
              <a:off x="5868953" y="1655987"/>
              <a:ext cx="978252" cy="325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资源开发区</a:t>
              </a:r>
            </a:p>
          </p:txBody>
        </p:sp>
        <p:sp>
          <p:nvSpPr>
            <p:cNvPr id="158" name="文本框 51"/>
            <p:cNvSpPr txBox="1"/>
            <p:nvPr/>
          </p:nvSpPr>
          <p:spPr>
            <a:xfrm>
              <a:off x="5732359" y="1970853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3D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创意设计室</a:t>
              </a:r>
            </a:p>
          </p:txBody>
        </p:sp>
        <p:sp>
          <p:nvSpPr>
            <p:cNvPr id="159" name="文本框 52"/>
            <p:cNvSpPr txBox="1"/>
            <p:nvPr/>
          </p:nvSpPr>
          <p:spPr>
            <a:xfrm>
              <a:off x="5732359" y="2305096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微课制作室</a:t>
              </a:r>
            </a:p>
          </p:txBody>
        </p:sp>
        <p:sp>
          <p:nvSpPr>
            <p:cNvPr id="160" name="文本框 53"/>
            <p:cNvSpPr txBox="1"/>
            <p:nvPr/>
          </p:nvSpPr>
          <p:spPr>
            <a:xfrm>
              <a:off x="5732359" y="2639339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专业导播室</a:t>
              </a:r>
            </a:p>
          </p:txBody>
        </p:sp>
        <p:sp>
          <p:nvSpPr>
            <p:cNvPr id="161" name="文本框 54"/>
            <p:cNvSpPr txBox="1"/>
            <p:nvPr/>
          </p:nvSpPr>
          <p:spPr>
            <a:xfrm>
              <a:off x="5732359" y="2973586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专业演播厅</a:t>
              </a:r>
            </a:p>
          </p:txBody>
        </p:sp>
        <p:sp>
          <p:nvSpPr>
            <p:cNvPr id="162" name="文本框 55"/>
            <p:cNvSpPr txBox="1"/>
            <p:nvPr/>
          </p:nvSpPr>
          <p:spPr>
            <a:xfrm>
              <a:off x="5732359" y="3307831"/>
              <a:ext cx="1467028" cy="847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专业虚拟演播室</a:t>
              </a:r>
            </a:p>
          </p:txBody>
        </p:sp>
        <p:sp>
          <p:nvSpPr>
            <p:cNvPr id="163" name="文本框 56"/>
            <p:cNvSpPr txBox="1"/>
            <p:nvPr/>
          </p:nvSpPr>
          <p:spPr>
            <a:xfrm>
              <a:off x="5732359" y="3642074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实景录影棚</a:t>
              </a:r>
            </a:p>
          </p:txBody>
        </p:sp>
        <p:sp>
          <p:nvSpPr>
            <p:cNvPr id="164" name="文本框 57"/>
            <p:cNvSpPr txBox="1"/>
            <p:nvPr/>
          </p:nvSpPr>
          <p:spPr>
            <a:xfrm>
              <a:off x="5732359" y="3976319"/>
              <a:ext cx="1467028" cy="48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录音棚</a:t>
              </a:r>
            </a:p>
          </p:txBody>
        </p:sp>
        <p:cxnSp>
          <p:nvCxnSpPr>
            <p:cNvPr id="165" name="直接连接符 164"/>
            <p:cNvCxnSpPr/>
            <p:nvPr/>
          </p:nvCxnSpPr>
          <p:spPr bwMode="auto">
            <a:xfrm>
              <a:off x="5867720" y="2346985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连接符 165"/>
            <p:cNvCxnSpPr/>
            <p:nvPr/>
          </p:nvCxnSpPr>
          <p:spPr bwMode="auto">
            <a:xfrm>
              <a:off x="5867720" y="2663401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直接连接符 166"/>
            <p:cNvCxnSpPr/>
            <p:nvPr/>
          </p:nvCxnSpPr>
          <p:spPr bwMode="auto">
            <a:xfrm>
              <a:off x="5867720" y="3015473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接连接符 167"/>
            <p:cNvCxnSpPr/>
            <p:nvPr/>
          </p:nvCxnSpPr>
          <p:spPr bwMode="auto">
            <a:xfrm>
              <a:off x="5867720" y="3351502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接连接符 168"/>
            <p:cNvCxnSpPr/>
            <p:nvPr/>
          </p:nvCxnSpPr>
          <p:spPr bwMode="auto">
            <a:xfrm>
              <a:off x="5867720" y="3683962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接连接符 169"/>
            <p:cNvCxnSpPr/>
            <p:nvPr/>
          </p:nvCxnSpPr>
          <p:spPr bwMode="auto">
            <a:xfrm>
              <a:off x="5867720" y="4006796"/>
              <a:ext cx="1196305" cy="0"/>
            </a:xfrm>
            <a:prstGeom prst="line">
              <a:avLst/>
            </a:prstGeom>
            <a:solidFill>
              <a:srgbClr val="4F81BD"/>
            </a:solidFill>
            <a:ln w="889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71" name="组合 170"/>
            <p:cNvGrpSpPr/>
            <p:nvPr/>
          </p:nvGrpSpPr>
          <p:grpSpPr>
            <a:xfrm>
              <a:off x="7301602" y="1581315"/>
              <a:ext cx="1473114" cy="2800471"/>
              <a:chOff x="6102461" y="1778479"/>
              <a:chExt cx="3532921" cy="1544255"/>
            </a:xfrm>
          </p:grpSpPr>
          <p:sp>
            <p:nvSpPr>
              <p:cNvPr id="195" name="矩形 194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6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72" name="文本框 66"/>
            <p:cNvSpPr txBox="1"/>
            <p:nvPr/>
          </p:nvSpPr>
          <p:spPr>
            <a:xfrm>
              <a:off x="7496985" y="1655987"/>
              <a:ext cx="978252" cy="325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交互体验区</a:t>
              </a:r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7467147" y="2046495"/>
              <a:ext cx="1142025" cy="66429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7467147" y="2818541"/>
              <a:ext cx="1142025" cy="53766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7467147" y="3463949"/>
              <a:ext cx="1142025" cy="65947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08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文本框 70"/>
            <p:cNvSpPr txBox="1"/>
            <p:nvPr/>
          </p:nvSpPr>
          <p:spPr>
            <a:xfrm>
              <a:off x="7525019" y="2944525"/>
              <a:ext cx="1005983" cy="34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197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智慧教室</a:t>
              </a:r>
            </a:p>
          </p:txBody>
        </p:sp>
        <p:sp>
          <p:nvSpPr>
            <p:cNvPr id="177" name="文本框 73"/>
            <p:cNvSpPr txBox="1"/>
            <p:nvPr/>
          </p:nvSpPr>
          <p:spPr>
            <a:xfrm>
              <a:off x="7734097" y="3592949"/>
              <a:ext cx="544956" cy="325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197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kumimoji="0" lang="zh-CN" altLang="en-US" sz="900" b="0" i="0" u="none" strike="noStrike" kern="0" cap="none" spc="197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8858519" y="1581315"/>
              <a:ext cx="1466138" cy="2800471"/>
              <a:chOff x="6102461" y="1778479"/>
              <a:chExt cx="3532921" cy="1544255"/>
            </a:xfrm>
          </p:grpSpPr>
          <p:sp>
            <p:nvSpPr>
              <p:cNvPr id="193" name="矩形 192"/>
              <p:cNvSpPr/>
              <p:nvPr/>
            </p:nvSpPr>
            <p:spPr bwMode="auto">
              <a:xfrm>
                <a:off x="6102461" y="1778479"/>
                <a:ext cx="3516193" cy="1542386"/>
              </a:xfrm>
              <a:prstGeom prst="rect">
                <a:avLst/>
              </a:pr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94" name="矩形 74"/>
              <p:cNvSpPr/>
              <p:nvPr/>
            </p:nvSpPr>
            <p:spPr bwMode="auto">
              <a:xfrm>
                <a:off x="6119189" y="1780348"/>
                <a:ext cx="3516193" cy="1542386"/>
              </a:xfrm>
              <a:custGeom>
                <a:avLst/>
                <a:gdLst>
                  <a:gd name="connsiteX0" fmla="*/ 0 w 3516193"/>
                  <a:gd name="connsiteY0" fmla="*/ 0 h 1542386"/>
                  <a:gd name="connsiteX1" fmla="*/ 3516193 w 3516193"/>
                  <a:gd name="connsiteY1" fmla="*/ 0 h 1542386"/>
                  <a:gd name="connsiteX2" fmla="*/ 3516193 w 3516193"/>
                  <a:gd name="connsiteY2" fmla="*/ 1542386 h 1542386"/>
                  <a:gd name="connsiteX3" fmla="*/ 0 w 3516193"/>
                  <a:gd name="connsiteY3" fmla="*/ 1542386 h 1542386"/>
                  <a:gd name="connsiteX4" fmla="*/ 0 w 3516193"/>
                  <a:gd name="connsiteY4" fmla="*/ 0 h 1542386"/>
                  <a:gd name="connsiteX0" fmla="*/ 0 w 3516193"/>
                  <a:gd name="connsiteY0" fmla="*/ 0 h 1542386"/>
                  <a:gd name="connsiteX1" fmla="*/ 3516193 w 3516193"/>
                  <a:gd name="connsiteY1" fmla="*/ 1542386 h 1542386"/>
                  <a:gd name="connsiteX2" fmla="*/ 0 w 3516193"/>
                  <a:gd name="connsiteY2" fmla="*/ 1542386 h 1542386"/>
                  <a:gd name="connsiteX3" fmla="*/ 0 w 351619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6193" h="1542386">
                    <a:moveTo>
                      <a:pt x="0" y="0"/>
                    </a:moveTo>
                    <a:lnTo>
                      <a:pt x="351619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179" name="文本框 78"/>
            <p:cNvSpPr txBox="1"/>
            <p:nvPr/>
          </p:nvSpPr>
          <p:spPr>
            <a:xfrm>
              <a:off x="9053885" y="1655987"/>
              <a:ext cx="978252" cy="325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公共支撑区</a:t>
              </a:r>
            </a:p>
          </p:txBody>
        </p:sp>
        <p:sp>
          <p:nvSpPr>
            <p:cNvPr id="180" name="文本框 79"/>
            <p:cNvSpPr txBox="1"/>
            <p:nvPr/>
          </p:nvSpPr>
          <p:spPr>
            <a:xfrm>
              <a:off x="8846541" y="1970853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办公室</a:t>
              </a:r>
            </a:p>
          </p:txBody>
        </p:sp>
        <p:cxnSp>
          <p:nvCxnSpPr>
            <p:cNvPr id="181" name="直接连接符 180"/>
            <p:cNvCxnSpPr/>
            <p:nvPr/>
          </p:nvCxnSpPr>
          <p:spPr bwMode="auto">
            <a:xfrm>
              <a:off x="8972081" y="2357457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2" name="文本框 81"/>
            <p:cNvSpPr txBox="1"/>
            <p:nvPr/>
          </p:nvSpPr>
          <p:spPr>
            <a:xfrm>
              <a:off x="8846541" y="2305098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讨论室</a:t>
              </a:r>
            </a:p>
          </p:txBody>
        </p:sp>
        <p:cxnSp>
          <p:nvCxnSpPr>
            <p:cNvPr id="183" name="直接连接符 182"/>
            <p:cNvCxnSpPr/>
            <p:nvPr/>
          </p:nvCxnSpPr>
          <p:spPr bwMode="auto">
            <a:xfrm>
              <a:off x="8972080" y="2673873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文本框 83"/>
            <p:cNvSpPr txBox="1"/>
            <p:nvPr/>
          </p:nvSpPr>
          <p:spPr>
            <a:xfrm>
              <a:off x="8857630" y="2639341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智能会议室</a:t>
              </a:r>
            </a:p>
          </p:txBody>
        </p:sp>
        <p:cxnSp>
          <p:nvCxnSpPr>
            <p:cNvPr id="185" name="直接连接符 184"/>
            <p:cNvCxnSpPr/>
            <p:nvPr/>
          </p:nvCxnSpPr>
          <p:spPr bwMode="auto">
            <a:xfrm>
              <a:off x="8972080" y="3025945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6" name="文本框 85"/>
            <p:cNvSpPr txBox="1"/>
            <p:nvPr/>
          </p:nvSpPr>
          <p:spPr>
            <a:xfrm>
              <a:off x="8846562" y="2973582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专业化妆间</a:t>
              </a:r>
            </a:p>
          </p:txBody>
        </p:sp>
        <p:cxnSp>
          <p:nvCxnSpPr>
            <p:cNvPr id="187" name="直接连接符 186"/>
            <p:cNvCxnSpPr/>
            <p:nvPr/>
          </p:nvCxnSpPr>
          <p:spPr bwMode="auto">
            <a:xfrm>
              <a:off x="8972080" y="3361974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8" name="文本框 87"/>
            <p:cNvSpPr txBox="1"/>
            <p:nvPr/>
          </p:nvSpPr>
          <p:spPr>
            <a:xfrm>
              <a:off x="8846541" y="3307828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更衣室</a:t>
              </a:r>
            </a:p>
          </p:txBody>
        </p:sp>
        <p:cxnSp>
          <p:nvCxnSpPr>
            <p:cNvPr id="189" name="直接连接符 188"/>
            <p:cNvCxnSpPr/>
            <p:nvPr/>
          </p:nvCxnSpPr>
          <p:spPr bwMode="auto">
            <a:xfrm>
              <a:off x="8972079" y="3694434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" name="文本框 89"/>
            <p:cNvSpPr txBox="1"/>
            <p:nvPr/>
          </p:nvSpPr>
          <p:spPr>
            <a:xfrm>
              <a:off x="8865460" y="3642074"/>
              <a:ext cx="1467028" cy="4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100" kern="0">
                  <a:solidFill>
                    <a:srgbClr val="FFFFFF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休息区</a:t>
              </a:r>
            </a:p>
          </p:txBody>
        </p:sp>
        <p:cxnSp>
          <p:nvCxnSpPr>
            <p:cNvPr id="191" name="直接连接符 190"/>
            <p:cNvCxnSpPr/>
            <p:nvPr/>
          </p:nvCxnSpPr>
          <p:spPr bwMode="auto">
            <a:xfrm>
              <a:off x="8972078" y="4017268"/>
              <a:ext cx="1196305" cy="0"/>
            </a:xfrm>
            <a:prstGeom prst="line">
              <a:avLst/>
            </a:prstGeom>
            <a:solidFill>
              <a:srgbClr val="4F81BD"/>
            </a:solidFill>
            <a:ln w="63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2" name="文本框 101"/>
            <p:cNvSpPr txBox="1"/>
            <p:nvPr/>
          </p:nvSpPr>
          <p:spPr>
            <a:xfrm>
              <a:off x="7524194" y="2098437"/>
              <a:ext cx="1027659" cy="521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b="1" spc="300">
                  <a:solidFill>
                    <a:srgbClr val="0975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虚拟现实</a:t>
              </a:r>
              <a:endParaRPr kumimoji="0" lang="en-US" altLang="zh-CN" sz="9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30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实训室</a:t>
              </a: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1320828" y="5073107"/>
            <a:ext cx="8982159" cy="1129697"/>
            <a:chOff x="-1043898" y="4433995"/>
            <a:chExt cx="11055000" cy="1123214"/>
          </a:xfrm>
        </p:grpSpPr>
        <p:sp>
          <p:nvSpPr>
            <p:cNvPr id="200" name="矩形 199"/>
            <p:cNvSpPr/>
            <p:nvPr/>
          </p:nvSpPr>
          <p:spPr bwMode="auto">
            <a:xfrm>
              <a:off x="-1043898" y="4463656"/>
              <a:ext cx="3413157" cy="1093551"/>
            </a:xfrm>
            <a:prstGeom prst="rect">
              <a:avLst/>
            </a:prstGeom>
            <a:solidFill>
              <a:srgbClr val="0070C0">
                <a:alpha val="80000"/>
              </a:srgb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2552758" y="4463653"/>
              <a:ext cx="3697131" cy="1093554"/>
              <a:chOff x="2914410" y="5400426"/>
              <a:chExt cx="4220896" cy="1377575"/>
            </a:xfrm>
          </p:grpSpPr>
          <p:sp>
            <p:nvSpPr>
              <p:cNvPr id="209" name="矩形 208"/>
              <p:cNvSpPr/>
              <p:nvPr/>
            </p:nvSpPr>
            <p:spPr bwMode="auto">
              <a:xfrm>
                <a:off x="2914410" y="5400426"/>
                <a:ext cx="4220896" cy="1377575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210" name="矩形 73"/>
              <p:cNvSpPr/>
              <p:nvPr/>
            </p:nvSpPr>
            <p:spPr bwMode="auto">
              <a:xfrm>
                <a:off x="2914410" y="5400429"/>
                <a:ext cx="4220896" cy="1377572"/>
              </a:xfrm>
              <a:custGeom>
                <a:avLst/>
                <a:gdLst>
                  <a:gd name="connsiteX0" fmla="*/ 0 w 3408149"/>
                  <a:gd name="connsiteY0" fmla="*/ 0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  <a:gd name="connsiteX4" fmla="*/ 0 w 3408149"/>
                  <a:gd name="connsiteY4" fmla="*/ 0 h 1548331"/>
                  <a:gd name="connsiteX0" fmla="*/ 0 w 3408149"/>
                  <a:gd name="connsiteY0" fmla="*/ 1548331 h 1548331"/>
                  <a:gd name="connsiteX1" fmla="*/ 3408149 w 3408149"/>
                  <a:gd name="connsiteY1" fmla="*/ 0 h 1548331"/>
                  <a:gd name="connsiteX2" fmla="*/ 3408149 w 3408149"/>
                  <a:gd name="connsiteY2" fmla="*/ 1548331 h 1548331"/>
                  <a:gd name="connsiteX3" fmla="*/ 0 w 3408149"/>
                  <a:gd name="connsiteY3" fmla="*/ 1548331 h 1548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8149" h="1548331">
                    <a:moveTo>
                      <a:pt x="0" y="1548331"/>
                    </a:moveTo>
                    <a:lnTo>
                      <a:pt x="3408149" y="0"/>
                    </a:lnTo>
                    <a:lnTo>
                      <a:pt x="3408149" y="1548331"/>
                    </a:lnTo>
                    <a:lnTo>
                      <a:pt x="0" y="1548331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202" name="TextBox 17"/>
            <p:cNvSpPr txBox="1"/>
            <p:nvPr/>
          </p:nvSpPr>
          <p:spPr bwMode="auto">
            <a:xfrm>
              <a:off x="2715704" y="4579110"/>
              <a:ext cx="3642211" cy="765859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87758" marR="0" lvl="0" indent="-187758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进一步融合虚拟实训室、智慧教室、虚拟演播室、微课制作室等；</a:t>
              </a:r>
            </a:p>
            <a:p>
              <a:pPr marL="187758" marR="0" lvl="0" indent="-187758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形成一个创新、智能、交互的应用管理体系；</a:t>
              </a:r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6381594" y="4433995"/>
              <a:ext cx="3629508" cy="1123214"/>
              <a:chOff x="7285661" y="5352178"/>
              <a:chExt cx="4143690" cy="1414937"/>
            </a:xfrm>
          </p:grpSpPr>
          <p:sp>
            <p:nvSpPr>
              <p:cNvPr id="207" name="矩形 206"/>
              <p:cNvSpPr/>
              <p:nvPr/>
            </p:nvSpPr>
            <p:spPr bwMode="auto">
              <a:xfrm>
                <a:off x="7285661" y="5352178"/>
                <a:ext cx="4143690" cy="1414937"/>
              </a:xfrm>
              <a:prstGeom prst="rect">
                <a:avLst/>
              </a:pr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208" name="矩形 76"/>
              <p:cNvSpPr/>
              <p:nvPr/>
            </p:nvSpPr>
            <p:spPr bwMode="auto">
              <a:xfrm>
                <a:off x="7296839" y="5389544"/>
                <a:ext cx="4106246" cy="1377567"/>
              </a:xfrm>
              <a:custGeom>
                <a:avLst/>
                <a:gdLst>
                  <a:gd name="connsiteX0" fmla="*/ 0 w 3353203"/>
                  <a:gd name="connsiteY0" fmla="*/ 0 h 1542386"/>
                  <a:gd name="connsiteX1" fmla="*/ 3353203 w 3353203"/>
                  <a:gd name="connsiteY1" fmla="*/ 0 h 1542386"/>
                  <a:gd name="connsiteX2" fmla="*/ 3353203 w 3353203"/>
                  <a:gd name="connsiteY2" fmla="*/ 1542386 h 1542386"/>
                  <a:gd name="connsiteX3" fmla="*/ 0 w 3353203"/>
                  <a:gd name="connsiteY3" fmla="*/ 1542386 h 1542386"/>
                  <a:gd name="connsiteX4" fmla="*/ 0 w 3353203"/>
                  <a:gd name="connsiteY4" fmla="*/ 0 h 1542386"/>
                  <a:gd name="connsiteX0" fmla="*/ 0 w 3353203"/>
                  <a:gd name="connsiteY0" fmla="*/ 0 h 1542386"/>
                  <a:gd name="connsiteX1" fmla="*/ 3353203 w 3353203"/>
                  <a:gd name="connsiteY1" fmla="*/ 1542386 h 1542386"/>
                  <a:gd name="connsiteX2" fmla="*/ 0 w 3353203"/>
                  <a:gd name="connsiteY2" fmla="*/ 1542386 h 1542386"/>
                  <a:gd name="connsiteX3" fmla="*/ 0 w 3353203"/>
                  <a:gd name="connsiteY3" fmla="*/ 0 h 15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3203" h="1542386">
                    <a:moveTo>
                      <a:pt x="0" y="0"/>
                    </a:moveTo>
                    <a:lnTo>
                      <a:pt x="3353203" y="1542386"/>
                    </a:lnTo>
                    <a:lnTo>
                      <a:pt x="0" y="1542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>
                  <a:alpha val="85000"/>
                </a:srgb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  <p:sp>
          <p:nvSpPr>
            <p:cNvPr id="204" name="TextBox 19"/>
            <p:cNvSpPr txBox="1"/>
            <p:nvPr/>
          </p:nvSpPr>
          <p:spPr bwMode="auto">
            <a:xfrm>
              <a:off x="6379882" y="4512748"/>
              <a:ext cx="3619716" cy="995367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12655" marR="0" lvl="0" indent="-112655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实现资源开发、资源管理、资源应用、资源运营为一体化管理；</a:t>
              </a:r>
            </a:p>
            <a:p>
              <a:pPr marL="112655" marR="0" lvl="0" indent="-112655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在互联网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+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时代，</a:t>
              </a: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为院校优质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课程资源建设与应用提供全面支持；</a:t>
              </a:r>
            </a:p>
          </p:txBody>
        </p:sp>
        <p:sp>
          <p:nvSpPr>
            <p:cNvPr id="205" name="矩形 100"/>
            <p:cNvSpPr/>
            <p:nvPr/>
          </p:nvSpPr>
          <p:spPr bwMode="auto">
            <a:xfrm>
              <a:off x="-1012661" y="4463655"/>
              <a:ext cx="3381921" cy="1093551"/>
            </a:xfrm>
            <a:custGeom>
              <a:avLst/>
              <a:gdLst>
                <a:gd name="connsiteX0" fmla="*/ 0 w 3516193"/>
                <a:gd name="connsiteY0" fmla="*/ 0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  <a:gd name="connsiteX4" fmla="*/ 0 w 3516193"/>
                <a:gd name="connsiteY4" fmla="*/ 0 h 1542386"/>
                <a:gd name="connsiteX0" fmla="*/ 0 w 3516193"/>
                <a:gd name="connsiteY0" fmla="*/ 1542386 h 1542386"/>
                <a:gd name="connsiteX1" fmla="*/ 3516193 w 3516193"/>
                <a:gd name="connsiteY1" fmla="*/ 0 h 1542386"/>
                <a:gd name="connsiteX2" fmla="*/ 3516193 w 3516193"/>
                <a:gd name="connsiteY2" fmla="*/ 1542386 h 1542386"/>
                <a:gd name="connsiteX3" fmla="*/ 0 w 3516193"/>
                <a:gd name="connsiteY3" fmla="*/ 1542386 h 154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193" h="1542386">
                  <a:moveTo>
                    <a:pt x="0" y="1542386"/>
                  </a:moveTo>
                  <a:lnTo>
                    <a:pt x="3516193" y="0"/>
                  </a:lnTo>
                  <a:lnTo>
                    <a:pt x="3516193" y="1542386"/>
                  </a:lnTo>
                  <a:lnTo>
                    <a:pt x="0" y="1542386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77029" tIns="38515" rIns="77029" bIns="385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06" name="TextBox 13"/>
            <p:cNvSpPr txBox="1"/>
            <p:nvPr/>
          </p:nvSpPr>
          <p:spPr bwMode="auto">
            <a:xfrm>
              <a:off x="-1012662" y="4589654"/>
              <a:ext cx="3419856" cy="780904"/>
            </a:xfrm>
            <a:prstGeom prst="rect">
              <a:avLst/>
            </a:prstGeom>
            <a:noFill/>
          </p:spPr>
          <p:txBody>
            <a:bodyPr wrap="square" lIns="77029" tIns="38515" rIns="77029" bIns="38515">
              <a:spAutoFit/>
            </a:bodyPr>
            <a:lstStyle/>
            <a:p>
              <a:pPr marL="112655" marR="0" lvl="0" indent="-112655" defTabSz="914400" eaLnBrk="1" fontAlgn="auto" latinLnBrk="0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采用虚拟现实，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3D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交互体验、专业微课拍摄等先进技术；</a:t>
              </a:r>
            </a:p>
            <a:p>
              <a:pPr marL="112655" marR="0" lvl="0" indent="-112655" defTabSz="914400" eaLnBrk="1" fontAlgn="auto" latinLnBrk="0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构建全新的数字化课程资源开发中心；</a:t>
              </a: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4975250" y="4703775"/>
            <a:ext cx="178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中心设计理念</a:t>
            </a:r>
          </a:p>
        </p:txBody>
      </p:sp>
      <p:sp>
        <p:nvSpPr>
          <p:cNvPr id="101" name="矩形 100"/>
          <p:cNvSpPr/>
          <p:nvPr/>
        </p:nvSpPr>
        <p:spPr>
          <a:xfrm>
            <a:off x="158311" y="714287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课程资源开发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0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64" y="1500007"/>
            <a:ext cx="6144140" cy="4343138"/>
          </a:xfrm>
          <a:prstGeom prst="rect">
            <a:avLst/>
          </a:prstGeom>
        </p:spPr>
      </p:pic>
      <p:pic>
        <p:nvPicPr>
          <p:cNvPr id="97" name="Picture 2" descr="录播主机-前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988" l="5220" r="961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8" t="29863" r="4658" b="21574"/>
          <a:stretch/>
        </p:blipFill>
        <p:spPr bwMode="auto">
          <a:xfrm>
            <a:off x="8528001" y="2358822"/>
            <a:ext cx="600979" cy="24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椭圆 97"/>
          <p:cNvSpPr/>
          <p:nvPr/>
        </p:nvSpPr>
        <p:spPr>
          <a:xfrm>
            <a:off x="6393656" y="2481748"/>
            <a:ext cx="724028" cy="100740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2578200" y="3598802"/>
            <a:ext cx="606823" cy="503297"/>
            <a:chOff x="10013581" y="1716259"/>
            <a:chExt cx="878774" cy="655967"/>
          </a:xfrm>
        </p:grpSpPr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0" r="7449" b="14477"/>
            <a:stretch/>
          </p:blipFill>
          <p:spPr>
            <a:xfrm>
              <a:off x="10135320" y="1839093"/>
              <a:ext cx="684343" cy="406492"/>
            </a:xfrm>
            <a:prstGeom prst="rect">
              <a:avLst/>
            </a:prstGeom>
          </p:spPr>
        </p:pic>
        <p:sp>
          <p:nvSpPr>
            <p:cNvPr id="101" name="椭圆 100"/>
            <p:cNvSpPr/>
            <p:nvPr/>
          </p:nvSpPr>
          <p:spPr>
            <a:xfrm>
              <a:off x="10013581" y="1716259"/>
              <a:ext cx="878774" cy="655967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>
            <a:off x="6153828" y="1651682"/>
            <a:ext cx="606823" cy="50329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4111147" y="3598803"/>
            <a:ext cx="331838" cy="374334"/>
            <a:chOff x="3036370" y="3247867"/>
            <a:chExt cx="480554" cy="487885"/>
          </a:xfrm>
        </p:grpSpPr>
        <p:pic>
          <p:nvPicPr>
            <p:cNvPr id="104" name="图片 103"/>
            <p:cNvPicPr/>
            <p:nvPr/>
          </p:nvPicPr>
          <p:blipFill rotWithShape="1">
            <a:blip r:embed="rId6" cstate="print"/>
            <a:srcRect l="6843" t="18812" r="5908" b="30652"/>
            <a:stretch/>
          </p:blipFill>
          <p:spPr bwMode="auto">
            <a:xfrm>
              <a:off x="3106081" y="3325117"/>
              <a:ext cx="363952" cy="3402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5" name="椭圆 104"/>
            <p:cNvSpPr/>
            <p:nvPr/>
          </p:nvSpPr>
          <p:spPr>
            <a:xfrm>
              <a:off x="3036370" y="3247867"/>
              <a:ext cx="480554" cy="487885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167027" y="3215993"/>
            <a:ext cx="331838" cy="374334"/>
            <a:chOff x="5366837" y="3024138"/>
            <a:chExt cx="480554" cy="487885"/>
          </a:xfrm>
        </p:grpSpPr>
        <p:pic>
          <p:nvPicPr>
            <p:cNvPr id="107" name="图片 106"/>
            <p:cNvPicPr/>
            <p:nvPr/>
          </p:nvPicPr>
          <p:blipFill rotWithShape="1">
            <a:blip r:embed="rId6" cstate="print"/>
            <a:srcRect l="6843" t="18812" r="5908" b="30652"/>
            <a:stretch/>
          </p:blipFill>
          <p:spPr bwMode="auto">
            <a:xfrm>
              <a:off x="5436548" y="3101388"/>
              <a:ext cx="363952" cy="3402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8" name="椭圆 107"/>
            <p:cNvSpPr/>
            <p:nvPr/>
          </p:nvSpPr>
          <p:spPr>
            <a:xfrm>
              <a:off x="5366837" y="3024138"/>
              <a:ext cx="480554" cy="487885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32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6767639" y="1842343"/>
            <a:ext cx="2014358" cy="3903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110" name="直接连接符 109"/>
          <p:cNvCxnSpPr/>
          <p:nvPr/>
        </p:nvCxnSpPr>
        <p:spPr>
          <a:xfrm>
            <a:off x="8771203" y="1855359"/>
            <a:ext cx="0" cy="300977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tailEnd type="oval" w="med" len="med"/>
          </a:ln>
          <a:effectLst/>
        </p:spPr>
      </p:cxnSp>
      <p:cxnSp>
        <p:nvCxnSpPr>
          <p:cNvPr id="111" name="直接连接符 110"/>
          <p:cNvCxnSpPr/>
          <p:nvPr/>
        </p:nvCxnSpPr>
        <p:spPr>
          <a:xfrm>
            <a:off x="2881611" y="4102099"/>
            <a:ext cx="0" cy="667288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>
            <a:off x="2881611" y="4787376"/>
            <a:ext cx="5889592" cy="0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 flipV="1">
            <a:off x="8781996" y="3072841"/>
            <a:ext cx="0" cy="1720530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none"/>
            <a:tailEnd type="oval" w="med" len="med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 flipV="1">
            <a:off x="4284945" y="2481748"/>
            <a:ext cx="0" cy="1117054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type="oval" w="med" len="med"/>
            <a:tailEnd type="none"/>
          </a:ln>
          <a:effectLst/>
        </p:spPr>
      </p:cxnSp>
      <p:cxnSp>
        <p:nvCxnSpPr>
          <p:cNvPr id="115" name="直接连接符 114"/>
          <p:cNvCxnSpPr/>
          <p:nvPr/>
        </p:nvCxnSpPr>
        <p:spPr>
          <a:xfrm>
            <a:off x="4284945" y="2471047"/>
            <a:ext cx="4194832" cy="0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w="sm" len="sm"/>
            <a:tailEnd type="oval" w="med" len="med"/>
          </a:ln>
          <a:effectLst/>
        </p:spPr>
      </p:cxnSp>
      <p:cxnSp>
        <p:nvCxnSpPr>
          <p:cNvPr id="116" name="直接连接符 115"/>
          <p:cNvCxnSpPr/>
          <p:nvPr/>
        </p:nvCxnSpPr>
        <p:spPr>
          <a:xfrm>
            <a:off x="6514416" y="3427685"/>
            <a:ext cx="2096901" cy="0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117" name="直接连接符 116"/>
          <p:cNvCxnSpPr/>
          <p:nvPr/>
        </p:nvCxnSpPr>
        <p:spPr>
          <a:xfrm flipV="1">
            <a:off x="8611316" y="3019357"/>
            <a:ext cx="0" cy="408329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tailEnd type="oval" w="med" len="med"/>
          </a:ln>
          <a:effectLst/>
        </p:spPr>
      </p:cxnSp>
      <p:sp>
        <p:nvSpPr>
          <p:cNvPr id="118" name="文本框 47"/>
          <p:cNvSpPr>
            <a:spLocks noChangeArrowheads="1"/>
          </p:cNvSpPr>
          <p:nvPr/>
        </p:nvSpPr>
        <p:spPr bwMode="auto">
          <a:xfrm>
            <a:off x="5673418" y="2147470"/>
            <a:ext cx="1222744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二代学生人脸抓拍机</a:t>
            </a:r>
          </a:p>
        </p:txBody>
      </p:sp>
      <p:sp>
        <p:nvSpPr>
          <p:cNvPr id="119" name="文本框 47"/>
          <p:cNvSpPr>
            <a:spLocks noChangeArrowheads="1"/>
          </p:cNvSpPr>
          <p:nvPr/>
        </p:nvSpPr>
        <p:spPr bwMode="auto">
          <a:xfrm>
            <a:off x="2143955" y="3373739"/>
            <a:ext cx="1574204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4K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深眸摄像机（</a:t>
            </a:r>
            <a:r>
              <a:rPr kumimoji="0" lang="en-US" altLang="zh-CN" sz="9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poe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</a:p>
        </p:txBody>
      </p:sp>
      <p:sp>
        <p:nvSpPr>
          <p:cNvPr id="120" name="文本框 47"/>
          <p:cNvSpPr>
            <a:spLocks noChangeArrowheads="1"/>
          </p:cNvSpPr>
          <p:nvPr/>
        </p:nvSpPr>
        <p:spPr bwMode="auto">
          <a:xfrm>
            <a:off x="5999982" y="3602340"/>
            <a:ext cx="742922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教师拾音器</a:t>
            </a:r>
          </a:p>
        </p:txBody>
      </p:sp>
      <p:sp>
        <p:nvSpPr>
          <p:cNvPr id="121" name="文本框 47"/>
          <p:cNvSpPr>
            <a:spLocks noChangeArrowheads="1"/>
          </p:cNvSpPr>
          <p:nvPr/>
        </p:nvSpPr>
        <p:spPr bwMode="auto">
          <a:xfrm>
            <a:off x="3991462" y="4004933"/>
            <a:ext cx="742922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学生拾音器</a:t>
            </a:r>
          </a:p>
        </p:txBody>
      </p:sp>
      <p:sp>
        <p:nvSpPr>
          <p:cNvPr id="122" name="矩形 121"/>
          <p:cNvSpPr/>
          <p:nvPr/>
        </p:nvSpPr>
        <p:spPr>
          <a:xfrm>
            <a:off x="5798443" y="5101296"/>
            <a:ext cx="4006432" cy="656796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defTabSz="713232"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62" indent="-267462" defTabSz="713232">
              <a:buFont typeface="Wingdings" panose="05000000000000000000" pitchFamily="2" charset="2"/>
              <a:buChar char="l"/>
              <a:defRPr/>
            </a:pP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教师摄像机：</a:t>
            </a:r>
            <a:r>
              <a:rPr lang="en-US" altLang="zh-CN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深眸摄像机（</a:t>
            </a:r>
            <a:r>
              <a:rPr lang="en-US" altLang="zh-CN" sz="11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poe</a:t>
            </a: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</a:t>
            </a:r>
            <a:r>
              <a:rPr lang="en-US" altLang="zh-CN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 EPTZ</a:t>
            </a: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</a:t>
            </a:r>
            <a:endParaRPr lang="en-US" altLang="zh-CN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62" indent="-267462" defTabSz="713232">
              <a:buFont typeface="Wingdings" panose="05000000000000000000" pitchFamily="2" charset="2"/>
              <a:buChar char="l"/>
              <a:defRPr/>
            </a:pP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学生摄像机：二代学生人脸抓拍机或者智能分析摄像机</a:t>
            </a:r>
            <a:endParaRPr lang="en-US" altLang="zh-CN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" name="Picture 2" descr="D:\KeyShot 6\Renderings\untitled.1825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6" t="14151" r="19288" b="18020"/>
          <a:stretch/>
        </p:blipFill>
        <p:spPr bwMode="auto">
          <a:xfrm>
            <a:off x="6250960" y="1692838"/>
            <a:ext cx="419546" cy="4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椭圆 123"/>
          <p:cNvSpPr/>
          <p:nvPr/>
        </p:nvSpPr>
        <p:spPr>
          <a:xfrm>
            <a:off x="5818095" y="2598178"/>
            <a:ext cx="537246" cy="50329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125" name="文本框 47"/>
          <p:cNvSpPr>
            <a:spLocks noChangeArrowheads="1"/>
          </p:cNvSpPr>
          <p:nvPr/>
        </p:nvSpPr>
        <p:spPr bwMode="auto">
          <a:xfrm>
            <a:off x="5210436" y="2712448"/>
            <a:ext cx="638852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教师电脑</a:t>
            </a:r>
          </a:p>
        </p:txBody>
      </p:sp>
      <p:sp>
        <p:nvSpPr>
          <p:cNvPr id="126" name="文本框 47"/>
          <p:cNvSpPr>
            <a:spLocks noChangeArrowheads="1"/>
          </p:cNvSpPr>
          <p:nvPr/>
        </p:nvSpPr>
        <p:spPr bwMode="auto">
          <a:xfrm>
            <a:off x="7132200" y="2858505"/>
            <a:ext cx="640668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电子白板</a:t>
            </a:r>
          </a:p>
        </p:txBody>
      </p:sp>
      <p:pic>
        <p:nvPicPr>
          <p:cNvPr id="127" name="Picture 11" descr="C:\Users\yun.ma\Desktop\图层 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17" y="3076456"/>
            <a:ext cx="129003" cy="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椭圆 127"/>
          <p:cNvSpPr/>
          <p:nvPr/>
        </p:nvSpPr>
        <p:spPr>
          <a:xfrm>
            <a:off x="6156854" y="3024253"/>
            <a:ext cx="251321" cy="205223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pic>
        <p:nvPicPr>
          <p:cNvPr id="129" name="Picture 13" descr="C:\Users\yun.ma\Desktop\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77" y="2602062"/>
            <a:ext cx="552834" cy="9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椭圆 129"/>
          <p:cNvSpPr/>
          <p:nvPr/>
        </p:nvSpPr>
        <p:spPr>
          <a:xfrm>
            <a:off x="4763635" y="3249061"/>
            <a:ext cx="284105" cy="261485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131" name="文本框 47"/>
          <p:cNvSpPr>
            <a:spLocks noChangeArrowheads="1"/>
          </p:cNvSpPr>
          <p:nvPr/>
        </p:nvSpPr>
        <p:spPr bwMode="auto">
          <a:xfrm>
            <a:off x="4604324" y="3563355"/>
            <a:ext cx="685861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平板电脑</a:t>
            </a:r>
          </a:p>
        </p:txBody>
      </p:sp>
      <p:pic>
        <p:nvPicPr>
          <p:cNvPr id="132" name="Picture 15" descr="C:\Users\yun.ma\Desktop\企业微信截图_15295510911681(1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02" y="3563721"/>
            <a:ext cx="434222" cy="5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椭圆 132"/>
          <p:cNvSpPr/>
          <p:nvPr/>
        </p:nvSpPr>
        <p:spPr>
          <a:xfrm>
            <a:off x="6752784" y="3468144"/>
            <a:ext cx="636253" cy="71963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3" tIns="35662" rIns="71323" bIns="35662" rtlCol="0" anchor="ctr"/>
          <a:lstStyle/>
          <a:p>
            <a:pPr algn="ctr" defTabSz="713232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134" name="文本框 47"/>
          <p:cNvSpPr>
            <a:spLocks noChangeArrowheads="1"/>
          </p:cNvSpPr>
          <p:nvPr/>
        </p:nvSpPr>
        <p:spPr bwMode="auto">
          <a:xfrm>
            <a:off x="6752782" y="4140581"/>
            <a:ext cx="640668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电子班牌</a:t>
            </a:r>
          </a:p>
        </p:txBody>
      </p:sp>
      <p:pic>
        <p:nvPicPr>
          <p:cNvPr id="135" name="Picture 17" descr="C:\Users\yun.ma\Desktop\图层 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71" y="2572036"/>
            <a:ext cx="359743" cy="62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37" y="3298887"/>
            <a:ext cx="162014" cy="2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38" y="3124858"/>
            <a:ext cx="168712" cy="22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7" y="3396135"/>
            <a:ext cx="175505" cy="2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29" y="3527103"/>
            <a:ext cx="183090" cy="2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79" y="3670762"/>
            <a:ext cx="20002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81" y="2746651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79" y="2864932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64" y="2960440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53" y="3089334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48" y="3169354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985" y="2644491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47" y="2988715"/>
            <a:ext cx="20002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文本框 47"/>
          <p:cNvSpPr>
            <a:spLocks noChangeArrowheads="1"/>
          </p:cNvSpPr>
          <p:nvPr/>
        </p:nvSpPr>
        <p:spPr bwMode="auto">
          <a:xfrm>
            <a:off x="5638783" y="3047316"/>
            <a:ext cx="550989" cy="210520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3" tIns="35662" rIns="71323" bIns="35662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87963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翻页笔</a:t>
            </a:r>
          </a:p>
        </p:txBody>
      </p:sp>
      <p:sp>
        <p:nvSpPr>
          <p:cNvPr id="73" name="矩形 72"/>
          <p:cNvSpPr/>
          <p:nvPr/>
        </p:nvSpPr>
        <p:spPr>
          <a:xfrm>
            <a:off x="534362" y="835523"/>
            <a:ext cx="291240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智慧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课堂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整体效果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泪滴形 73"/>
          <p:cNvSpPr/>
          <p:nvPr/>
        </p:nvSpPr>
        <p:spPr>
          <a:xfrm>
            <a:off x="237929" y="797311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0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/>
        </p:blipFill>
        <p:spPr>
          <a:xfrm flipH="1">
            <a:off x="-7620" y="609601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1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2" rIns="91427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74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5837" y="1193230"/>
            <a:ext cx="1448199" cy="584759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lstStyle/>
          <a:p>
            <a:pPr defTabSz="914274"/>
            <a:r>
              <a:rPr lang="zh-CN" altLang="en-US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17611" y="2398824"/>
            <a:ext cx="7349157" cy="4023103"/>
            <a:chOff x="2675789" y="2343968"/>
            <a:chExt cx="7349157" cy="4023103"/>
          </a:xfrm>
        </p:grpSpPr>
        <p:grpSp>
          <p:nvGrpSpPr>
            <p:cNvPr id="5" name="组合 4"/>
            <p:cNvGrpSpPr/>
            <p:nvPr/>
          </p:nvGrpSpPr>
          <p:grpSpPr>
            <a:xfrm>
              <a:off x="2690654" y="2343968"/>
              <a:ext cx="7334292" cy="3168190"/>
              <a:chOff x="2668352" y="2533535"/>
              <a:chExt cx="7334292" cy="316819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2672066" y="2533535"/>
                <a:ext cx="7330578" cy="2302126"/>
                <a:chOff x="3934927" y="2764764"/>
                <a:chExt cx="7330578" cy="2302126"/>
              </a:xfrm>
            </p:grpSpPr>
            <p:sp>
              <p:nvSpPr>
                <p:cNvPr id="15" name="文本框 32"/>
                <p:cNvSpPr txBox="1"/>
                <p:nvPr/>
              </p:nvSpPr>
              <p:spPr>
                <a:xfrm>
                  <a:off x="4700974" y="4516857"/>
                  <a:ext cx="6564531" cy="550033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713134"/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申建</a:t>
                  </a:r>
                  <a:r>
                    <a:rPr lang="zh-CN" altLang="en-US" sz="2800" b="1" dirty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主要</a:t>
                  </a:r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en-US" altLang="zh-CN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文本框 34"/>
                <p:cNvSpPr txBox="1"/>
                <p:nvPr/>
              </p:nvSpPr>
              <p:spPr>
                <a:xfrm>
                  <a:off x="3934927" y="4488530"/>
                  <a:ext cx="715871" cy="550033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914274"/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三</a:t>
                  </a:r>
                  <a:endPara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文本框 32"/>
                <p:cNvSpPr txBox="1"/>
                <p:nvPr/>
              </p:nvSpPr>
              <p:spPr>
                <a:xfrm>
                  <a:off x="4700974" y="3656199"/>
                  <a:ext cx="5995820" cy="980921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713134"/>
                  <a:r>
                    <a:rPr lang="zh-CN" altLang="en-US" sz="2800" b="1" dirty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申建指标流程</a:t>
                  </a:r>
                  <a:endParaRPr lang="en-US" altLang="zh-CN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defTabSz="713134"/>
                  <a:endPara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文本框 34"/>
                <p:cNvSpPr txBox="1"/>
                <p:nvPr/>
              </p:nvSpPr>
              <p:spPr>
                <a:xfrm>
                  <a:off x="3934927" y="3626647"/>
                  <a:ext cx="715871" cy="550033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914274"/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二</a:t>
                  </a:r>
                  <a:endPara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文本框 32"/>
                <p:cNvSpPr txBox="1"/>
                <p:nvPr/>
              </p:nvSpPr>
              <p:spPr>
                <a:xfrm>
                  <a:off x="4700974" y="2795541"/>
                  <a:ext cx="5739342" cy="550033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713134"/>
                  <a:r>
                    <a:rPr lang="zh-CN" altLang="en-US" sz="2800" b="1" dirty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申</a:t>
                  </a:r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建背景目标</a:t>
                  </a:r>
                  <a:endPara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34"/>
                <p:cNvSpPr txBox="1"/>
                <p:nvPr/>
              </p:nvSpPr>
              <p:spPr>
                <a:xfrm>
                  <a:off x="3934927" y="2764764"/>
                  <a:ext cx="715871" cy="550033"/>
                </a:xfrm>
                <a:prstGeom prst="rect">
                  <a:avLst/>
                </a:prstGeom>
                <a:noFill/>
              </p:spPr>
              <p:txBody>
                <a:bodyPr wrap="square" lIns="117994" tIns="58997" rIns="117994" bIns="58997" rtlCol="0">
                  <a:spAutoFit/>
                </a:bodyPr>
                <a:lstStyle/>
                <a:p>
                  <a:pPr defTabSz="914274"/>
                  <a:r>
                    <a:rPr lang="zh-CN" altLang="en-US" sz="28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一</a:t>
                  </a:r>
                  <a:endPara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" name="文本框 32"/>
              <p:cNvSpPr txBox="1"/>
              <p:nvPr/>
            </p:nvSpPr>
            <p:spPr>
              <a:xfrm>
                <a:off x="3438113" y="5151692"/>
                <a:ext cx="4923598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项目实施保障</a:t>
                </a:r>
                <a:endPara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34"/>
              <p:cNvSpPr txBox="1"/>
              <p:nvPr/>
            </p:nvSpPr>
            <p:spPr>
              <a:xfrm>
                <a:off x="2668352" y="5123365"/>
                <a:ext cx="715871" cy="550033"/>
              </a:xfrm>
              <a:prstGeom prst="rect">
                <a:avLst/>
              </a:prstGeom>
              <a:noFill/>
            </p:spPr>
            <p:txBody>
              <a:bodyPr wrap="square" lIns="117994" tIns="58997" rIns="117994" bIns="58997" rtlCol="0">
                <a:spAutoFit/>
              </a:bodyPr>
              <a:lstStyle/>
              <a:p>
                <a:pPr defTabSz="914274"/>
                <a:r>
                  <a:rPr lang="zh-CN" altLang="en-US" sz="28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endPara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32"/>
            <p:cNvSpPr txBox="1"/>
            <p:nvPr/>
          </p:nvSpPr>
          <p:spPr>
            <a:xfrm>
              <a:off x="3460415" y="5817038"/>
              <a:ext cx="4923598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合作项目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</a:p>
          </p:txBody>
        </p:sp>
        <p:sp>
          <p:nvSpPr>
            <p:cNvPr id="18" name="文本框 34"/>
            <p:cNvSpPr txBox="1"/>
            <p:nvPr/>
          </p:nvSpPr>
          <p:spPr>
            <a:xfrm>
              <a:off x="2675789" y="5788711"/>
              <a:ext cx="715871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6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28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1482228" y="1823535"/>
            <a:ext cx="8796082" cy="3851139"/>
            <a:chOff x="240413" y="985292"/>
            <a:chExt cx="8796082" cy="3851139"/>
          </a:xfrm>
        </p:grpSpPr>
        <p:pic>
          <p:nvPicPr>
            <p:cNvPr id="61" name="图片 6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13" y="1870853"/>
              <a:ext cx="1249392" cy="935348"/>
            </a:xfrm>
            <a:prstGeom prst="rect">
              <a:avLst/>
            </a:prstGeom>
            <a:noFill/>
          </p:spPr>
        </p:pic>
        <p:grpSp>
          <p:nvGrpSpPr>
            <p:cNvPr id="62" name="组合 61"/>
            <p:cNvGrpSpPr/>
            <p:nvPr/>
          </p:nvGrpSpPr>
          <p:grpSpPr>
            <a:xfrm>
              <a:off x="483501" y="985292"/>
              <a:ext cx="8552994" cy="3851139"/>
              <a:chOff x="290177" y="1041127"/>
              <a:chExt cx="11711182" cy="4414594"/>
            </a:xfrm>
          </p:grpSpPr>
          <p:sp>
            <p:nvSpPr>
              <p:cNvPr id="63" name="MH_Other_1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4806782" y="1267117"/>
                <a:ext cx="607896" cy="2115615"/>
              </a:xfrm>
              <a:custGeom>
                <a:avLst/>
                <a:gdLst/>
                <a:ahLst/>
                <a:cxnLst/>
                <a:rect l="l" t="t" r="r" b="b"/>
                <a:pathLst>
                  <a:path w="449262" h="1279126">
                    <a:moveTo>
                      <a:pt x="449262" y="0"/>
                    </a:moveTo>
                    <a:lnTo>
                      <a:pt x="449262" y="1279126"/>
                    </a:lnTo>
                    <a:lnTo>
                      <a:pt x="0" y="1279126"/>
                    </a:lnTo>
                    <a:lnTo>
                      <a:pt x="0" y="449722"/>
                    </a:lnTo>
                    <a:close/>
                  </a:path>
                </a:pathLst>
              </a:custGeom>
              <a:solidFill>
                <a:srgbClr val="4F81BD">
                  <a:lumMod val="40000"/>
                  <a:lumOff val="6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  <p:sp>
            <p:nvSpPr>
              <p:cNvPr id="64" name="MH_Other_2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479881" y="1760103"/>
                <a:ext cx="523743" cy="1681251"/>
              </a:xfrm>
              <a:custGeom>
                <a:avLst/>
                <a:gdLst/>
                <a:ahLst/>
                <a:cxnLst/>
                <a:rect l="l" t="t" r="r" b="b"/>
                <a:pathLst>
                  <a:path w="449262" h="1282755">
                    <a:moveTo>
                      <a:pt x="0" y="0"/>
                    </a:moveTo>
                    <a:lnTo>
                      <a:pt x="449262" y="0"/>
                    </a:lnTo>
                    <a:lnTo>
                      <a:pt x="449262" y="833033"/>
                    </a:lnTo>
                    <a:lnTo>
                      <a:pt x="0" y="1282755"/>
                    </a:lnTo>
                    <a:close/>
                  </a:path>
                </a:pathLst>
              </a:custGeom>
              <a:solidFill>
                <a:srgbClr val="D4F2CA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endParaRPr>
              </a:p>
            </p:txBody>
          </p:sp>
          <p:sp>
            <p:nvSpPr>
              <p:cNvPr id="65" name="MH_SubTitle_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4835765" y="1178952"/>
                <a:ext cx="3622306" cy="940383"/>
              </a:xfrm>
              <a:custGeom>
                <a:avLst/>
                <a:gdLst/>
                <a:ahLst/>
                <a:cxnLst/>
                <a:rect l="l" t="t" r="r" b="b"/>
                <a:pathLst>
                  <a:path w="2824005" h="617272">
                    <a:moveTo>
                      <a:pt x="2515369" y="0"/>
                    </a:moveTo>
                    <a:lnTo>
                      <a:pt x="2824005" y="308636"/>
                    </a:lnTo>
                    <a:lnTo>
                      <a:pt x="2515369" y="617272"/>
                    </a:lnTo>
                    <a:lnTo>
                      <a:pt x="2515369" y="534388"/>
                    </a:lnTo>
                    <a:lnTo>
                      <a:pt x="0" y="534388"/>
                    </a:lnTo>
                    <a:lnTo>
                      <a:pt x="213019" y="321369"/>
                    </a:lnTo>
                    <a:lnTo>
                      <a:pt x="451504" y="82884"/>
                    </a:lnTo>
                    <a:lnTo>
                      <a:pt x="2515369" y="82884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实训内容和资源开发</a:t>
                </a:r>
              </a:p>
            </p:txBody>
          </p:sp>
          <p:sp>
            <p:nvSpPr>
              <p:cNvPr id="66" name="MH_SubTitle_1"/>
              <p:cNvSpPr/>
              <p:nvPr>
                <p:custDataLst>
                  <p:tags r:id="rId4"/>
                </p:custDataLst>
              </p:nvPr>
            </p:nvSpPr>
            <p:spPr bwMode="auto">
              <a:xfrm flipH="1">
                <a:off x="2910136" y="2853245"/>
                <a:ext cx="3102501" cy="676275"/>
              </a:xfrm>
              <a:custGeom>
                <a:avLst/>
                <a:gdLst/>
                <a:ahLst/>
                <a:cxnLst/>
                <a:rect l="l" t="t" r="r" b="b"/>
                <a:pathLst>
                  <a:path w="2824833" h="617272">
                    <a:moveTo>
                      <a:pt x="2516197" y="0"/>
                    </a:moveTo>
                    <a:lnTo>
                      <a:pt x="2516197" y="82884"/>
                    </a:lnTo>
                    <a:lnTo>
                      <a:pt x="0" y="82884"/>
                    </a:lnTo>
                    <a:lnTo>
                      <a:pt x="0" y="86022"/>
                    </a:lnTo>
                    <a:lnTo>
                      <a:pt x="448366" y="534388"/>
                    </a:lnTo>
                    <a:lnTo>
                      <a:pt x="2516197" y="534388"/>
                    </a:lnTo>
                    <a:lnTo>
                      <a:pt x="2516197" y="617272"/>
                    </a:lnTo>
                    <a:lnTo>
                      <a:pt x="2824833" y="308636"/>
                    </a:lnTo>
                    <a:close/>
                  </a:path>
                </a:pathLst>
              </a:custGeom>
              <a:solidFill>
                <a:srgbClr val="92D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创新实训室建设</a:t>
                </a: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582383" y="1041127"/>
                <a:ext cx="3418976" cy="105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实训平台搭建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实训项目开发                                        实训教材及资源开发</a:t>
                </a:r>
              </a:p>
            </p:txBody>
          </p:sp>
          <p:pic>
            <p:nvPicPr>
              <p:cNvPr id="68" name="图片 67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77" y="3009807"/>
                <a:ext cx="1331595" cy="791845"/>
              </a:xfrm>
              <a:prstGeom prst="rect">
                <a:avLst/>
              </a:prstGeom>
              <a:noFill/>
            </p:spPr>
          </p:pic>
          <p:pic>
            <p:nvPicPr>
              <p:cNvPr id="69" name="图片 68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7126" y="2169793"/>
                <a:ext cx="1247775" cy="647700"/>
              </a:xfrm>
              <a:prstGeom prst="rect">
                <a:avLst/>
              </a:prstGeom>
              <a:noFill/>
            </p:spPr>
          </p:pic>
          <p:pic>
            <p:nvPicPr>
              <p:cNvPr id="70" name="图片 69"/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50"/>
              <a:stretch/>
            </p:blipFill>
            <p:spPr bwMode="auto">
              <a:xfrm>
                <a:off x="1552626" y="3009807"/>
                <a:ext cx="1331595" cy="791845"/>
              </a:xfrm>
              <a:prstGeom prst="rect">
                <a:avLst/>
              </a:prstGeom>
              <a:noFill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1" name="图片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48"/>
              <a:stretch>
                <a:fillRect/>
              </a:stretch>
            </p:blipFill>
            <p:spPr bwMode="auto">
              <a:xfrm>
                <a:off x="892337" y="4329253"/>
                <a:ext cx="4438723" cy="112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矩形 71"/>
              <p:cNvSpPr/>
              <p:nvPr/>
            </p:nvSpPr>
            <p:spPr>
              <a:xfrm>
                <a:off x="326762" y="3806957"/>
                <a:ext cx="3589650" cy="379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嵌入大屏展示、监控管理等特色元素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aphicFrame>
        <p:nvGraphicFramePr>
          <p:cNvPr id="73" name="图示 72"/>
          <p:cNvGraphicFramePr/>
          <p:nvPr>
            <p:extLst>
              <p:ext uri="{D42A27DB-BD31-4B8C-83A1-F6EECF244321}">
                <p14:modId xmlns:p14="http://schemas.microsoft.com/office/powerpoint/2010/main" val="3881397439"/>
              </p:ext>
            </p:extLst>
          </p:nvPr>
        </p:nvGraphicFramePr>
        <p:xfrm>
          <a:off x="6389879" y="3759923"/>
          <a:ext cx="451485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4" name="矩形 73"/>
          <p:cNvSpPr/>
          <p:nvPr/>
        </p:nvSpPr>
        <p:spPr>
          <a:xfrm>
            <a:off x="7830039" y="5893577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实训教材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75" name="矩形 74"/>
          <p:cNvSpPr/>
          <p:nvPr/>
        </p:nvSpPr>
        <p:spPr>
          <a:xfrm>
            <a:off x="2697816" y="5912696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智慧化！智能化！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6539" y="705078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专业的实训体系建设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2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19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53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59147" y="785077"/>
            <a:ext cx="3047170" cy="50405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r>
              <a:rPr lang="zh-CN" altLang="en-US" b="1" dirty="0">
                <a:solidFill>
                  <a:srgbClr val="FFFFFF"/>
                </a:solidFill>
                <a:ea typeface="微软雅黑" pitchFamily="34" charset="-122"/>
              </a:rPr>
              <a:t>汽车实训体系总体规划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148998" y="2357040"/>
            <a:ext cx="7581033" cy="4032449"/>
            <a:chOff x="1178956" y="1849387"/>
            <a:chExt cx="6633404" cy="3528393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56" y="3646137"/>
              <a:ext cx="3250308" cy="1731643"/>
            </a:xfrm>
            <a:prstGeom prst="rect">
              <a:avLst/>
            </a:prstGeom>
          </p:spPr>
        </p:pic>
        <p:pic>
          <p:nvPicPr>
            <p:cNvPr id="44" name="Picture 2" descr="E:\2015谭志友－GTA\效果图申请表\西安 万通VR虚拟教学体验厅水印051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18" y="3646137"/>
              <a:ext cx="3334642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" descr="E:\2015谭志友－GTA\效果图申请表\Q-汽车专业\长沙汽车营销实训室角度二 (1)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18" y="1849387"/>
              <a:ext cx="3334642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E:\2015谭志友－GTA\效果图申请表\Q-汽车专业\长沙汽车营销实训室角度二 (2)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956" y="1849387"/>
              <a:ext cx="3263468" cy="173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泪滴形 52"/>
          <p:cNvSpPr/>
          <p:nvPr/>
        </p:nvSpPr>
        <p:spPr>
          <a:xfrm>
            <a:off x="228925" y="713069"/>
            <a:ext cx="648072" cy="648072"/>
          </a:xfrm>
          <a:prstGeom prst="teardrop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0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7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076298" y="2439077"/>
            <a:ext cx="5760640" cy="3620145"/>
            <a:chOff x="1403648" y="1633364"/>
            <a:chExt cx="5760640" cy="3620145"/>
          </a:xfrm>
        </p:grpSpPr>
        <p:pic>
          <p:nvPicPr>
            <p:cNvPr id="38" name="图片 3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633364"/>
              <a:ext cx="5760640" cy="3168352"/>
            </a:xfrm>
            <a:prstGeom prst="rect">
              <a:avLst/>
            </a:prstGeom>
            <a:noFill/>
          </p:spPr>
        </p:pic>
        <p:sp>
          <p:nvSpPr>
            <p:cNvPr id="39" name="矩形 38"/>
            <p:cNvSpPr/>
            <p:nvPr/>
          </p:nvSpPr>
          <p:spPr>
            <a:xfrm>
              <a:off x="3491587" y="4945732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专业教学信息化建设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22290" y="727380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专业教学信息化平台建设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3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7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图示 48"/>
          <p:cNvGraphicFramePr/>
          <p:nvPr>
            <p:extLst>
              <p:ext uri="{D42A27DB-BD31-4B8C-83A1-F6EECF244321}">
                <p14:modId xmlns:p14="http://schemas.microsoft.com/office/powerpoint/2010/main" val="3179779429"/>
              </p:ext>
            </p:extLst>
          </p:nvPr>
        </p:nvGraphicFramePr>
        <p:xfrm>
          <a:off x="4263421" y="2761040"/>
          <a:ext cx="3914378" cy="260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454654" y="244620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助力新型教学模式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81269" y="538749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助力教学个性定制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00062" y="2492028"/>
            <a:ext cx="14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助力实验实训教学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00061" y="5387497"/>
            <a:ext cx="1456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助力教学资源调用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74734" y="5747539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四维度数字教学资源服务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4" descr="http://img1.gtimg.com/digi/pics/hv1/168/82/1748/11368477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22" y="2484326"/>
            <a:ext cx="1878707" cy="1221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http://67.ceeie.com/UpFile/Product/201304/1304151601309150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96" y="2441620"/>
            <a:ext cx="1891962" cy="10797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://www.thebigdata.cn/upload/2014-04/14040909495789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" b="14125"/>
          <a:stretch/>
        </p:blipFill>
        <p:spPr bwMode="auto">
          <a:xfrm>
            <a:off x="8048059" y="4231330"/>
            <a:ext cx="2130723" cy="13706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http://www.hbd88.com/upfiles/project/2/2009/12/200912232232268888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86" y="4572520"/>
            <a:ext cx="2786568" cy="695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6" y="725073"/>
            <a:ext cx="2900228" cy="45262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师资队伍建设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8216" y="1216462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教师数字教学资源服务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1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844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553594" y="2693488"/>
            <a:ext cx="2580032" cy="2614968"/>
            <a:chOff x="4855742" y="2972269"/>
            <a:chExt cx="2580032" cy="2614968"/>
          </a:xfrm>
        </p:grpSpPr>
        <p:sp>
          <p:nvSpPr>
            <p:cNvPr id="59" name="MH_Other_1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855742" y="3510530"/>
              <a:ext cx="1234378" cy="771163"/>
            </a:xfrm>
            <a:custGeom>
              <a:avLst/>
              <a:gdLst>
                <a:gd name="T0" fmla="*/ 0 w 888"/>
                <a:gd name="T1" fmla="*/ 0 h 555"/>
                <a:gd name="T2" fmla="*/ 245 w 888"/>
                <a:gd name="T3" fmla="*/ 555 h 555"/>
                <a:gd name="T4" fmla="*/ 888 w 888"/>
                <a:gd name="T5" fmla="*/ 555 h 555"/>
                <a:gd name="T6" fmla="*/ 336 w 888"/>
                <a:gd name="T7" fmla="*/ 0 h 555"/>
                <a:gd name="T8" fmla="*/ 0 w 888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55">
                  <a:moveTo>
                    <a:pt x="0" y="0"/>
                  </a:moveTo>
                  <a:lnTo>
                    <a:pt x="245" y="555"/>
                  </a:lnTo>
                  <a:lnTo>
                    <a:pt x="888" y="555"/>
                  </a:lnTo>
                  <a:lnTo>
                    <a:pt x="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ABE2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MH_Other_2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855742" y="4281694"/>
              <a:ext cx="1234378" cy="768575"/>
            </a:xfrm>
            <a:custGeom>
              <a:avLst/>
              <a:gdLst>
                <a:gd name="T0" fmla="*/ 0 w 888"/>
                <a:gd name="T1" fmla="*/ 552 h 552"/>
                <a:gd name="T2" fmla="*/ 245 w 888"/>
                <a:gd name="T3" fmla="*/ 0 h 552"/>
                <a:gd name="T4" fmla="*/ 888 w 888"/>
                <a:gd name="T5" fmla="*/ 0 h 552"/>
                <a:gd name="T6" fmla="*/ 336 w 888"/>
                <a:gd name="T7" fmla="*/ 552 h 552"/>
                <a:gd name="T8" fmla="*/ 0 w 888"/>
                <a:gd name="T9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52">
                  <a:moveTo>
                    <a:pt x="0" y="552"/>
                  </a:moveTo>
                  <a:lnTo>
                    <a:pt x="245" y="0"/>
                  </a:lnTo>
                  <a:lnTo>
                    <a:pt x="888" y="0"/>
                  </a:lnTo>
                  <a:lnTo>
                    <a:pt x="336" y="552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1" name="MH_Other_3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136701" y="2972269"/>
              <a:ext cx="768575" cy="1238261"/>
            </a:xfrm>
            <a:custGeom>
              <a:avLst/>
              <a:gdLst>
                <a:gd name="T0" fmla="*/ 552 w 552"/>
                <a:gd name="T1" fmla="*/ 0 h 891"/>
                <a:gd name="T2" fmla="*/ 0 w 552"/>
                <a:gd name="T3" fmla="*/ 248 h 891"/>
                <a:gd name="T4" fmla="*/ 0 w 552"/>
                <a:gd name="T5" fmla="*/ 891 h 891"/>
                <a:gd name="T6" fmla="*/ 552 w 552"/>
                <a:gd name="T7" fmla="*/ 339 h 891"/>
                <a:gd name="T8" fmla="*/ 552 w 552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891">
                  <a:moveTo>
                    <a:pt x="552" y="0"/>
                  </a:moveTo>
                  <a:lnTo>
                    <a:pt x="0" y="248"/>
                  </a:lnTo>
                  <a:lnTo>
                    <a:pt x="0" y="891"/>
                  </a:lnTo>
                  <a:lnTo>
                    <a:pt x="552" y="339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2" name="MH_Other_4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69420" y="2972269"/>
              <a:ext cx="767281" cy="1238261"/>
            </a:xfrm>
            <a:custGeom>
              <a:avLst/>
              <a:gdLst>
                <a:gd name="T0" fmla="*/ 0 w 552"/>
                <a:gd name="T1" fmla="*/ 0 h 891"/>
                <a:gd name="T2" fmla="*/ 552 w 552"/>
                <a:gd name="T3" fmla="*/ 248 h 891"/>
                <a:gd name="T4" fmla="*/ 552 w 552"/>
                <a:gd name="T5" fmla="*/ 891 h 891"/>
                <a:gd name="T6" fmla="*/ 0 w 552"/>
                <a:gd name="T7" fmla="*/ 339 h 891"/>
                <a:gd name="T8" fmla="*/ 0 w 552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891">
                  <a:moveTo>
                    <a:pt x="0" y="0"/>
                  </a:moveTo>
                  <a:lnTo>
                    <a:pt x="552" y="248"/>
                  </a:lnTo>
                  <a:lnTo>
                    <a:pt x="552" y="891"/>
                  </a:lnTo>
                  <a:lnTo>
                    <a:pt x="0" y="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MH_Other_5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200102" y="4280400"/>
              <a:ext cx="1235672" cy="767281"/>
            </a:xfrm>
            <a:custGeom>
              <a:avLst/>
              <a:gdLst>
                <a:gd name="T0" fmla="*/ 888 w 888"/>
                <a:gd name="T1" fmla="*/ 552 h 552"/>
                <a:gd name="T2" fmla="*/ 643 w 888"/>
                <a:gd name="T3" fmla="*/ 0 h 552"/>
                <a:gd name="T4" fmla="*/ 0 w 888"/>
                <a:gd name="T5" fmla="*/ 0 h 552"/>
                <a:gd name="T6" fmla="*/ 552 w 888"/>
                <a:gd name="T7" fmla="*/ 552 h 552"/>
                <a:gd name="T8" fmla="*/ 888 w 888"/>
                <a:gd name="T9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52">
                  <a:moveTo>
                    <a:pt x="888" y="552"/>
                  </a:moveTo>
                  <a:lnTo>
                    <a:pt x="643" y="0"/>
                  </a:lnTo>
                  <a:lnTo>
                    <a:pt x="0" y="0"/>
                  </a:lnTo>
                  <a:lnTo>
                    <a:pt x="552" y="552"/>
                  </a:lnTo>
                  <a:lnTo>
                    <a:pt x="888" y="552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MH_Other_6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200102" y="3510530"/>
              <a:ext cx="1235672" cy="769870"/>
            </a:xfrm>
            <a:custGeom>
              <a:avLst/>
              <a:gdLst>
                <a:gd name="T0" fmla="*/ 888 w 888"/>
                <a:gd name="T1" fmla="*/ 0 h 554"/>
                <a:gd name="T2" fmla="*/ 643 w 888"/>
                <a:gd name="T3" fmla="*/ 554 h 554"/>
                <a:gd name="T4" fmla="*/ 0 w 888"/>
                <a:gd name="T5" fmla="*/ 554 h 554"/>
                <a:gd name="T6" fmla="*/ 552 w 888"/>
                <a:gd name="T7" fmla="*/ 0 h 554"/>
                <a:gd name="T8" fmla="*/ 888 w 888"/>
                <a:gd name="T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54">
                  <a:moveTo>
                    <a:pt x="888" y="0"/>
                  </a:moveTo>
                  <a:lnTo>
                    <a:pt x="643" y="554"/>
                  </a:lnTo>
                  <a:lnTo>
                    <a:pt x="0" y="554"/>
                  </a:lnTo>
                  <a:lnTo>
                    <a:pt x="552" y="0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5" name="MH_Other_7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378477" y="4348976"/>
              <a:ext cx="767282" cy="1238261"/>
            </a:xfrm>
            <a:custGeom>
              <a:avLst/>
              <a:gdLst>
                <a:gd name="T0" fmla="*/ 0 w 552"/>
                <a:gd name="T1" fmla="*/ 890 h 890"/>
                <a:gd name="T2" fmla="*/ 552 w 552"/>
                <a:gd name="T3" fmla="*/ 643 h 890"/>
                <a:gd name="T4" fmla="*/ 552 w 552"/>
                <a:gd name="T5" fmla="*/ 0 h 890"/>
                <a:gd name="T6" fmla="*/ 0 w 552"/>
                <a:gd name="T7" fmla="*/ 555 h 890"/>
                <a:gd name="T8" fmla="*/ 0 w 552"/>
                <a:gd name="T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890">
                  <a:moveTo>
                    <a:pt x="0" y="890"/>
                  </a:moveTo>
                  <a:lnTo>
                    <a:pt x="552" y="643"/>
                  </a:lnTo>
                  <a:lnTo>
                    <a:pt x="552" y="0"/>
                  </a:lnTo>
                  <a:lnTo>
                    <a:pt x="0" y="555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A3D800">
                <a:lumMod val="60000"/>
                <a:lumOff val="40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6" name="MH_Other_8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145758" y="4348976"/>
              <a:ext cx="765987" cy="1238261"/>
            </a:xfrm>
            <a:custGeom>
              <a:avLst/>
              <a:gdLst>
                <a:gd name="T0" fmla="*/ 551 w 551"/>
                <a:gd name="T1" fmla="*/ 890 h 890"/>
                <a:gd name="T2" fmla="*/ 0 w 551"/>
                <a:gd name="T3" fmla="*/ 643 h 890"/>
                <a:gd name="T4" fmla="*/ 0 w 551"/>
                <a:gd name="T5" fmla="*/ 0 h 890"/>
                <a:gd name="T6" fmla="*/ 551 w 551"/>
                <a:gd name="T7" fmla="*/ 555 h 890"/>
                <a:gd name="T8" fmla="*/ 551 w 551"/>
                <a:gd name="T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890">
                  <a:moveTo>
                    <a:pt x="551" y="890"/>
                  </a:moveTo>
                  <a:lnTo>
                    <a:pt x="0" y="643"/>
                  </a:lnTo>
                  <a:lnTo>
                    <a:pt x="0" y="0"/>
                  </a:lnTo>
                  <a:lnTo>
                    <a:pt x="551" y="555"/>
                  </a:lnTo>
                  <a:lnTo>
                    <a:pt x="551" y="890"/>
                  </a:lnTo>
                  <a:close/>
                </a:path>
              </a:pathLst>
            </a:custGeom>
            <a:solidFill>
              <a:srgbClr val="A3D800"/>
            </a:solidFill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7" name="MH_Other_9"/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369420" y="4129014"/>
              <a:ext cx="345470" cy="349352"/>
            </a:xfrm>
            <a:custGeom>
              <a:avLst/>
              <a:gdLst>
                <a:gd name="T0" fmla="*/ 763241303 w 104"/>
                <a:gd name="T1" fmla="*/ 595884000 h 105"/>
                <a:gd name="T2" fmla="*/ 763241303 w 104"/>
                <a:gd name="T3" fmla="*/ 297942000 h 105"/>
                <a:gd name="T4" fmla="*/ 595066682 w 104"/>
                <a:gd name="T5" fmla="*/ 297942000 h 105"/>
                <a:gd name="T6" fmla="*/ 595066682 w 104"/>
                <a:gd name="T7" fmla="*/ 595884000 h 105"/>
                <a:gd name="T8" fmla="*/ 310469573 w 104"/>
                <a:gd name="T9" fmla="*/ 595884000 h 105"/>
                <a:gd name="T10" fmla="*/ 310469573 w 104"/>
                <a:gd name="T11" fmla="*/ 764286000 h 105"/>
                <a:gd name="T12" fmla="*/ 595066682 w 104"/>
                <a:gd name="T13" fmla="*/ 764286000 h 105"/>
                <a:gd name="T14" fmla="*/ 595066682 w 104"/>
                <a:gd name="T15" fmla="*/ 1062228000 h 105"/>
                <a:gd name="T16" fmla="*/ 763241303 w 104"/>
                <a:gd name="T17" fmla="*/ 1062228000 h 105"/>
                <a:gd name="T18" fmla="*/ 763241303 w 104"/>
                <a:gd name="T19" fmla="*/ 764286000 h 105"/>
                <a:gd name="T20" fmla="*/ 1047838412 w 104"/>
                <a:gd name="T21" fmla="*/ 764286000 h 105"/>
                <a:gd name="T22" fmla="*/ 1047838412 w 104"/>
                <a:gd name="T23" fmla="*/ 595884000 h 105"/>
                <a:gd name="T24" fmla="*/ 763241303 w 104"/>
                <a:gd name="T25" fmla="*/ 595884000 h 105"/>
                <a:gd name="T26" fmla="*/ 672687677 w 104"/>
                <a:gd name="T27" fmla="*/ 0 h 105"/>
                <a:gd name="T28" fmla="*/ 0 w 104"/>
                <a:gd name="T29" fmla="*/ 686562000 h 105"/>
                <a:gd name="T30" fmla="*/ 672687677 w 104"/>
                <a:gd name="T31" fmla="*/ 1360170000 h 105"/>
                <a:gd name="T32" fmla="*/ 1345371752 w 104"/>
                <a:gd name="T33" fmla="*/ 686562000 h 105"/>
                <a:gd name="T34" fmla="*/ 672687677 w 104"/>
                <a:gd name="T35" fmla="*/ 0 h 105"/>
                <a:gd name="T36" fmla="*/ 672687677 w 104"/>
                <a:gd name="T37" fmla="*/ 1204722000 h 105"/>
                <a:gd name="T38" fmla="*/ 155234787 w 104"/>
                <a:gd name="T39" fmla="*/ 686562000 h 105"/>
                <a:gd name="T40" fmla="*/ 672687677 w 104"/>
                <a:gd name="T41" fmla="*/ 155448000 h 105"/>
                <a:gd name="T42" fmla="*/ 1203073198 w 104"/>
                <a:gd name="T43" fmla="*/ 686562000 h 105"/>
                <a:gd name="T44" fmla="*/ 672687677 w 104"/>
                <a:gd name="T45" fmla="*/ 1204722000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ysClr val="window" lastClr="FFFFFF">
                <a:alpha val="87842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MH_Other_10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962025" y="4753967"/>
              <a:ext cx="385582" cy="349352"/>
            </a:xfrm>
            <a:custGeom>
              <a:avLst/>
              <a:gdLst>
                <a:gd name="T0" fmla="*/ 809090990 w 106"/>
                <a:gd name="T1" fmla="*/ 965307081 h 95"/>
                <a:gd name="T2" fmla="*/ 575701782 w 106"/>
                <a:gd name="T3" fmla="*/ 1139377024 h 95"/>
                <a:gd name="T4" fmla="*/ 575701782 w 106"/>
                <a:gd name="T5" fmla="*/ 886182572 h 95"/>
                <a:gd name="T6" fmla="*/ 311188237 w 106"/>
                <a:gd name="T7" fmla="*/ 490564003 h 95"/>
                <a:gd name="T8" fmla="*/ 0 w 106"/>
                <a:gd name="T9" fmla="*/ 870357670 h 95"/>
                <a:gd name="T10" fmla="*/ 622376473 w 106"/>
                <a:gd name="T11" fmla="*/ 1297626043 h 95"/>
                <a:gd name="T12" fmla="*/ 824653159 w 106"/>
                <a:gd name="T13" fmla="*/ 1281801141 h 95"/>
                <a:gd name="T14" fmla="*/ 1042484137 w 106"/>
                <a:gd name="T15" fmla="*/ 1503345789 h 95"/>
                <a:gd name="T16" fmla="*/ 980247278 w 106"/>
                <a:gd name="T17" fmla="*/ 1234326435 h 95"/>
                <a:gd name="T18" fmla="*/ 1244756885 w 106"/>
                <a:gd name="T19" fmla="*/ 949482179 h 95"/>
                <a:gd name="T20" fmla="*/ 995805508 w 106"/>
                <a:gd name="T21" fmla="*/ 981131983 h 95"/>
                <a:gd name="T22" fmla="*/ 809090990 w 106"/>
                <a:gd name="T23" fmla="*/ 965307081 h 95"/>
                <a:gd name="T24" fmla="*/ 1026925907 w 106"/>
                <a:gd name="T25" fmla="*/ 0 h 95"/>
                <a:gd name="T26" fmla="*/ 404545495 w 106"/>
                <a:gd name="T27" fmla="*/ 427268373 h 95"/>
                <a:gd name="T28" fmla="*/ 669055102 w 106"/>
                <a:gd name="T29" fmla="*/ 791233161 h 95"/>
                <a:gd name="T30" fmla="*/ 669055102 w 106"/>
                <a:gd name="T31" fmla="*/ 965307081 h 95"/>
                <a:gd name="T32" fmla="*/ 840211390 w 106"/>
                <a:gd name="T33" fmla="*/ 838707866 h 95"/>
                <a:gd name="T34" fmla="*/ 1026925907 w 106"/>
                <a:gd name="T35" fmla="*/ 870357670 h 95"/>
                <a:gd name="T36" fmla="*/ 1649302380 w 106"/>
                <a:gd name="T37" fmla="*/ 427268373 h 95"/>
                <a:gd name="T38" fmla="*/ 1026925907 w 106"/>
                <a:gd name="T39" fmla="*/ 0 h 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ysClr val="window" lastClr="FFFFFF">
                <a:alpha val="89018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MH_Other_11"/>
            <p:cNvSpPr>
              <a:spLocks noChangeAspect="1"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401950" y="4135483"/>
              <a:ext cx="577078" cy="335119"/>
            </a:xfrm>
            <a:custGeom>
              <a:avLst/>
              <a:gdLst>
                <a:gd name="T0" fmla="*/ 2147483646 w 132"/>
                <a:gd name="T1" fmla="*/ 764995792 h 67"/>
                <a:gd name="T2" fmla="*/ 2147483646 w 132"/>
                <a:gd name="T3" fmla="*/ 941533700 h 67"/>
                <a:gd name="T4" fmla="*/ 2147483646 w 132"/>
                <a:gd name="T5" fmla="*/ 1088646815 h 67"/>
                <a:gd name="T6" fmla="*/ 2147483646 w 132"/>
                <a:gd name="T7" fmla="*/ 1618255113 h 67"/>
                <a:gd name="T8" fmla="*/ 2147483646 w 132"/>
                <a:gd name="T9" fmla="*/ 1618255113 h 67"/>
                <a:gd name="T10" fmla="*/ 2147483646 w 132"/>
                <a:gd name="T11" fmla="*/ 1441717205 h 67"/>
                <a:gd name="T12" fmla="*/ 2147483646 w 132"/>
                <a:gd name="T13" fmla="*/ 1971330929 h 67"/>
                <a:gd name="T14" fmla="*/ 2147483646 w 132"/>
                <a:gd name="T15" fmla="*/ 1971330929 h 67"/>
                <a:gd name="T16" fmla="*/ 2147483646 w 132"/>
                <a:gd name="T17" fmla="*/ 1765373653 h 67"/>
                <a:gd name="T18" fmla="*/ 2147483646 w 132"/>
                <a:gd name="T19" fmla="*/ 1971330929 h 67"/>
                <a:gd name="T20" fmla="*/ 2147483646 w 132"/>
                <a:gd name="T21" fmla="*/ 1971330929 h 67"/>
                <a:gd name="T22" fmla="*/ 2147483646 w 132"/>
                <a:gd name="T23" fmla="*/ 1441717205 h 67"/>
                <a:gd name="T24" fmla="*/ 2147483646 w 132"/>
                <a:gd name="T25" fmla="*/ 1618255113 h 67"/>
                <a:gd name="T26" fmla="*/ 2147483646 w 132"/>
                <a:gd name="T27" fmla="*/ 1618255113 h 67"/>
                <a:gd name="T28" fmla="*/ 2147483646 w 132"/>
                <a:gd name="T29" fmla="*/ 1088646815 h 67"/>
                <a:gd name="T30" fmla="*/ 2147483646 w 132"/>
                <a:gd name="T31" fmla="*/ 941533700 h 67"/>
                <a:gd name="T32" fmla="*/ 2147483646 w 132"/>
                <a:gd name="T33" fmla="*/ 764995792 h 67"/>
                <a:gd name="T34" fmla="*/ 404748663 w 132"/>
                <a:gd name="T35" fmla="*/ 764995792 h 67"/>
                <a:gd name="T36" fmla="*/ 247346932 w 132"/>
                <a:gd name="T37" fmla="*/ 941533700 h 67"/>
                <a:gd name="T38" fmla="*/ 292319532 w 132"/>
                <a:gd name="T39" fmla="*/ 1088646815 h 67"/>
                <a:gd name="T40" fmla="*/ 44972600 w 132"/>
                <a:gd name="T41" fmla="*/ 1618255113 h 67"/>
                <a:gd name="T42" fmla="*/ 67456531 w 132"/>
                <a:gd name="T43" fmla="*/ 1618255113 h 67"/>
                <a:gd name="T44" fmla="*/ 247346932 w 132"/>
                <a:gd name="T45" fmla="*/ 1441717205 h 67"/>
                <a:gd name="T46" fmla="*/ 157401731 w 132"/>
                <a:gd name="T47" fmla="*/ 1971330929 h 67"/>
                <a:gd name="T48" fmla="*/ 292319532 w 132"/>
                <a:gd name="T49" fmla="*/ 1971330929 h 67"/>
                <a:gd name="T50" fmla="*/ 404748663 w 132"/>
                <a:gd name="T51" fmla="*/ 1765373653 h 67"/>
                <a:gd name="T52" fmla="*/ 494693864 w 132"/>
                <a:gd name="T53" fmla="*/ 1971330929 h 67"/>
                <a:gd name="T54" fmla="*/ 629611664 w 132"/>
                <a:gd name="T55" fmla="*/ 1971330929 h 67"/>
                <a:gd name="T56" fmla="*/ 539666464 w 132"/>
                <a:gd name="T57" fmla="*/ 1441717205 h 67"/>
                <a:gd name="T58" fmla="*/ 719552126 w 132"/>
                <a:gd name="T59" fmla="*/ 1618255113 h 67"/>
                <a:gd name="T60" fmla="*/ 742040795 w 132"/>
                <a:gd name="T61" fmla="*/ 1618255113 h 67"/>
                <a:gd name="T62" fmla="*/ 494693864 w 132"/>
                <a:gd name="T63" fmla="*/ 1088646815 h 67"/>
                <a:gd name="T64" fmla="*/ 539666464 w 132"/>
                <a:gd name="T65" fmla="*/ 941533700 h 67"/>
                <a:gd name="T66" fmla="*/ 404748663 w 132"/>
                <a:gd name="T67" fmla="*/ 764995792 h 67"/>
                <a:gd name="T68" fmla="*/ 1506565522 w 132"/>
                <a:gd name="T69" fmla="*/ 0 h 67"/>
                <a:gd name="T70" fmla="*/ 1281702521 w 132"/>
                <a:gd name="T71" fmla="*/ 294226229 h 67"/>
                <a:gd name="T72" fmla="*/ 1349163790 w 132"/>
                <a:gd name="T73" fmla="*/ 529613724 h 67"/>
                <a:gd name="T74" fmla="*/ 944415127 w 132"/>
                <a:gd name="T75" fmla="*/ 1382873044 h 67"/>
                <a:gd name="T76" fmla="*/ 989387727 w 132"/>
                <a:gd name="T77" fmla="*/ 1412297838 h 67"/>
                <a:gd name="T78" fmla="*/ 1259218590 w 132"/>
                <a:gd name="T79" fmla="*/ 1118066182 h 67"/>
                <a:gd name="T80" fmla="*/ 1124300789 w 132"/>
                <a:gd name="T81" fmla="*/ 1971330929 h 67"/>
                <a:gd name="T82" fmla="*/ 1349163790 w 132"/>
                <a:gd name="T83" fmla="*/ 1971330929 h 67"/>
                <a:gd name="T84" fmla="*/ 1506565522 w 132"/>
                <a:gd name="T85" fmla="*/ 1618255113 h 67"/>
                <a:gd name="T86" fmla="*/ 1663967253 w 132"/>
                <a:gd name="T87" fmla="*/ 1971330929 h 67"/>
                <a:gd name="T88" fmla="*/ 1888830254 w 132"/>
                <a:gd name="T89" fmla="*/ 1971330929 h 67"/>
                <a:gd name="T90" fmla="*/ 1753912454 w 132"/>
                <a:gd name="T91" fmla="*/ 1118066182 h 67"/>
                <a:gd name="T92" fmla="*/ 2023743316 w 132"/>
                <a:gd name="T93" fmla="*/ 1412297838 h 67"/>
                <a:gd name="T94" fmla="*/ 2068715916 w 132"/>
                <a:gd name="T95" fmla="*/ 1382873044 h 67"/>
                <a:gd name="T96" fmla="*/ 1663967253 w 132"/>
                <a:gd name="T97" fmla="*/ 529613724 h 67"/>
                <a:gd name="T98" fmla="*/ 1731423784 w 132"/>
                <a:gd name="T99" fmla="*/ 294226229 h 67"/>
                <a:gd name="T100" fmla="*/ 1506565522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ysClr val="window" lastClr="FFFFFF">
                <a:alpha val="87842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MH_Other_12"/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960731" y="3491122"/>
              <a:ext cx="388169" cy="348058"/>
            </a:xfrm>
            <a:custGeom>
              <a:avLst/>
              <a:gdLst>
                <a:gd name="T0" fmla="*/ 340490623 w 254"/>
                <a:gd name="T1" fmla="*/ 445069564 h 228"/>
                <a:gd name="T2" fmla="*/ 288318686 w 254"/>
                <a:gd name="T3" fmla="*/ 445069564 h 228"/>
                <a:gd name="T4" fmla="*/ 288318686 w 254"/>
                <a:gd name="T5" fmla="*/ 489026520 h 228"/>
                <a:gd name="T6" fmla="*/ 340490623 w 254"/>
                <a:gd name="T7" fmla="*/ 489026520 h 228"/>
                <a:gd name="T8" fmla="*/ 340490623 w 254"/>
                <a:gd name="T9" fmla="*/ 445069564 h 228"/>
                <a:gd name="T10" fmla="*/ 118072547 w 254"/>
                <a:gd name="T11" fmla="*/ 299461112 h 228"/>
                <a:gd name="T12" fmla="*/ 354219296 w 254"/>
                <a:gd name="T13" fmla="*/ 71430468 h 228"/>
                <a:gd name="T14" fmla="*/ 582127848 w 254"/>
                <a:gd name="T15" fmla="*/ 299461112 h 228"/>
                <a:gd name="T16" fmla="*/ 151023679 w 254"/>
                <a:gd name="T17" fmla="*/ 299461112 h 228"/>
                <a:gd name="T18" fmla="*/ 118072547 w 254"/>
                <a:gd name="T19" fmla="*/ 299461112 h 228"/>
                <a:gd name="T20" fmla="*/ 354219296 w 254"/>
                <a:gd name="T21" fmla="*/ 0 h 228"/>
                <a:gd name="T22" fmla="*/ 332252426 w 254"/>
                <a:gd name="T23" fmla="*/ 19230961 h 228"/>
                <a:gd name="T24" fmla="*/ 41187674 w 254"/>
                <a:gd name="T25" fmla="*/ 307702006 h 228"/>
                <a:gd name="T26" fmla="*/ 0 w 254"/>
                <a:gd name="T27" fmla="*/ 351660619 h 228"/>
                <a:gd name="T28" fmla="*/ 145531548 w 254"/>
                <a:gd name="T29" fmla="*/ 351660619 h 228"/>
                <a:gd name="T30" fmla="*/ 145531548 w 254"/>
                <a:gd name="T31" fmla="*/ 626394079 h 228"/>
                <a:gd name="T32" fmla="*/ 189466944 w 254"/>
                <a:gd name="T33" fmla="*/ 626394079 h 228"/>
                <a:gd name="T34" fmla="*/ 189466944 w 254"/>
                <a:gd name="T35" fmla="*/ 351660619 h 228"/>
                <a:gd name="T36" fmla="*/ 497006434 w 254"/>
                <a:gd name="T37" fmla="*/ 351660619 h 228"/>
                <a:gd name="T38" fmla="*/ 497006434 w 254"/>
                <a:gd name="T39" fmla="*/ 626394079 h 228"/>
                <a:gd name="T40" fmla="*/ 540940174 w 254"/>
                <a:gd name="T41" fmla="*/ 626394079 h 228"/>
                <a:gd name="T42" fmla="*/ 540940174 w 254"/>
                <a:gd name="T43" fmla="*/ 351660619 h 228"/>
                <a:gd name="T44" fmla="*/ 697455985 w 254"/>
                <a:gd name="T45" fmla="*/ 351660619 h 228"/>
                <a:gd name="T46" fmla="*/ 659012721 w 254"/>
                <a:gd name="T47" fmla="*/ 307702006 h 228"/>
                <a:gd name="T48" fmla="*/ 664504852 w 254"/>
                <a:gd name="T49" fmla="*/ 299461112 h 228"/>
                <a:gd name="T50" fmla="*/ 659012721 w 254"/>
                <a:gd name="T51" fmla="*/ 307702006 h 228"/>
                <a:gd name="T52" fmla="*/ 365203559 w 254"/>
                <a:gd name="T53" fmla="*/ 19230961 h 228"/>
                <a:gd name="T54" fmla="*/ 354219296 w 254"/>
                <a:gd name="T55" fmla="*/ 0 h 2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54" h="228">
                  <a:moveTo>
                    <a:pt x="124" y="162"/>
                  </a:moveTo>
                  <a:lnTo>
                    <a:pt x="105" y="162"/>
                  </a:lnTo>
                  <a:lnTo>
                    <a:pt x="105" y="178"/>
                  </a:lnTo>
                  <a:lnTo>
                    <a:pt x="124" y="178"/>
                  </a:lnTo>
                  <a:lnTo>
                    <a:pt x="124" y="162"/>
                  </a:lnTo>
                  <a:close/>
                  <a:moveTo>
                    <a:pt x="43" y="109"/>
                  </a:moveTo>
                  <a:lnTo>
                    <a:pt x="129" y="26"/>
                  </a:lnTo>
                  <a:lnTo>
                    <a:pt x="212" y="109"/>
                  </a:lnTo>
                  <a:lnTo>
                    <a:pt x="55" y="109"/>
                  </a:lnTo>
                  <a:lnTo>
                    <a:pt x="43" y="109"/>
                  </a:lnTo>
                  <a:close/>
                  <a:moveTo>
                    <a:pt x="129" y="0"/>
                  </a:moveTo>
                  <a:lnTo>
                    <a:pt x="121" y="7"/>
                  </a:lnTo>
                  <a:lnTo>
                    <a:pt x="15" y="112"/>
                  </a:lnTo>
                  <a:lnTo>
                    <a:pt x="0" y="128"/>
                  </a:lnTo>
                  <a:lnTo>
                    <a:pt x="53" y="128"/>
                  </a:lnTo>
                  <a:lnTo>
                    <a:pt x="53" y="228"/>
                  </a:lnTo>
                  <a:lnTo>
                    <a:pt x="69" y="228"/>
                  </a:lnTo>
                  <a:lnTo>
                    <a:pt x="69" y="128"/>
                  </a:lnTo>
                  <a:lnTo>
                    <a:pt x="181" y="128"/>
                  </a:lnTo>
                  <a:lnTo>
                    <a:pt x="181" y="228"/>
                  </a:lnTo>
                  <a:lnTo>
                    <a:pt x="197" y="228"/>
                  </a:lnTo>
                  <a:lnTo>
                    <a:pt x="197" y="128"/>
                  </a:lnTo>
                  <a:lnTo>
                    <a:pt x="254" y="128"/>
                  </a:lnTo>
                  <a:lnTo>
                    <a:pt x="240" y="112"/>
                  </a:lnTo>
                  <a:lnTo>
                    <a:pt x="242" y="109"/>
                  </a:lnTo>
                  <a:lnTo>
                    <a:pt x="240" y="112"/>
                  </a:lnTo>
                  <a:lnTo>
                    <a:pt x="133" y="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lIns="68580" tIns="34290" rIns="68580" bIns="3429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" name="MH_Sub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5682" y="1876419"/>
            <a:ext cx="2046945" cy="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教学资源数据空间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智能化的备课空间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资源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课程中心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21015" y="3388587"/>
            <a:ext cx="2046946" cy="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师资培训空间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教师个性化学习空间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教学方法与能力提升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教师成长记录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34324" y="3388587"/>
            <a:ext cx="2046946" cy="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企业行业对接空间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企业对接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专业设置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04565" y="5481239"/>
            <a:ext cx="2429061" cy="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教师交流与对外合作空间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专业的教师圈子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</a:rPr>
              <a:t>优秀教师评选大赛等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</a:sysClr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6894" y="716229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“一站式”师资提升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平台建设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4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50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879679" y="1074410"/>
            <a:ext cx="7820805" cy="1356168"/>
          </a:xfrm>
          <a:prstGeom prst="rect">
            <a:avLst/>
          </a:prstGeom>
        </p:spPr>
        <p:txBody>
          <a:bodyPr wrap="square" lIns="62892" tIns="31446" rIns="62892" bIns="31446">
            <a:spAutoFit/>
          </a:bodyPr>
          <a:lstStyle/>
          <a:p>
            <a:pPr marL="196539" indent="-19653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合作伙伴中选择、聘任符合条件的行业专家、管理人员、能工巧匠到校任教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6539" indent="-19653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聘请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具有丰富经验的教研专家与院校学科骨干教师组成教研团队，开展各种主题的教研活动，交流和分享研究成果，互促共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赢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6539" indent="-19653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学校从全国行业协会和企业联盟等渠道引进工程技能人才（本地）和行业名家顾问（全国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786915"/>
              </p:ext>
            </p:extLst>
          </p:nvPr>
        </p:nvGraphicFramePr>
        <p:xfrm>
          <a:off x="1399060" y="2607844"/>
          <a:ext cx="9027369" cy="3724675"/>
        </p:xfrm>
        <a:graphic>
          <a:graphicData uri="http://schemas.openxmlformats.org/drawingml/2006/table">
            <a:tbl>
              <a:tblPr firstRow="1" firstCol="1" bandRow="1"/>
              <a:tblGrid>
                <a:gridCol w="919922"/>
                <a:gridCol w="1033253"/>
                <a:gridCol w="7074194"/>
              </a:tblGrid>
              <a:tr h="256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领域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453" marR="6345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453" marR="6345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简介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453" marR="6345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157209"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经管专业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453" marR="6345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张教授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广东金融学院金融系教授，中国首批金融理财师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何教授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清华大学经济管理学院教授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沈有训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June Blackbox 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量化投资研究员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584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杨志武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深圳前海中量国华资产管理有限公司总经理兼投资总监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3194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詹晓雅博士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中国科技大学博士，主要研究方向为量化投资策略、高频交易系统设计等，承担过国家</a:t>
                      </a:r>
                      <a:r>
                        <a:rPr lang="en-US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973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项目子课题的研究工作，现有多种交易模型被金融机构采用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435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周鸿松博士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嘉瑞咨询（香港）有限公司董事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总经理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首席执行官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799"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机械制造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3453" marR="6345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李怀俊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中国城市轨道交通专业委员会成员之一；广东交通职业技术学院控制工程学科副教授，轨道交通学院副院长；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王凯元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现任高新现代智能系统股份有限公司，城市轨道交通自动售检票（</a:t>
                      </a:r>
                      <a:r>
                        <a:rPr lang="en-US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AFC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）技术总监；深圳第二职业技术学院高级讲师；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毛宇丰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广州地铁设计研究院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高级工程师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副总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工程师；全国交通运输职业教育教学委员会成员之一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谢小星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广州地铁集团股份有限公司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高级工程师</a:t>
                      </a:r>
                      <a:r>
                        <a:rPr lang="zh-CN" altLang="en-US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14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运营部副</a:t>
                      </a: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总监；全国交通运输职业教育教学委员会委员之一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79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胡松华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深圳职业技术学院轨道交通专业单片机控制专家，博士；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5849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4937" marR="94937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陈建华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4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深圳职业技术学院轨道交通专业信号控制专家，博士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45837" marR="4583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11139" y="705078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协助引进高端人才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24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11153" y="2041224"/>
            <a:ext cx="6868821" cy="2515625"/>
          </a:xfrm>
          <a:prstGeom prst="rect">
            <a:avLst/>
          </a:prstGeom>
          <a:noFill/>
          <a:ln cmpd="sng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）国务院办公厅印发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关于深化产教融合的若干意见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国办发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【2017】95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号：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健全多元化办学体制，全面推行校企协同育人，健全和完善需求导向的人才培养模式，人才教育供给与产业需求重大结构性矛盾基本解决，职业教育对经济发展和产业升级的贡献显著增强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                                      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017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6" y="707110"/>
            <a:ext cx="2922530" cy="46377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三）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校企深度合作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0429" y="1223739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国家政策导向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5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3" y="235537"/>
            <a:ext cx="453943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25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68418" y="389549"/>
            <a:ext cx="9800191" cy="15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5249" y="665198"/>
            <a:ext cx="1915901" cy="452430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引企入教措施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86003" y="2636463"/>
            <a:ext cx="1705657" cy="97737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引导企业深度参与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>
            <a:stCxn id="16" idx="3"/>
          </p:cNvCxnSpPr>
          <p:nvPr/>
        </p:nvCxnSpPr>
        <p:spPr>
          <a:xfrm>
            <a:off x="2591660" y="3125152"/>
            <a:ext cx="31056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768276" y="1956060"/>
            <a:ext cx="291036" cy="3066024"/>
            <a:chOff x="2987824" y="1645178"/>
            <a:chExt cx="218277" cy="255502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987824" y="1645178"/>
              <a:ext cx="0" cy="255502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9050" y="164517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004828" y="2356061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987824" y="3612594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004828" y="3019117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999285" y="420019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右箭头 11"/>
          <p:cNvSpPr/>
          <p:nvPr/>
        </p:nvSpPr>
        <p:spPr>
          <a:xfrm>
            <a:off x="7955647" y="2982805"/>
            <a:ext cx="655164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63301" y="1626457"/>
            <a:ext cx="1844400" cy="3638758"/>
            <a:chOff x="3148741" y="1406539"/>
            <a:chExt cx="1383300" cy="3032298"/>
          </a:xfrm>
        </p:grpSpPr>
        <p:sp>
          <p:nvSpPr>
            <p:cNvPr id="32" name="圆角矩形 31"/>
            <p:cNvSpPr/>
            <p:nvPr/>
          </p:nvSpPr>
          <p:spPr>
            <a:xfrm>
              <a:off x="3203848" y="1406539"/>
              <a:ext cx="1279243" cy="47727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专业规划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148741" y="2117423"/>
              <a:ext cx="1279243" cy="47727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教材开发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220748" y="2783371"/>
              <a:ext cx="1279243" cy="47727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课程设置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220749" y="3373956"/>
              <a:ext cx="1279243" cy="47727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教学设计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3252798" y="3961560"/>
              <a:ext cx="1279243" cy="477277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实习实训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748077" y="2605796"/>
            <a:ext cx="2730611" cy="126374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促进企业需求融入人才培养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275003" y="1669694"/>
            <a:ext cx="1705657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合作办学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291275" y="2728840"/>
            <a:ext cx="1705657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合作育人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294847" y="3613842"/>
            <a:ext cx="1705657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合作就业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22298" y="4735718"/>
            <a:ext cx="1705657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合作发展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972700" y="1956058"/>
            <a:ext cx="302303" cy="3066024"/>
            <a:chOff x="2979374" y="1645178"/>
            <a:chExt cx="226727" cy="255502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2987824" y="1645178"/>
              <a:ext cx="0" cy="255502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019050" y="164517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979374" y="2558671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019050" y="3224619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2999285" y="420019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右箭头 51"/>
          <p:cNvSpPr/>
          <p:nvPr/>
        </p:nvSpPr>
        <p:spPr>
          <a:xfrm>
            <a:off x="5094184" y="2982805"/>
            <a:ext cx="655164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3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3" y="235537"/>
            <a:ext cx="453943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26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68418" y="389549"/>
            <a:ext cx="9800191" cy="15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67542" y="1974214"/>
            <a:ext cx="2307260" cy="3066024"/>
            <a:chOff x="971600" y="2721868"/>
            <a:chExt cx="1730445" cy="1581218"/>
          </a:xfrm>
        </p:grpSpPr>
        <p:sp>
          <p:nvSpPr>
            <p:cNvPr id="16" name="圆角矩形 15"/>
            <p:cNvSpPr/>
            <p:nvPr/>
          </p:nvSpPr>
          <p:spPr>
            <a:xfrm>
              <a:off x="971600" y="3012368"/>
              <a:ext cx="1279243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共同设立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1" name="直接连接符 20"/>
            <p:cNvCxnSpPr>
              <a:stCxn id="16" idx="3"/>
            </p:cNvCxnSpPr>
            <p:nvPr/>
          </p:nvCxnSpPr>
          <p:spPr>
            <a:xfrm>
              <a:off x="2250843" y="3264396"/>
              <a:ext cx="232925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483768" y="2721868"/>
              <a:ext cx="0" cy="158121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514994" y="272186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500772" y="3161810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483768" y="3939437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500772" y="3572154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495229" y="4303086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右箭头 11"/>
          <p:cNvSpPr/>
          <p:nvPr/>
        </p:nvSpPr>
        <p:spPr>
          <a:xfrm>
            <a:off x="6880997" y="3008984"/>
            <a:ext cx="943196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198322" y="1687848"/>
            <a:ext cx="2281721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产业学院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198322" y="2540908"/>
            <a:ext cx="2281721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企业工作室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294331" y="3340046"/>
            <a:ext cx="2185712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实验实训室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255839" y="4048748"/>
            <a:ext cx="2224204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创新创业基地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71798" y="4753873"/>
            <a:ext cx="2238989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实践教学基地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069912" y="2649032"/>
            <a:ext cx="2730611" cy="126374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推进真实环境的任务式培养模式</a:t>
            </a:r>
          </a:p>
        </p:txBody>
      </p:sp>
      <p:sp>
        <p:nvSpPr>
          <p:cNvPr id="38" name="矩形 37"/>
          <p:cNvSpPr/>
          <p:nvPr/>
        </p:nvSpPr>
        <p:spPr>
          <a:xfrm>
            <a:off x="127327" y="647442"/>
            <a:ext cx="1846972" cy="452430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融合途径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3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3" y="235537"/>
            <a:ext cx="453943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27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68418" y="389549"/>
            <a:ext cx="9800191" cy="15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967542" y="1974215"/>
            <a:ext cx="2307260" cy="2360899"/>
            <a:chOff x="971600" y="2721868"/>
            <a:chExt cx="1730445" cy="1217569"/>
          </a:xfrm>
        </p:grpSpPr>
        <p:sp>
          <p:nvSpPr>
            <p:cNvPr id="16" name="圆角矩形 15"/>
            <p:cNvSpPr/>
            <p:nvPr/>
          </p:nvSpPr>
          <p:spPr>
            <a:xfrm>
              <a:off x="971600" y="3012368"/>
              <a:ext cx="1279243" cy="50405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四链一体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1" name="直接连接符 20"/>
            <p:cNvCxnSpPr>
              <a:stCxn id="16" idx="3"/>
            </p:cNvCxnSpPr>
            <p:nvPr/>
          </p:nvCxnSpPr>
          <p:spPr>
            <a:xfrm>
              <a:off x="2250843" y="3264396"/>
              <a:ext cx="232925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483768" y="2721868"/>
              <a:ext cx="31226" cy="121756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514994" y="2721868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500772" y="3161810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483768" y="3939437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500772" y="3572154"/>
              <a:ext cx="18705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右箭头 11"/>
          <p:cNvSpPr/>
          <p:nvPr/>
        </p:nvSpPr>
        <p:spPr>
          <a:xfrm>
            <a:off x="6304932" y="3008984"/>
            <a:ext cx="847185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294332" y="1687848"/>
            <a:ext cx="1587112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教育链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294333" y="2540908"/>
            <a:ext cx="1609647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产业链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294332" y="3340046"/>
            <a:ext cx="1587113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人才链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294333" y="4048748"/>
            <a:ext cx="1587112" cy="5727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创新链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397837" y="2649032"/>
            <a:ext cx="2730611" cy="126374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七大问题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（三十个条目）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26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个重点任务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8239" y="647442"/>
            <a:ext cx="1846972" cy="452430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一体融合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sp>
        <p:nvSpPr>
          <p:cNvPr id="5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5901" y="763165"/>
            <a:ext cx="2320364" cy="39686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（一）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背景分析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768416" y="404813"/>
            <a:ext cx="720049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396083" y="1665952"/>
            <a:ext cx="9480363" cy="4499384"/>
            <a:chOff x="1396083" y="1665952"/>
            <a:chExt cx="9480363" cy="4499384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46904" y="4133656"/>
              <a:ext cx="2886010" cy="2031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25" y="4146988"/>
              <a:ext cx="3072821" cy="2005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083" y="4135389"/>
              <a:ext cx="3164011" cy="2028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5" name="组合 13"/>
            <p:cNvGrpSpPr>
              <a:grpSpLocks/>
            </p:cNvGrpSpPr>
            <p:nvPr/>
          </p:nvGrpSpPr>
          <p:grpSpPr bwMode="auto">
            <a:xfrm>
              <a:off x="6090669" y="1665952"/>
              <a:ext cx="4267805" cy="912736"/>
              <a:chOff x="-120222" y="70500"/>
              <a:chExt cx="2740758" cy="585802"/>
            </a:xfrm>
          </p:grpSpPr>
          <p:sp>
            <p:nvSpPr>
              <p:cNvPr id="88" name="文本框 15"/>
              <p:cNvSpPr txBox="1">
                <a:spLocks noChangeArrowheads="1"/>
              </p:cNvSpPr>
              <p:nvPr/>
            </p:nvSpPr>
            <p:spPr bwMode="auto">
              <a:xfrm>
                <a:off x="797567" y="70500"/>
                <a:ext cx="975084" cy="217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kumimoji="0" lang="en-US" altLang="zh-CN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新变革</a:t>
                </a:r>
              </a:p>
            </p:txBody>
          </p:sp>
          <p:sp>
            <p:nvSpPr>
              <p:cNvPr id="89" name="文本框 16"/>
              <p:cNvSpPr txBox="1">
                <a:spLocks noChangeArrowheads="1"/>
              </p:cNvSpPr>
              <p:nvPr/>
            </p:nvSpPr>
            <p:spPr bwMode="auto">
              <a:xfrm>
                <a:off x="-120222" y="360001"/>
                <a:ext cx="2740758" cy="296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“云物移大智”时代：互联网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kumimoji="0" lang="zh-CN" alt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6872757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云计算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5636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65235" y="2753155"/>
              <a:ext cx="32754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59692" y="2742141"/>
              <a:ext cx="327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移动互联网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334199" y="2790326"/>
              <a:ext cx="3275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036527" y="2578684"/>
              <a:ext cx="2461442" cy="211640"/>
              <a:chOff x="5144055" y="2169090"/>
              <a:chExt cx="2076518" cy="178544"/>
            </a:xfrm>
          </p:grpSpPr>
          <p:cxnSp>
            <p:nvCxnSpPr>
              <p:cNvPr id="82" name="直接连接符 81"/>
              <p:cNvCxnSpPr>
                <a:stCxn id="89" idx="2"/>
                <a:endCxn id="66" idx="0"/>
              </p:cNvCxnSpPr>
              <p:nvPr/>
            </p:nvCxnSpPr>
            <p:spPr>
              <a:xfrm flipH="1">
                <a:off x="5144055" y="2169091"/>
                <a:ext cx="1002257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3" name="直接连接符 82"/>
              <p:cNvCxnSpPr>
                <a:stCxn id="89" idx="2"/>
                <a:endCxn id="70" idx="0"/>
              </p:cNvCxnSpPr>
              <p:nvPr/>
            </p:nvCxnSpPr>
            <p:spPr>
              <a:xfrm>
                <a:off x="6146312" y="2169091"/>
                <a:ext cx="1074261" cy="178543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4" name="直接连接符 83"/>
              <p:cNvCxnSpPr>
                <a:stCxn id="89" idx="2"/>
                <a:endCxn id="67" idx="0"/>
              </p:cNvCxnSpPr>
              <p:nvPr/>
            </p:nvCxnSpPr>
            <p:spPr>
              <a:xfrm flipH="1">
                <a:off x="5636398" y="2169091"/>
                <a:ext cx="509914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5" name="直接连接符 84"/>
              <p:cNvCxnSpPr>
                <a:stCxn id="89" idx="2"/>
                <a:endCxn id="69" idx="0"/>
              </p:cNvCxnSpPr>
              <p:nvPr/>
            </p:nvCxnSpPr>
            <p:spPr>
              <a:xfrm flipH="1">
                <a:off x="6145375" y="2169091"/>
                <a:ext cx="936" cy="137893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6" name="直接连接符 85"/>
              <p:cNvCxnSpPr>
                <a:stCxn id="89" idx="2"/>
                <a:endCxn id="68" idx="0"/>
              </p:cNvCxnSpPr>
              <p:nvPr/>
            </p:nvCxnSpPr>
            <p:spPr>
              <a:xfrm>
                <a:off x="6146312" y="2169091"/>
                <a:ext cx="509911" cy="147185"/>
              </a:xfrm>
              <a:prstGeom prst="line">
                <a:avLst/>
              </a:prstGeom>
              <a:noFill/>
              <a:ln w="31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72" name="组合 71"/>
            <p:cNvGrpSpPr/>
            <p:nvPr/>
          </p:nvGrpSpPr>
          <p:grpSpPr>
            <a:xfrm>
              <a:off x="2019324" y="2324311"/>
              <a:ext cx="3926382" cy="1319925"/>
              <a:chOff x="1064454" y="1815995"/>
              <a:chExt cx="2859474" cy="1113513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1064454" y="1815995"/>
                <a:ext cx="2859474" cy="323166"/>
                <a:chOff x="729040" y="1878711"/>
                <a:chExt cx="3205450" cy="323166"/>
              </a:xfrm>
            </p:grpSpPr>
            <p:sp>
              <p:nvSpPr>
                <p:cNvPr id="80" name="燕尾形 79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创新驱动战略</a:t>
                  </a:r>
                </a:p>
              </p:txBody>
            </p:sp>
            <p:sp>
              <p:nvSpPr>
                <p:cNvPr id="81" name="燕尾形 80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发展动力转换：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064454" y="2209428"/>
                <a:ext cx="2859474" cy="323166"/>
                <a:chOff x="729040" y="1878711"/>
                <a:chExt cx="3205450" cy="323166"/>
              </a:xfrm>
            </p:grpSpPr>
            <p:sp>
              <p:nvSpPr>
                <p:cNvPr id="78" name="燕尾形 77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中国制造</a:t>
                  </a: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2025</a:t>
                  </a:r>
                </a:p>
              </p:txBody>
            </p:sp>
            <p:sp>
              <p:nvSpPr>
                <p:cNvPr id="79" name="燕尾形 78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产业转型升级：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064454" y="2606342"/>
                <a:ext cx="2859474" cy="323166"/>
                <a:chOff x="729040" y="1878711"/>
                <a:chExt cx="3205450" cy="323166"/>
              </a:xfrm>
            </p:grpSpPr>
            <p:sp>
              <p:nvSpPr>
                <p:cNvPr id="76" name="燕尾形 75"/>
                <p:cNvSpPr/>
                <p:nvPr/>
              </p:nvSpPr>
              <p:spPr>
                <a:xfrm>
                  <a:off x="2267744" y="1878711"/>
                  <a:ext cx="1666746" cy="323166"/>
                </a:xfrm>
                <a:prstGeom prst="chevron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“一带一路”</a:t>
                  </a:r>
                </a:p>
              </p:txBody>
            </p:sp>
            <p:sp>
              <p:nvSpPr>
                <p:cNvPr id="77" name="燕尾形 76"/>
                <p:cNvSpPr/>
                <p:nvPr/>
              </p:nvSpPr>
              <p:spPr>
                <a:xfrm>
                  <a:off x="729040" y="1878711"/>
                  <a:ext cx="1666746" cy="323166"/>
                </a:xfrm>
                <a:prstGeom prst="chevron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国际产能</a:t>
                  </a:r>
                  <a:r>
                    <a:rPr kumimoji="0" lang="zh-CN" alt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合作：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2978088" y="1819840"/>
              <a:ext cx="15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经济新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43689" y="1760735"/>
              <a:ext cx="16161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技术新变革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9" name="文本占位符 20"/>
          <p:cNvSpPr txBox="1">
            <a:spLocks/>
          </p:cNvSpPr>
          <p:nvPr/>
        </p:nvSpPr>
        <p:spPr>
          <a:xfrm>
            <a:off x="8641372" y="205729"/>
            <a:ext cx="2950623" cy="639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134"/>
            <a:r>
              <a:rPr lang="zh-CN" altLang="en-US" b="1" dirty="0" smtClean="0"/>
              <a:t>一、申建背景</a:t>
            </a:r>
            <a:r>
              <a:rPr lang="zh-CN" altLang="en-US" b="1" dirty="0"/>
              <a:t>与目标</a:t>
            </a:r>
          </a:p>
        </p:txBody>
      </p:sp>
    </p:spTree>
    <p:extLst>
      <p:ext uri="{BB962C8B-B14F-4D97-AF65-F5344CB8AC3E}">
        <p14:creationId xmlns:p14="http://schemas.microsoft.com/office/powerpoint/2010/main" val="41235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3" y="235537"/>
            <a:ext cx="453943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28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68418" y="389549"/>
            <a:ext cx="9800191" cy="15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200718" y="2453903"/>
            <a:ext cx="2377732" cy="137527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人才需求预测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用人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单位评价</a:t>
            </a:r>
          </a:p>
          <a:p>
            <a:pPr algn="ctr"/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2839" y="647442"/>
            <a:ext cx="1846972" cy="452430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专业优化调整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039883" y="2455677"/>
            <a:ext cx="2377732" cy="137527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市场供求比例</a:t>
            </a:r>
          </a:p>
          <a:p>
            <a:pPr algn="ctr"/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就业质量评价</a:t>
            </a:r>
          </a:p>
          <a:p>
            <a:pPr algn="ctr"/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784299" y="2453903"/>
            <a:ext cx="2377732" cy="137527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学院调整专业</a:t>
            </a:r>
          </a:p>
          <a:p>
            <a:pPr algn="ctr"/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确定培养规模</a:t>
            </a:r>
          </a:p>
          <a:p>
            <a:pPr algn="ctr"/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7728182" y="2888592"/>
            <a:ext cx="847185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3904666" y="2910542"/>
            <a:ext cx="847185" cy="505896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右箭头 41"/>
          <p:cNvSpPr/>
          <p:nvPr/>
        </p:nvSpPr>
        <p:spPr>
          <a:xfrm rot="5400000">
            <a:off x="9769556" y="3968839"/>
            <a:ext cx="604865" cy="562107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130189" y="4647188"/>
            <a:ext cx="1883599" cy="69127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重要依据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1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29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50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964565" y="2000184"/>
            <a:ext cx="7326498" cy="3272829"/>
            <a:chOff x="914281" y="1299010"/>
            <a:chExt cx="7326498" cy="3272829"/>
          </a:xfrm>
        </p:grpSpPr>
        <p:pic>
          <p:nvPicPr>
            <p:cNvPr id="58" name="图片 5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81" y="1299010"/>
              <a:ext cx="3609591" cy="3272829"/>
            </a:xfrm>
            <a:prstGeom prst="rect">
              <a:avLst/>
            </a:prstGeom>
            <a:noFill/>
          </p:spPr>
        </p:pic>
        <p:sp>
          <p:nvSpPr>
            <p:cNvPr id="59" name="文本框 2"/>
            <p:cNvSpPr txBox="1">
              <a:spLocks noChangeArrowheads="1"/>
            </p:cNvSpPr>
            <p:nvPr/>
          </p:nvSpPr>
          <p:spPr bwMode="auto">
            <a:xfrm>
              <a:off x="5161586" y="1657176"/>
              <a:ext cx="3079193" cy="25564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2892" tIns="31446" rIns="62892" bIns="31446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 defTabSz="628924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    基于职业教育实践性、开放性、职业性和共享性的特点，国泰安公司与聊职院联合构建“横向多元化、纵向多层次”的合作办学框架，搭建“基地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+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中心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+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工作室”三位一体育人的平台，促进“企业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-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基地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-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中心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-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工作室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-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学院”之间的贯通交融。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66996" y="694739"/>
            <a:ext cx="323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创新产教融合协同育人机制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0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1768416" y="404813"/>
            <a:ext cx="9739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2099764" y="1988565"/>
            <a:ext cx="7999914" cy="3189950"/>
            <a:chOff x="604534" y="1777380"/>
            <a:chExt cx="7999914" cy="3189950"/>
          </a:xfrm>
        </p:grpSpPr>
        <p:sp>
          <p:nvSpPr>
            <p:cNvPr id="53" name="矩形 52"/>
            <p:cNvSpPr/>
            <p:nvPr/>
          </p:nvSpPr>
          <p:spPr>
            <a:xfrm>
              <a:off x="687144" y="4657700"/>
              <a:ext cx="3236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优势、特色、新兴、紧缺专业合作办学</a:t>
              </a:r>
            </a:p>
          </p:txBody>
        </p: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777380"/>
              <a:ext cx="3816424" cy="2626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6084721" y="4659553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合作办学内容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04534" y="1847013"/>
              <a:ext cx="3895458" cy="2521091"/>
              <a:chOff x="604534" y="1847013"/>
              <a:chExt cx="3895458" cy="2521091"/>
            </a:xfrm>
          </p:grpSpPr>
          <p:sp>
            <p:nvSpPr>
              <p:cNvPr id="57" name="五边形 56"/>
              <p:cNvSpPr/>
              <p:nvPr/>
            </p:nvSpPr>
            <p:spPr>
              <a:xfrm>
                <a:off x="2880144" y="1847013"/>
                <a:ext cx="1224000" cy="576000"/>
              </a:xfrm>
              <a:prstGeom prst="homePlat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</a:t>
                </a:r>
                <a:r>
                  <a:rPr kumimoji="0" lang="zh-CN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619018" y="1847013"/>
                <a:ext cx="2196000" cy="57600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0000" tIns="46800" rIns="90000" bIns="46800" numCol="1" rtlCol="0" anchor="ctr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创新金融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：电子商务、普惠金融、互联网金融、财务管理</a:t>
                </a:r>
              </a:p>
            </p:txBody>
          </p:sp>
          <p:sp>
            <p:nvSpPr>
              <p:cNvPr id="59" name="五边形 58"/>
              <p:cNvSpPr/>
              <p:nvPr/>
            </p:nvSpPr>
            <p:spPr bwMode="auto">
              <a:xfrm>
                <a:off x="1511992" y="2499024"/>
                <a:ext cx="2988000" cy="576000"/>
              </a:xfrm>
              <a:prstGeom prst="homePlate">
                <a:avLst/>
              </a:prstGeom>
              <a:solidFill>
                <a:srgbClr val="FC934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0000" tIns="46800" rIns="90000" bIns="46800" numCol="1" rtlCol="0" anchor="ctr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现代物流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：物流金融、跨境电商、物流信息系统、物联网智慧物流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25962" y="2499024"/>
                <a:ext cx="792000" cy="5760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智能农业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04534" y="3145532"/>
                <a:ext cx="3643762" cy="1222572"/>
                <a:chOff x="604534" y="3795168"/>
                <a:chExt cx="3643762" cy="1222572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2016048" y="3795168"/>
                  <a:ext cx="1080000" cy="576000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工业机器人</a:t>
                  </a:r>
                  <a:endPara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五边形 62"/>
                <p:cNvSpPr/>
                <p:nvPr/>
              </p:nvSpPr>
              <p:spPr>
                <a:xfrm>
                  <a:off x="3204296" y="3795168"/>
                  <a:ext cx="1044000" cy="576000"/>
                </a:xfrm>
                <a:prstGeom prst="homePlate">
                  <a:avLst/>
                </a:prstGeom>
                <a:solidFill>
                  <a:srgbClr val="0099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3D</a:t>
                  </a:r>
                  <a:r>
                    <a:rPr kumimoji="0" lang="zh-CN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打印</a:t>
                  </a:r>
                  <a:endPara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604534" y="3795168"/>
                  <a:ext cx="1332000" cy="576000"/>
                </a:xfrm>
                <a:prstGeom prst="rect">
                  <a:avLst/>
                </a:prstGeom>
                <a:solidFill>
                  <a:srgbClr val="6699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新型信息技术：</a:t>
                  </a:r>
                  <a:r>
                    <a:rPr kumimoji="0" lang="zh-CN" alt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大数据、云计算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五边形 64"/>
                <p:cNvSpPr/>
                <p:nvPr/>
              </p:nvSpPr>
              <p:spPr>
                <a:xfrm>
                  <a:off x="604534" y="4441740"/>
                  <a:ext cx="2563642" cy="576000"/>
                </a:xfrm>
                <a:prstGeom prst="homePlate">
                  <a:avLst/>
                </a:prstGeom>
                <a:solidFill>
                  <a:srgbClr val="FC9341">
                    <a:lumMod val="7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原有特色专业提升</a:t>
                  </a:r>
                  <a:endPara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24" name="矩形 23"/>
          <p:cNvSpPr/>
          <p:nvPr/>
        </p:nvSpPr>
        <p:spPr>
          <a:xfrm>
            <a:off x="189196" y="727380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产教融合特色专业建设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11850701" y="235536"/>
            <a:ext cx="45394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500" b="1" dirty="0" smtClean="0">
                <a:solidFill>
                  <a:prstClr val="white"/>
                </a:solidFill>
              </a:rPr>
              <a:t>30</a:t>
            </a:r>
            <a:endParaRPr lang="zh-CN" altLang="en-US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06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>
            <a:off x="1962615" y="1817649"/>
            <a:ext cx="8197301" cy="4222095"/>
            <a:chOff x="2049687" y="1273324"/>
            <a:chExt cx="6187176" cy="3853197"/>
          </a:xfrm>
        </p:grpSpPr>
        <p:sp>
          <p:nvSpPr>
            <p:cNvPr id="118" name="矩形 117"/>
            <p:cNvSpPr/>
            <p:nvPr/>
          </p:nvSpPr>
          <p:spPr>
            <a:xfrm>
              <a:off x="2633874" y="1764893"/>
              <a:ext cx="22758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校企就业渠道扩展平台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2049687" y="3549761"/>
              <a:ext cx="2509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就业实习管理系统搭建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TextBox 43"/>
            <p:cNvSpPr txBox="1"/>
            <p:nvPr/>
          </p:nvSpPr>
          <p:spPr>
            <a:xfrm>
              <a:off x="2618591" y="2124933"/>
              <a:ext cx="2129988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学校就业管理和定培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合作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285750" marR="0" lvl="0" indent="-28575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学生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测评求职和技能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培训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285750" marR="0" lvl="0" indent="-28575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企业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岗位招聘和项目合作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049690" y="4114542"/>
              <a:ext cx="2350642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实习实践项目的全流程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管理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285750" marR="0" lvl="0" indent="-285750" defTabSz="91440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提供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多种报表统计分析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5436096" y="1273324"/>
              <a:ext cx="2800767" cy="3853197"/>
              <a:chOff x="5508104" y="1273324"/>
              <a:chExt cx="2800767" cy="3853197"/>
            </a:xfrm>
          </p:grpSpPr>
          <p:pic>
            <p:nvPicPr>
              <p:cNvPr id="123" name="图片 12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15650" y="1273324"/>
                <a:ext cx="2717746" cy="1483360"/>
              </a:xfrm>
              <a:prstGeom prst="rect">
                <a:avLst/>
              </a:prstGeom>
            </p:spPr>
          </p:pic>
          <p:graphicFrame>
            <p:nvGraphicFramePr>
              <p:cNvPr id="124" name="对象 1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4967671"/>
                  </p:ext>
                </p:extLst>
              </p:nvPr>
            </p:nvGraphicFramePr>
            <p:xfrm>
              <a:off x="5529343" y="3292872"/>
              <a:ext cx="2736795" cy="1476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6" name="PicObj Class" r:id="rId4" imgW="2723810" imgH="1409897" progId="">
                      <p:embed/>
                    </p:oleObj>
                  </mc:Choice>
                  <mc:Fallback>
                    <p:oleObj name="PicObj Class" r:id="rId4" imgW="2723810" imgH="140989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9343" y="3292872"/>
                            <a:ext cx="2736795" cy="14763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5" name="矩形 124"/>
              <p:cNvSpPr/>
              <p:nvPr/>
            </p:nvSpPr>
            <p:spPr>
              <a:xfrm>
                <a:off x="5508104" y="2872283"/>
                <a:ext cx="280076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【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校企直通平台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】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就业招聘、订单培养</a:t>
                </a: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5515648" y="4873724"/>
                <a:ext cx="2717748" cy="25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          </a:t>
                </a:r>
                <a:r>
                  <a:rPr kumimoji="0" lang="zh-CN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【职业技能平台】</a:t>
                </a:r>
                <a:r>
                  <a:rPr kumimoji="0" lang="zh-CN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技能课程、认证课程</a:t>
                </a:r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1962619" y="2207941"/>
            <a:ext cx="3686756" cy="3543730"/>
            <a:chOff x="1295664" y="1896094"/>
            <a:chExt cx="3133646" cy="3050862"/>
          </a:xfrm>
        </p:grpSpPr>
        <p:grpSp>
          <p:nvGrpSpPr>
            <p:cNvPr id="128" name="Group 69"/>
            <p:cNvGrpSpPr>
              <a:grpSpLocks/>
            </p:cNvGrpSpPr>
            <p:nvPr/>
          </p:nvGrpSpPr>
          <p:grpSpPr bwMode="auto">
            <a:xfrm>
              <a:off x="1295664" y="1896094"/>
              <a:ext cx="252000" cy="1321446"/>
              <a:chOff x="0" y="0"/>
              <a:chExt cx="725656" cy="3647387"/>
            </a:xfrm>
            <a:solidFill>
              <a:srgbClr val="00B0F0"/>
            </a:solidFill>
          </p:grpSpPr>
          <p:sp>
            <p:nvSpPr>
              <p:cNvPr id="174" name="矩形 7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5" name="矩形 79"/>
              <p:cNvSpPr>
                <a:spLocks noChangeArrowheads="1"/>
              </p:cNvSpPr>
              <p:nvPr/>
            </p:nvSpPr>
            <p:spPr bwMode="auto">
              <a:xfrm>
                <a:off x="437625" y="0"/>
                <a:ext cx="288031" cy="2880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6" name="矩形 86"/>
              <p:cNvSpPr>
                <a:spLocks noChangeArrowheads="1"/>
              </p:cNvSpPr>
              <p:nvPr/>
            </p:nvSpPr>
            <p:spPr bwMode="auto">
              <a:xfrm>
                <a:off x="0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7" name="矩形 93"/>
              <p:cNvSpPr>
                <a:spLocks noChangeArrowheads="1"/>
              </p:cNvSpPr>
              <p:nvPr/>
            </p:nvSpPr>
            <p:spPr bwMode="auto">
              <a:xfrm>
                <a:off x="437624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8" name="矩形 100"/>
              <p:cNvSpPr>
                <a:spLocks noChangeArrowheads="1"/>
              </p:cNvSpPr>
              <p:nvPr/>
            </p:nvSpPr>
            <p:spPr bwMode="auto">
              <a:xfrm>
                <a:off x="0" y="828081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9" name="矩形 107"/>
              <p:cNvSpPr>
                <a:spLocks noChangeArrowheads="1"/>
              </p:cNvSpPr>
              <p:nvPr/>
            </p:nvSpPr>
            <p:spPr bwMode="auto">
              <a:xfrm>
                <a:off x="437624" y="828081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0" name="矩形 114"/>
              <p:cNvSpPr>
                <a:spLocks noChangeArrowheads="1"/>
              </p:cNvSpPr>
              <p:nvPr/>
            </p:nvSpPr>
            <p:spPr bwMode="auto">
              <a:xfrm>
                <a:off x="0" y="124996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1" name="矩形 126"/>
              <p:cNvSpPr>
                <a:spLocks noChangeArrowheads="1"/>
              </p:cNvSpPr>
              <p:nvPr/>
            </p:nvSpPr>
            <p:spPr bwMode="auto">
              <a:xfrm>
                <a:off x="437624" y="124996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2" name="矩形 127"/>
              <p:cNvSpPr>
                <a:spLocks noChangeArrowheads="1"/>
              </p:cNvSpPr>
              <p:nvPr/>
            </p:nvSpPr>
            <p:spPr bwMode="auto">
              <a:xfrm>
                <a:off x="0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3" name="矩形 128"/>
              <p:cNvSpPr>
                <a:spLocks noChangeArrowheads="1"/>
              </p:cNvSpPr>
              <p:nvPr/>
            </p:nvSpPr>
            <p:spPr bwMode="auto">
              <a:xfrm>
                <a:off x="437624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4" name="矩形 129"/>
              <p:cNvSpPr>
                <a:spLocks noChangeArrowheads="1"/>
              </p:cNvSpPr>
              <p:nvPr/>
            </p:nvSpPr>
            <p:spPr bwMode="auto">
              <a:xfrm>
                <a:off x="0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5" name="矩形 130"/>
              <p:cNvSpPr>
                <a:spLocks noChangeArrowheads="1"/>
              </p:cNvSpPr>
              <p:nvPr/>
            </p:nvSpPr>
            <p:spPr bwMode="auto">
              <a:xfrm>
                <a:off x="437624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6" name="矩形 131"/>
              <p:cNvSpPr>
                <a:spLocks noChangeArrowheads="1"/>
              </p:cNvSpPr>
              <p:nvPr/>
            </p:nvSpPr>
            <p:spPr bwMode="auto">
              <a:xfrm>
                <a:off x="0" y="2515597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7" name="矩形 132"/>
              <p:cNvSpPr>
                <a:spLocks noChangeArrowheads="1"/>
              </p:cNvSpPr>
              <p:nvPr/>
            </p:nvSpPr>
            <p:spPr bwMode="auto">
              <a:xfrm>
                <a:off x="437624" y="2515597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8" name="矩形 133"/>
              <p:cNvSpPr>
                <a:spLocks noChangeArrowheads="1"/>
              </p:cNvSpPr>
              <p:nvPr/>
            </p:nvSpPr>
            <p:spPr bwMode="auto">
              <a:xfrm>
                <a:off x="0" y="2937476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9" name="矩形 134"/>
              <p:cNvSpPr>
                <a:spLocks noChangeArrowheads="1"/>
              </p:cNvSpPr>
              <p:nvPr/>
            </p:nvSpPr>
            <p:spPr bwMode="auto">
              <a:xfrm>
                <a:off x="437624" y="2937476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90" name="矩形 135"/>
              <p:cNvSpPr>
                <a:spLocks noChangeArrowheads="1"/>
              </p:cNvSpPr>
              <p:nvPr/>
            </p:nvSpPr>
            <p:spPr bwMode="auto">
              <a:xfrm>
                <a:off x="0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91" name="矩形 136"/>
              <p:cNvSpPr>
                <a:spLocks noChangeArrowheads="1"/>
              </p:cNvSpPr>
              <p:nvPr/>
            </p:nvSpPr>
            <p:spPr bwMode="auto">
              <a:xfrm>
                <a:off x="437624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129" name="Group 67"/>
            <p:cNvGrpSpPr>
              <a:grpSpLocks/>
            </p:cNvGrpSpPr>
            <p:nvPr/>
          </p:nvGrpSpPr>
          <p:grpSpPr bwMode="auto">
            <a:xfrm>
              <a:off x="3779912" y="3601321"/>
              <a:ext cx="649398" cy="1345635"/>
              <a:chOff x="0" y="0"/>
              <a:chExt cx="2476153" cy="4069266"/>
            </a:xfrm>
            <a:solidFill>
              <a:srgbClr val="00B0F0"/>
            </a:solidFill>
          </p:grpSpPr>
          <p:sp>
            <p:nvSpPr>
              <p:cNvPr id="130" name="矩形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1" name="矩形 4"/>
              <p:cNvSpPr>
                <a:spLocks noChangeArrowheads="1"/>
              </p:cNvSpPr>
              <p:nvPr/>
            </p:nvSpPr>
            <p:spPr bwMode="auto">
              <a:xfrm>
                <a:off x="437624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2" name="矩形 5"/>
              <p:cNvSpPr>
                <a:spLocks noChangeArrowheads="1"/>
              </p:cNvSpPr>
              <p:nvPr/>
            </p:nvSpPr>
            <p:spPr bwMode="auto">
              <a:xfrm>
                <a:off x="875248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3" name="矩形 6"/>
              <p:cNvSpPr>
                <a:spLocks noChangeArrowheads="1"/>
              </p:cNvSpPr>
              <p:nvPr/>
            </p:nvSpPr>
            <p:spPr bwMode="auto">
              <a:xfrm>
                <a:off x="1312872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4" name="矩形 7"/>
              <p:cNvSpPr>
                <a:spLocks noChangeArrowheads="1"/>
              </p:cNvSpPr>
              <p:nvPr/>
            </p:nvSpPr>
            <p:spPr bwMode="auto">
              <a:xfrm>
                <a:off x="1750496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5" name="矩形 8"/>
              <p:cNvSpPr>
                <a:spLocks noChangeArrowheads="1"/>
              </p:cNvSpPr>
              <p:nvPr/>
            </p:nvSpPr>
            <p:spPr bwMode="auto">
              <a:xfrm>
                <a:off x="2188121" y="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6" name="矩形 135"/>
              <p:cNvSpPr>
                <a:spLocks noChangeArrowheads="1"/>
              </p:cNvSpPr>
              <p:nvPr/>
            </p:nvSpPr>
            <p:spPr bwMode="auto">
              <a:xfrm>
                <a:off x="0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7" name="矩形 136"/>
              <p:cNvSpPr>
                <a:spLocks noChangeArrowheads="1"/>
              </p:cNvSpPr>
              <p:nvPr/>
            </p:nvSpPr>
            <p:spPr bwMode="auto">
              <a:xfrm>
                <a:off x="437624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8" name="矩形 137"/>
              <p:cNvSpPr>
                <a:spLocks noChangeArrowheads="1"/>
              </p:cNvSpPr>
              <p:nvPr/>
            </p:nvSpPr>
            <p:spPr bwMode="auto">
              <a:xfrm>
                <a:off x="875248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9" name="矩形 138"/>
              <p:cNvSpPr>
                <a:spLocks noChangeArrowheads="1"/>
              </p:cNvSpPr>
              <p:nvPr/>
            </p:nvSpPr>
            <p:spPr bwMode="auto">
              <a:xfrm>
                <a:off x="1312872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0" name="矩形 139"/>
              <p:cNvSpPr>
                <a:spLocks noChangeArrowheads="1"/>
              </p:cNvSpPr>
              <p:nvPr/>
            </p:nvSpPr>
            <p:spPr bwMode="auto">
              <a:xfrm>
                <a:off x="1750496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1" name="矩形 140"/>
              <p:cNvSpPr>
                <a:spLocks noChangeArrowheads="1"/>
              </p:cNvSpPr>
              <p:nvPr/>
            </p:nvSpPr>
            <p:spPr bwMode="auto">
              <a:xfrm>
                <a:off x="2188121" y="406202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2" name="矩形 70"/>
              <p:cNvSpPr>
                <a:spLocks noChangeArrowheads="1"/>
              </p:cNvSpPr>
              <p:nvPr/>
            </p:nvSpPr>
            <p:spPr bwMode="auto">
              <a:xfrm>
                <a:off x="1750496" y="828081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3" name="矩形 71"/>
              <p:cNvSpPr>
                <a:spLocks noChangeArrowheads="1"/>
              </p:cNvSpPr>
              <p:nvPr/>
            </p:nvSpPr>
            <p:spPr bwMode="auto">
              <a:xfrm>
                <a:off x="2188121" y="828081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4" name="矩形 77"/>
              <p:cNvSpPr>
                <a:spLocks noChangeArrowheads="1"/>
              </p:cNvSpPr>
              <p:nvPr/>
            </p:nvSpPr>
            <p:spPr bwMode="auto">
              <a:xfrm>
                <a:off x="1750496" y="124996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5" name="矩形 78"/>
              <p:cNvSpPr>
                <a:spLocks noChangeArrowheads="1"/>
              </p:cNvSpPr>
              <p:nvPr/>
            </p:nvSpPr>
            <p:spPr bwMode="auto">
              <a:xfrm>
                <a:off x="2188121" y="1249960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6" name="矩形 80"/>
              <p:cNvSpPr>
                <a:spLocks noChangeArrowheads="1"/>
              </p:cNvSpPr>
              <p:nvPr/>
            </p:nvSpPr>
            <p:spPr bwMode="auto">
              <a:xfrm>
                <a:off x="0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7" name="矩形 81"/>
              <p:cNvSpPr>
                <a:spLocks noChangeArrowheads="1"/>
              </p:cNvSpPr>
              <p:nvPr/>
            </p:nvSpPr>
            <p:spPr bwMode="auto">
              <a:xfrm>
                <a:off x="437624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8" name="矩形 82"/>
              <p:cNvSpPr>
                <a:spLocks noChangeArrowheads="1"/>
              </p:cNvSpPr>
              <p:nvPr/>
            </p:nvSpPr>
            <p:spPr bwMode="auto">
              <a:xfrm>
                <a:off x="875248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9" name="矩形 83"/>
              <p:cNvSpPr>
                <a:spLocks noChangeArrowheads="1"/>
              </p:cNvSpPr>
              <p:nvPr/>
            </p:nvSpPr>
            <p:spPr bwMode="auto">
              <a:xfrm>
                <a:off x="1312872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0" name="矩形 84"/>
              <p:cNvSpPr>
                <a:spLocks noChangeArrowheads="1"/>
              </p:cNvSpPr>
              <p:nvPr/>
            </p:nvSpPr>
            <p:spPr bwMode="auto">
              <a:xfrm>
                <a:off x="1750496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1" name="矩形 85"/>
              <p:cNvSpPr>
                <a:spLocks noChangeArrowheads="1"/>
              </p:cNvSpPr>
              <p:nvPr/>
            </p:nvSpPr>
            <p:spPr bwMode="auto">
              <a:xfrm>
                <a:off x="2188121" y="1671839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2" name="矩形 87"/>
              <p:cNvSpPr>
                <a:spLocks noChangeArrowheads="1"/>
              </p:cNvSpPr>
              <p:nvPr/>
            </p:nvSpPr>
            <p:spPr bwMode="auto">
              <a:xfrm>
                <a:off x="0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3" name="矩形 88"/>
              <p:cNvSpPr>
                <a:spLocks noChangeArrowheads="1"/>
              </p:cNvSpPr>
              <p:nvPr/>
            </p:nvSpPr>
            <p:spPr bwMode="auto">
              <a:xfrm>
                <a:off x="437624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4" name="矩形 89"/>
              <p:cNvSpPr>
                <a:spLocks noChangeArrowheads="1"/>
              </p:cNvSpPr>
              <p:nvPr/>
            </p:nvSpPr>
            <p:spPr bwMode="auto">
              <a:xfrm>
                <a:off x="875248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5" name="矩形 90"/>
              <p:cNvSpPr>
                <a:spLocks noChangeArrowheads="1"/>
              </p:cNvSpPr>
              <p:nvPr/>
            </p:nvSpPr>
            <p:spPr bwMode="auto">
              <a:xfrm>
                <a:off x="1312872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6" name="矩形 91"/>
              <p:cNvSpPr>
                <a:spLocks noChangeArrowheads="1"/>
              </p:cNvSpPr>
              <p:nvPr/>
            </p:nvSpPr>
            <p:spPr bwMode="auto">
              <a:xfrm>
                <a:off x="1750496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7" name="矩形 92"/>
              <p:cNvSpPr>
                <a:spLocks noChangeArrowheads="1"/>
              </p:cNvSpPr>
              <p:nvPr/>
            </p:nvSpPr>
            <p:spPr bwMode="auto">
              <a:xfrm>
                <a:off x="2188121" y="2093718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8" name="矩形 94"/>
              <p:cNvSpPr>
                <a:spLocks noChangeArrowheads="1"/>
              </p:cNvSpPr>
              <p:nvPr/>
            </p:nvSpPr>
            <p:spPr bwMode="auto">
              <a:xfrm>
                <a:off x="0" y="2515597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9" name="矩形 95"/>
              <p:cNvSpPr>
                <a:spLocks noChangeArrowheads="1"/>
              </p:cNvSpPr>
              <p:nvPr/>
            </p:nvSpPr>
            <p:spPr bwMode="auto">
              <a:xfrm>
                <a:off x="437624" y="2515597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0" name="矩形 101"/>
              <p:cNvSpPr>
                <a:spLocks noChangeArrowheads="1"/>
              </p:cNvSpPr>
              <p:nvPr/>
            </p:nvSpPr>
            <p:spPr bwMode="auto">
              <a:xfrm>
                <a:off x="0" y="2937476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1" name="矩形 102"/>
              <p:cNvSpPr>
                <a:spLocks noChangeArrowheads="1"/>
              </p:cNvSpPr>
              <p:nvPr/>
            </p:nvSpPr>
            <p:spPr bwMode="auto">
              <a:xfrm>
                <a:off x="437624" y="2937476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2" name="矩形 108"/>
              <p:cNvSpPr>
                <a:spLocks noChangeArrowheads="1"/>
              </p:cNvSpPr>
              <p:nvPr/>
            </p:nvSpPr>
            <p:spPr bwMode="auto">
              <a:xfrm>
                <a:off x="0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3" name="矩形 109"/>
              <p:cNvSpPr>
                <a:spLocks noChangeArrowheads="1"/>
              </p:cNvSpPr>
              <p:nvPr/>
            </p:nvSpPr>
            <p:spPr bwMode="auto">
              <a:xfrm>
                <a:off x="437624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4" name="矩形 110"/>
              <p:cNvSpPr>
                <a:spLocks noChangeArrowheads="1"/>
              </p:cNvSpPr>
              <p:nvPr/>
            </p:nvSpPr>
            <p:spPr bwMode="auto">
              <a:xfrm>
                <a:off x="875248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5" name="矩形 111"/>
              <p:cNvSpPr>
                <a:spLocks noChangeArrowheads="1"/>
              </p:cNvSpPr>
              <p:nvPr/>
            </p:nvSpPr>
            <p:spPr bwMode="auto">
              <a:xfrm>
                <a:off x="1312872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6" name="矩形 112"/>
              <p:cNvSpPr>
                <a:spLocks noChangeArrowheads="1"/>
              </p:cNvSpPr>
              <p:nvPr/>
            </p:nvSpPr>
            <p:spPr bwMode="auto">
              <a:xfrm>
                <a:off x="1750496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7" name="矩形 113"/>
              <p:cNvSpPr>
                <a:spLocks noChangeArrowheads="1"/>
              </p:cNvSpPr>
              <p:nvPr/>
            </p:nvSpPr>
            <p:spPr bwMode="auto">
              <a:xfrm>
                <a:off x="2188121" y="3359355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8" name="矩形 115"/>
              <p:cNvSpPr>
                <a:spLocks noChangeArrowheads="1"/>
              </p:cNvSpPr>
              <p:nvPr/>
            </p:nvSpPr>
            <p:spPr bwMode="auto">
              <a:xfrm>
                <a:off x="0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9" name="矩形 116"/>
              <p:cNvSpPr>
                <a:spLocks noChangeArrowheads="1"/>
              </p:cNvSpPr>
              <p:nvPr/>
            </p:nvSpPr>
            <p:spPr bwMode="auto">
              <a:xfrm>
                <a:off x="437624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0" name="矩形 117"/>
              <p:cNvSpPr>
                <a:spLocks noChangeArrowheads="1"/>
              </p:cNvSpPr>
              <p:nvPr/>
            </p:nvSpPr>
            <p:spPr bwMode="auto">
              <a:xfrm>
                <a:off x="875248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1" name="矩形 118"/>
              <p:cNvSpPr>
                <a:spLocks noChangeArrowheads="1"/>
              </p:cNvSpPr>
              <p:nvPr/>
            </p:nvSpPr>
            <p:spPr bwMode="auto">
              <a:xfrm>
                <a:off x="1312872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2" name="矩形 119"/>
              <p:cNvSpPr>
                <a:spLocks noChangeArrowheads="1"/>
              </p:cNvSpPr>
              <p:nvPr/>
            </p:nvSpPr>
            <p:spPr bwMode="auto">
              <a:xfrm>
                <a:off x="1750496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3" name="矩形 120"/>
              <p:cNvSpPr>
                <a:spLocks noChangeArrowheads="1"/>
              </p:cNvSpPr>
              <p:nvPr/>
            </p:nvSpPr>
            <p:spPr bwMode="auto">
              <a:xfrm>
                <a:off x="2188121" y="3781234"/>
                <a:ext cx="288032" cy="2880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sp>
        <p:nvSpPr>
          <p:cNvPr id="85" name="矩形 84"/>
          <p:cNvSpPr/>
          <p:nvPr/>
        </p:nvSpPr>
        <p:spPr>
          <a:xfrm>
            <a:off x="189196" y="705078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搭建学生就业服务平台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8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797042" y="2132727"/>
            <a:ext cx="8341142" cy="3578992"/>
            <a:chOff x="191298" y="1777380"/>
            <a:chExt cx="8341142" cy="3578992"/>
          </a:xfrm>
        </p:grpSpPr>
        <p:grpSp>
          <p:nvGrpSpPr>
            <p:cNvPr id="65" name="组合 64"/>
            <p:cNvGrpSpPr/>
            <p:nvPr/>
          </p:nvGrpSpPr>
          <p:grpSpPr>
            <a:xfrm>
              <a:off x="5196471" y="1849388"/>
              <a:ext cx="3263961" cy="2922333"/>
              <a:chOff x="5944619" y="1715220"/>
              <a:chExt cx="5032374" cy="4139505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5944619" y="1715220"/>
                <a:ext cx="2263904" cy="561600"/>
              </a:xfrm>
              <a:custGeom>
                <a:avLst/>
                <a:gdLst>
                  <a:gd name="connsiteX0" fmla="*/ 0 w 2845593"/>
                  <a:gd name="connsiteY0" fmla="*/ 71140 h 711398"/>
                  <a:gd name="connsiteX1" fmla="*/ 71140 w 2845593"/>
                  <a:gd name="connsiteY1" fmla="*/ 0 h 711398"/>
                  <a:gd name="connsiteX2" fmla="*/ 2774453 w 2845593"/>
                  <a:gd name="connsiteY2" fmla="*/ 0 h 711398"/>
                  <a:gd name="connsiteX3" fmla="*/ 2845593 w 2845593"/>
                  <a:gd name="connsiteY3" fmla="*/ 71140 h 711398"/>
                  <a:gd name="connsiteX4" fmla="*/ 2845593 w 2845593"/>
                  <a:gd name="connsiteY4" fmla="*/ 640258 h 711398"/>
                  <a:gd name="connsiteX5" fmla="*/ 2774453 w 2845593"/>
                  <a:gd name="connsiteY5" fmla="*/ 711398 h 711398"/>
                  <a:gd name="connsiteX6" fmla="*/ 71140 w 2845593"/>
                  <a:gd name="connsiteY6" fmla="*/ 711398 h 711398"/>
                  <a:gd name="connsiteX7" fmla="*/ 0 w 2845593"/>
                  <a:gd name="connsiteY7" fmla="*/ 640258 h 711398"/>
                  <a:gd name="connsiteX8" fmla="*/ 0 w 2845593"/>
                  <a:gd name="connsiteY8" fmla="*/ 71140 h 71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45593" h="711398">
                    <a:moveTo>
                      <a:pt x="0" y="71140"/>
                    </a:moveTo>
                    <a:cubicBezTo>
                      <a:pt x="0" y="31850"/>
                      <a:pt x="31850" y="0"/>
                      <a:pt x="71140" y="0"/>
                    </a:cubicBezTo>
                    <a:lnTo>
                      <a:pt x="2774453" y="0"/>
                    </a:lnTo>
                    <a:cubicBezTo>
                      <a:pt x="2813743" y="0"/>
                      <a:pt x="2845593" y="31850"/>
                      <a:pt x="2845593" y="71140"/>
                    </a:cubicBezTo>
                    <a:lnTo>
                      <a:pt x="2845593" y="640258"/>
                    </a:lnTo>
                    <a:cubicBezTo>
                      <a:pt x="2845593" y="679548"/>
                      <a:pt x="2813743" y="711398"/>
                      <a:pt x="2774453" y="711398"/>
                    </a:cubicBezTo>
                    <a:lnTo>
                      <a:pt x="71140" y="711398"/>
                    </a:lnTo>
                    <a:cubicBezTo>
                      <a:pt x="31850" y="711398"/>
                      <a:pt x="0" y="679548"/>
                      <a:pt x="0" y="640258"/>
                    </a:cubicBezTo>
                    <a:lnTo>
                      <a:pt x="0" y="71140"/>
                    </a:lnTo>
                    <a:close/>
                  </a:path>
                </a:pathLst>
              </a:custGeom>
              <a:solidFill>
                <a:srgbClr val="000000">
                  <a:lumMod val="65000"/>
                  <a:lumOff val="3500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69096" tIns="69096" rIns="69096" bIns="69096" numCol="1" spcCol="1270" anchor="ctr" anchorCtr="0">
                <a:noAutofit/>
              </a:bodyPr>
              <a:lstStyle/>
              <a:p>
                <a:pPr marL="0" marR="0" lvl="0" indent="0" algn="ctr" defTabSz="1689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Arial"/>
                  </a:rPr>
                  <a:t>管理咨询服务流程</a:t>
                </a: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8848248" y="1715220"/>
                <a:ext cx="2128745" cy="561600"/>
              </a:xfrm>
              <a:custGeom>
                <a:avLst/>
                <a:gdLst>
                  <a:gd name="connsiteX0" fmla="*/ 0 w 2845593"/>
                  <a:gd name="connsiteY0" fmla="*/ 71140 h 711398"/>
                  <a:gd name="connsiteX1" fmla="*/ 71140 w 2845593"/>
                  <a:gd name="connsiteY1" fmla="*/ 0 h 711398"/>
                  <a:gd name="connsiteX2" fmla="*/ 2774453 w 2845593"/>
                  <a:gd name="connsiteY2" fmla="*/ 0 h 711398"/>
                  <a:gd name="connsiteX3" fmla="*/ 2845593 w 2845593"/>
                  <a:gd name="connsiteY3" fmla="*/ 71140 h 711398"/>
                  <a:gd name="connsiteX4" fmla="*/ 2845593 w 2845593"/>
                  <a:gd name="connsiteY4" fmla="*/ 640258 h 711398"/>
                  <a:gd name="connsiteX5" fmla="*/ 2774453 w 2845593"/>
                  <a:gd name="connsiteY5" fmla="*/ 711398 h 711398"/>
                  <a:gd name="connsiteX6" fmla="*/ 71140 w 2845593"/>
                  <a:gd name="connsiteY6" fmla="*/ 711398 h 711398"/>
                  <a:gd name="connsiteX7" fmla="*/ 0 w 2845593"/>
                  <a:gd name="connsiteY7" fmla="*/ 640258 h 711398"/>
                  <a:gd name="connsiteX8" fmla="*/ 0 w 2845593"/>
                  <a:gd name="connsiteY8" fmla="*/ 71140 h 71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45593" h="711398">
                    <a:moveTo>
                      <a:pt x="0" y="71140"/>
                    </a:moveTo>
                    <a:cubicBezTo>
                      <a:pt x="0" y="31850"/>
                      <a:pt x="31850" y="0"/>
                      <a:pt x="71140" y="0"/>
                    </a:cubicBezTo>
                    <a:lnTo>
                      <a:pt x="2774453" y="0"/>
                    </a:lnTo>
                    <a:cubicBezTo>
                      <a:pt x="2813743" y="0"/>
                      <a:pt x="2845593" y="31850"/>
                      <a:pt x="2845593" y="71140"/>
                    </a:cubicBezTo>
                    <a:lnTo>
                      <a:pt x="2845593" y="640258"/>
                    </a:lnTo>
                    <a:cubicBezTo>
                      <a:pt x="2845593" y="679548"/>
                      <a:pt x="2813743" y="711398"/>
                      <a:pt x="2774453" y="711398"/>
                    </a:cubicBezTo>
                    <a:lnTo>
                      <a:pt x="71140" y="711398"/>
                    </a:lnTo>
                    <a:cubicBezTo>
                      <a:pt x="31850" y="711398"/>
                      <a:pt x="0" y="679548"/>
                      <a:pt x="0" y="640258"/>
                    </a:cubicBezTo>
                    <a:lnTo>
                      <a:pt x="0" y="71140"/>
                    </a:lnTo>
                    <a:close/>
                  </a:path>
                </a:pathLst>
              </a:custGeom>
              <a:solidFill>
                <a:srgbClr val="00B0F0">
                  <a:alpha val="7000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69096" tIns="69096" rIns="69096" bIns="69096" numCol="1" spcCol="1270" anchor="ctr" anchorCtr="0">
                <a:noAutofit/>
              </a:bodyPr>
              <a:lstStyle/>
              <a:p>
                <a:pPr marL="0" marR="0" lvl="0" indent="0" algn="ctr" defTabSz="1689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Arial"/>
                  </a:rPr>
                  <a:t>咨询输出产品</a:t>
                </a:r>
              </a:p>
            </p:txBody>
          </p:sp>
          <p:graphicFrame>
            <p:nvGraphicFramePr>
              <p:cNvPr id="71" name="图示 70"/>
              <p:cNvGraphicFramePr/>
              <p:nvPr>
                <p:extLst>
                  <p:ext uri="{D42A27DB-BD31-4B8C-83A1-F6EECF244321}">
                    <p14:modId xmlns:p14="http://schemas.microsoft.com/office/powerpoint/2010/main" val="383062304"/>
                  </p:ext>
                </p:extLst>
              </p:nvPr>
            </p:nvGraphicFramePr>
            <p:xfrm>
              <a:off x="5997154" y="2451266"/>
              <a:ext cx="2125617" cy="33691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104" name="图示 103"/>
              <p:cNvGraphicFramePr/>
              <p:nvPr>
                <p:extLst>
                  <p:ext uri="{D42A27DB-BD31-4B8C-83A1-F6EECF244321}">
                    <p14:modId xmlns:p14="http://schemas.microsoft.com/office/powerpoint/2010/main" val="4262200129"/>
                  </p:ext>
                </p:extLst>
              </p:nvPr>
            </p:nvGraphicFramePr>
            <p:xfrm>
              <a:off x="8950860" y="2484751"/>
              <a:ext cx="1980220" cy="33699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cxnSp>
            <p:nvCxnSpPr>
              <p:cNvPr id="105" name="直接箭头连接符 104"/>
              <p:cNvCxnSpPr/>
              <p:nvPr/>
            </p:nvCxnSpPr>
            <p:spPr bwMode="auto">
              <a:xfrm>
                <a:off x="8333459" y="2657569"/>
                <a:ext cx="468000" cy="0"/>
              </a:xfrm>
              <a:prstGeom prst="straightConnector1">
                <a:avLst/>
              </a:prstGeom>
              <a:solidFill>
                <a:srgbClr val="FEA501"/>
              </a:solid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6" name="直接箭头连接符 105"/>
              <p:cNvCxnSpPr/>
              <p:nvPr/>
            </p:nvCxnSpPr>
            <p:spPr bwMode="auto">
              <a:xfrm>
                <a:off x="8333459" y="3418795"/>
                <a:ext cx="468000" cy="0"/>
              </a:xfrm>
              <a:prstGeom prst="straightConnector1">
                <a:avLst/>
              </a:prstGeom>
              <a:solidFill>
                <a:srgbClr val="FEA501"/>
              </a:solid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7" name="直接箭头连接符 106"/>
              <p:cNvCxnSpPr/>
              <p:nvPr/>
            </p:nvCxnSpPr>
            <p:spPr bwMode="auto">
              <a:xfrm>
                <a:off x="8310217" y="4178652"/>
                <a:ext cx="468000" cy="0"/>
              </a:xfrm>
              <a:prstGeom prst="straightConnector1">
                <a:avLst/>
              </a:prstGeom>
              <a:solidFill>
                <a:srgbClr val="FEA501"/>
              </a:solid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8" name="直接箭头连接符 107"/>
              <p:cNvCxnSpPr/>
              <p:nvPr/>
            </p:nvCxnSpPr>
            <p:spPr bwMode="auto">
              <a:xfrm>
                <a:off x="8319742" y="4904219"/>
                <a:ext cx="468000" cy="0"/>
              </a:xfrm>
              <a:prstGeom prst="straightConnector1">
                <a:avLst/>
              </a:prstGeom>
              <a:solidFill>
                <a:srgbClr val="FEA501"/>
              </a:solid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9" name="直接箭头连接符 108"/>
              <p:cNvCxnSpPr/>
              <p:nvPr/>
            </p:nvCxnSpPr>
            <p:spPr bwMode="auto">
              <a:xfrm>
                <a:off x="8319742" y="5601895"/>
                <a:ext cx="468000" cy="0"/>
              </a:xfrm>
              <a:prstGeom prst="straightConnector1">
                <a:avLst/>
              </a:prstGeom>
              <a:solidFill>
                <a:srgbClr val="FEA501"/>
              </a:solid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66" name="TextBox 65"/>
            <p:cNvSpPr txBox="1"/>
            <p:nvPr/>
          </p:nvSpPr>
          <p:spPr>
            <a:xfrm>
              <a:off x="1169900" y="4938181"/>
              <a:ext cx="246599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国泰安管理咨询服务思路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5461173" y="4978961"/>
              <a:ext cx="3071267" cy="37741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架构优化，流程再造</a:t>
              </a:r>
            </a:p>
          </p:txBody>
        </p:sp>
        <p:pic>
          <p:nvPicPr>
            <p:cNvPr id="68" name="图片 67"/>
            <p:cNvPicPr/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 bwMode="auto">
            <a:xfrm>
              <a:off x="191298" y="1777380"/>
              <a:ext cx="4308694" cy="3110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6" y="695959"/>
            <a:ext cx="2443028" cy="46377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（四）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信息化应用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6894" y="1219373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提升管理信息化水平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74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28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56" y="2054837"/>
            <a:ext cx="7504901" cy="372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65425" y="697838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提升信息化教学应用能力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06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988227" y="2100584"/>
            <a:ext cx="41044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合作成立大数据分析中心，对结构化和非结构数据进行存储、分析和挖掘，并施加有效的管理，充分利用数据价值，逐步发挥大数据在学院管理诊断和改进中的作用，提高管理信息化水平和效能</a:t>
            </a:r>
          </a:p>
        </p:txBody>
      </p:sp>
      <p:pic>
        <p:nvPicPr>
          <p:cNvPr id="95" name="图片 9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15" y="2028576"/>
            <a:ext cx="3020938" cy="2952328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133521" y="708435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建立大数据分析中心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53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1506433" y="2016431"/>
            <a:ext cx="8639439" cy="3830986"/>
            <a:chOff x="361494" y="1478358"/>
            <a:chExt cx="8639439" cy="3830986"/>
          </a:xfrm>
        </p:grpSpPr>
        <p:pic>
          <p:nvPicPr>
            <p:cNvPr id="37" name="图片 3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15" y="2857500"/>
              <a:ext cx="2667000" cy="2376805"/>
            </a:xfrm>
            <a:prstGeom prst="rect">
              <a:avLst/>
            </a:prstGeom>
            <a:noFill/>
          </p:spPr>
        </p:pic>
        <p:sp>
          <p:nvSpPr>
            <p:cNvPr id="38" name="矩形 37"/>
            <p:cNvSpPr/>
            <p:nvPr/>
          </p:nvSpPr>
          <p:spPr>
            <a:xfrm>
              <a:off x="361494" y="1478358"/>
              <a:ext cx="86394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以培养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“多维度复合型专业创新创业人才”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为总体目标，采用“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专业技能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创业技能”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复合式人才培养模式，将创业教育与专业课程有效结合，打造以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“创业兴趣、创业意识、创业知识、创业能力、创业精神”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培养为主线的创新创业教育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体系。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Picture 2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223" y="2861072"/>
              <a:ext cx="3933487" cy="244827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</p:grpSp>
      <p:sp>
        <p:nvSpPr>
          <p:cNvPr id="1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264" y="707110"/>
            <a:ext cx="2822169" cy="46377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（五）创新创业教育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5743" y="1219373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搭建创新创业教育体系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SubTitle_1"/>
          <p:cNvSpPr/>
          <p:nvPr>
            <p:custDataLst>
              <p:tags r:id="rId1"/>
            </p:custDataLst>
          </p:nvPr>
        </p:nvSpPr>
        <p:spPr>
          <a:xfrm>
            <a:off x="3517402" y="1589340"/>
            <a:ext cx="2677542" cy="8937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defRPr/>
            </a:pPr>
            <a:endParaRPr lang="zh-CN" altLang="zh-CN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0637" y="2036221"/>
            <a:ext cx="6503556" cy="365092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4591" y="705078"/>
            <a:ext cx="5578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创业孵化基地建设运营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创新创业孵化服务体系</a:t>
            </a:r>
          </a:p>
          <a:p>
            <a:pPr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0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6958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655747" y="1825223"/>
            <a:ext cx="8013489" cy="3574826"/>
            <a:chOff x="374935" y="1434170"/>
            <a:chExt cx="8166163" cy="3703859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1434170"/>
              <a:ext cx="5093048" cy="3110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圆角矩形 56"/>
            <p:cNvSpPr/>
            <p:nvPr/>
          </p:nvSpPr>
          <p:spPr>
            <a:xfrm>
              <a:off x="487070" y="1467772"/>
              <a:ext cx="1514477" cy="504046"/>
            </a:xfrm>
            <a:prstGeom prst="roundRect">
              <a:avLst/>
            </a:prstGeom>
            <a:solidFill>
              <a:srgbClr val="9BBB59"/>
            </a:solidFill>
          </p:spPr>
          <p:txBody>
            <a:bodyPr wrap="square" lIns="68571" tIns="108000" rIns="68571" bIns="108000" anchor="b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5000"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特色活动</a:t>
              </a:r>
            </a:p>
          </p:txBody>
        </p:sp>
        <p:sp>
          <p:nvSpPr>
            <p:cNvPr id="58" name="TextBox 9"/>
            <p:cNvSpPr txBox="1"/>
            <p:nvPr/>
          </p:nvSpPr>
          <p:spPr>
            <a:xfrm>
              <a:off x="374935" y="2028893"/>
              <a:ext cx="2627955" cy="3109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p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全国性创新创业活动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361950" marR="0" lvl="0" indent="-180975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微软雅黑" pitchFamily="34" charset="-122"/>
                <a:buChar char="–"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可帮助筹办学生创客</a:t>
              </a:r>
              <a:r>
                <a:rPr kumimoji="0" lang="zh-CN" alt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大赛</a:t>
              </a: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、</a:t>
              </a:r>
              <a:r>
                <a:rPr kumimoji="0" lang="zh-CN" alt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创新</a:t>
              </a: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创业研讨会等活动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285750" marR="0" lvl="0" indent="-28575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p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海外创业夏令营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361950" marR="0" lvl="0" indent="-180975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微软雅黑" pitchFamily="34" charset="-122"/>
                <a:buChar char="–"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为学生提供海外创业夏令营与海外游学服务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361950" marR="0" lvl="0" indent="-180975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微软雅黑" pitchFamily="34" charset="-122"/>
                <a:buChar char="–"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推荐优秀创新创业团队加入国家创新联盟等组织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285750" marR="0" lvl="0" indent="-28575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p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项目融资路演活动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 marL="361950" marR="0" lvl="0" indent="-180975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微软雅黑" pitchFamily="34" charset="-122"/>
                <a:buChar char="–"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为学生的项目路演</a:t>
              </a:r>
              <a:r>
                <a:rPr kumimoji="0" lang="zh-CN" alt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提供创业</a:t>
              </a: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天使投资基金等融资</a:t>
              </a:r>
              <a:r>
                <a:rPr kumimoji="0" lang="zh-CN" altLang="en-US" sz="105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rPr>
                <a:t>支持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6886574" y="4543019"/>
              <a:ext cx="1654523" cy="472292"/>
            </a:xfrm>
            <a:prstGeom prst="roundRect">
              <a:avLst/>
            </a:prstGeom>
            <a:solidFill>
              <a:srgbClr val="9BBB59"/>
            </a:solidFill>
          </p:spPr>
          <p:txBody>
            <a:bodyPr wrap="square" lIns="68571" tIns="108000" rIns="68571" bIns="108000" anchor="b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5000"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</a:rPr>
                <a:t>校内创业活动</a:t>
              </a:r>
            </a:p>
          </p:txBody>
        </p:sp>
        <p:sp>
          <p:nvSpPr>
            <p:cNvPr id="60" name="下箭头 59"/>
            <p:cNvSpPr/>
            <p:nvPr/>
          </p:nvSpPr>
          <p:spPr bwMode="auto">
            <a:xfrm>
              <a:off x="2187258" y="1694919"/>
              <a:ext cx="237205" cy="180020"/>
            </a:xfrm>
            <a:prstGeom prst="downArrow">
              <a:avLst/>
            </a:prstGeom>
            <a:solidFill>
              <a:srgbClr val="FEA50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61" name="下箭头 60"/>
            <p:cNvSpPr/>
            <p:nvPr/>
          </p:nvSpPr>
          <p:spPr bwMode="auto">
            <a:xfrm flipV="1">
              <a:off x="6372225" y="4786672"/>
              <a:ext cx="234602" cy="205778"/>
            </a:xfrm>
            <a:prstGeom prst="downArrow">
              <a:avLst/>
            </a:prstGeom>
            <a:solidFill>
              <a:srgbClr val="FEA50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11138" y="671625"/>
            <a:ext cx="5347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创新增值服务体系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创新创业活动运作与拓展</a:t>
            </a:r>
          </a:p>
          <a:p>
            <a:pPr lvl="0"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23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0" y="2074559"/>
            <a:ext cx="435977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6151622" y="1709677"/>
            <a:ext cx="4032448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对于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区域经济社会发展和产业发展急需提升其办学层次，且学科专业设置具有不可替代性的民办高职院校，可严格按照有关法律法规和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设置标准要求审批设置民办本科学校。</a:t>
            </a:r>
            <a:endParaRPr lang="en-US" altLang="zh-CN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7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对接国家“一带一路”战略、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中国制造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2025》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制造业强国战略、脱贫攻坚战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国家重大区域战略和产业战略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，支持确有需求、现有高等学校培养能力不足同时又确有支撑与保障能力的地区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新设高水平应用型高等学校。</a:t>
            </a:r>
            <a:endParaRPr lang="zh-CN" altLang="en-US" sz="17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1686" y="74218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政策新要求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2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06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51" y="1914976"/>
            <a:ext cx="6696744" cy="3240360"/>
          </a:xfrm>
          <a:prstGeom prst="rect">
            <a:avLst/>
          </a:prstGeom>
          <a:noFill/>
        </p:spPr>
      </p:pic>
      <p:sp>
        <p:nvSpPr>
          <p:cNvPr id="33" name="矩形 32"/>
          <p:cNvSpPr/>
          <p:nvPr/>
        </p:nvSpPr>
        <p:spPr>
          <a:xfrm>
            <a:off x="3722471" y="554625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国泰安“三双培运一体化集合服务”模式</a:t>
            </a:r>
          </a:p>
        </p:txBody>
      </p:sp>
      <p:sp>
        <p:nvSpPr>
          <p:cNvPr id="16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9811" y="729412"/>
            <a:ext cx="2937089" cy="46377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（六）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社会服务拓展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0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39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1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14797"/>
              </p:ext>
            </p:extLst>
          </p:nvPr>
        </p:nvGraphicFramePr>
        <p:xfrm>
          <a:off x="2025232" y="2218669"/>
          <a:ext cx="4032448" cy="1305052"/>
        </p:xfrm>
        <a:graphic>
          <a:graphicData uri="http://schemas.openxmlformats.org/drawingml/2006/table">
            <a:tbl>
              <a:tblPr firstRow="1" firstCol="1" bandRow="1"/>
              <a:tblGrid>
                <a:gridCol w="1008112"/>
                <a:gridCol w="936104"/>
                <a:gridCol w="1008112"/>
                <a:gridCol w="1080120"/>
              </a:tblGrid>
              <a:tr h="2890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产品类型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培训主题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培训特色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175805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创业创新培训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在校学生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创业基础系列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理论教学＋模拟演练＋创业指导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</a:tr>
              <a:tr h="1758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返乡人员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创业意识系列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1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创业精英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创业孵化系列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8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企业家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创新管理系列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58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创业师资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创业辅导系列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552290"/>
              </p:ext>
            </p:extLst>
          </p:nvPr>
        </p:nvGraphicFramePr>
        <p:xfrm>
          <a:off x="6400900" y="2183289"/>
          <a:ext cx="3744416" cy="1317367"/>
        </p:xfrm>
        <a:graphic>
          <a:graphicData uri="http://schemas.openxmlformats.org/drawingml/2006/table">
            <a:tbl>
              <a:tblPr firstRow="1" firstCol="1" bandRow="1"/>
              <a:tblGrid>
                <a:gridCol w="792088"/>
                <a:gridCol w="936104"/>
                <a:gridCol w="1080120"/>
                <a:gridCol w="936104"/>
              </a:tblGrid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产品类别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培训主题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培训特色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2165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农民培训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有技能提升需求的农民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农民技能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理论＋实操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216535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社会培训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有职业技能提升需求的社会人群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服务类培训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理论＋实操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990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技能类培训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90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认证类培训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78947"/>
              </p:ext>
            </p:extLst>
          </p:nvPr>
        </p:nvGraphicFramePr>
        <p:xfrm>
          <a:off x="1993104" y="4000279"/>
          <a:ext cx="4104456" cy="2094865"/>
        </p:xfrm>
        <a:graphic>
          <a:graphicData uri="http://schemas.openxmlformats.org/drawingml/2006/table">
            <a:tbl>
              <a:tblPr firstRow="1" firstCol="1" bandRow="1"/>
              <a:tblGrid>
                <a:gridCol w="936104"/>
                <a:gridCol w="936104"/>
                <a:gridCol w="1296144"/>
                <a:gridCol w="936104"/>
              </a:tblGrid>
              <a:tr h="2660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产品类别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培训主题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培训特色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管理培训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企业中高层管理人员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战略发展系列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理论＋实战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领导力系列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管理技能系列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财务管理系列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人力资源管理系列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产业游学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企业核心骨干及管理人员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高新技术产业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参访考察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金融产业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物流产业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文化产业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59028"/>
              </p:ext>
            </p:extLst>
          </p:nvPr>
        </p:nvGraphicFramePr>
        <p:xfrm>
          <a:off x="6484210" y="4151805"/>
          <a:ext cx="3960440" cy="1788136"/>
        </p:xfrm>
        <a:graphic>
          <a:graphicData uri="http://schemas.openxmlformats.org/drawingml/2006/table">
            <a:tbl>
              <a:tblPr firstRow="1" firstCol="1" bandRow="1"/>
              <a:tblGrid>
                <a:gridCol w="792087"/>
                <a:gridCol w="432048"/>
                <a:gridCol w="1152128"/>
                <a:gridCol w="1584177"/>
              </a:tblGrid>
              <a:tr h="28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产品类别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培训主题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培训特色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26606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家政类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有再就业需求的社会人群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初级家政服务员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资质认证＋推荐就业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</a:tr>
              <a:tr h="2425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中级家政服务员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606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养老类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初级养老护理员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资质认证＋推荐就业</a:t>
                      </a:r>
                      <a:endParaRPr lang="zh-CN" sz="11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</a:tr>
              <a:tr h="2425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中级养老护理员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51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母婴护理类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家庭母婴护理员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资质认证＋推荐就业</a:t>
                      </a:r>
                      <a:endParaRPr lang="zh-CN" sz="11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2147899" y="174266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创新创业培训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90634" y="36403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610783" y="17426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职业培训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8048" y="364033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再就业培训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837372" y="1700034"/>
            <a:ext cx="360402" cy="360096"/>
            <a:chOff x="323528" y="1133345"/>
            <a:chExt cx="360402" cy="360096"/>
          </a:xfrm>
        </p:grpSpPr>
        <p:sp>
          <p:nvSpPr>
            <p:cNvPr id="89" name="椭圆 3"/>
            <p:cNvSpPr>
              <a:spLocks noChangeArrowheads="1"/>
            </p:cNvSpPr>
            <p:nvPr/>
          </p:nvSpPr>
          <p:spPr bwMode="auto">
            <a:xfrm>
              <a:off x="323528" y="1133345"/>
              <a:ext cx="360402" cy="360096"/>
            </a:xfrm>
            <a:prstGeom prst="ellipse">
              <a:avLst/>
            </a:prstGeom>
            <a:solidFill>
              <a:srgbClr val="0070C0"/>
            </a:solidFill>
            <a:ln w="28575" cap="flat" cmpd="sng">
              <a:solidFill>
                <a:sysClr val="window" lastClr="FFFFFF">
                  <a:lumMod val="95000"/>
                </a:sys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90" name="TextBox 29"/>
            <p:cNvSpPr>
              <a:spLocks noChangeArrowheads="1"/>
            </p:cNvSpPr>
            <p:nvPr/>
          </p:nvSpPr>
          <p:spPr bwMode="auto">
            <a:xfrm>
              <a:off x="358789" y="1133596"/>
              <a:ext cx="305198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809571" y="3594733"/>
            <a:ext cx="360402" cy="382147"/>
            <a:chOff x="295727" y="2862791"/>
            <a:chExt cx="360402" cy="382147"/>
          </a:xfrm>
        </p:grpSpPr>
        <p:sp>
          <p:nvSpPr>
            <p:cNvPr id="87" name="椭圆 3"/>
            <p:cNvSpPr>
              <a:spLocks noChangeArrowheads="1"/>
            </p:cNvSpPr>
            <p:nvPr/>
          </p:nvSpPr>
          <p:spPr bwMode="auto">
            <a:xfrm>
              <a:off x="295727" y="2884842"/>
              <a:ext cx="360402" cy="360096"/>
            </a:xfrm>
            <a:prstGeom prst="ellipse">
              <a:avLst/>
            </a:prstGeom>
            <a:solidFill>
              <a:srgbClr val="00B0F0"/>
            </a:solidFill>
            <a:ln w="28575" cap="flat" cmpd="sng">
              <a:solidFill>
                <a:sysClr val="window" lastClr="FFFFFF">
                  <a:lumMod val="95000"/>
                </a:sys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88" name="TextBox 29"/>
            <p:cNvSpPr>
              <a:spLocks noChangeArrowheads="1"/>
            </p:cNvSpPr>
            <p:nvPr/>
          </p:nvSpPr>
          <p:spPr bwMode="auto">
            <a:xfrm>
              <a:off x="330988" y="2862791"/>
              <a:ext cx="305198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292293" y="1700034"/>
            <a:ext cx="360402" cy="360096"/>
            <a:chOff x="4778449" y="1057300"/>
            <a:chExt cx="360402" cy="360096"/>
          </a:xfrm>
        </p:grpSpPr>
        <p:sp>
          <p:nvSpPr>
            <p:cNvPr id="85" name="椭圆 3"/>
            <p:cNvSpPr>
              <a:spLocks noChangeArrowheads="1"/>
            </p:cNvSpPr>
            <p:nvPr/>
          </p:nvSpPr>
          <p:spPr bwMode="auto">
            <a:xfrm>
              <a:off x="4778449" y="1057300"/>
              <a:ext cx="360402" cy="360096"/>
            </a:xfrm>
            <a:prstGeom prst="ellipse">
              <a:avLst/>
            </a:prstGeom>
            <a:solidFill>
              <a:srgbClr val="00B0F0"/>
            </a:solidFill>
            <a:ln w="28575" cap="flat" cmpd="sng">
              <a:solidFill>
                <a:sysClr val="window" lastClr="FFFFFF">
                  <a:lumMod val="95000"/>
                </a:sys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86" name="TextBox 29"/>
            <p:cNvSpPr>
              <a:spLocks noChangeArrowheads="1"/>
            </p:cNvSpPr>
            <p:nvPr/>
          </p:nvSpPr>
          <p:spPr bwMode="auto">
            <a:xfrm>
              <a:off x="4813710" y="1057551"/>
              <a:ext cx="305198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327554" y="3707582"/>
            <a:ext cx="360402" cy="360096"/>
            <a:chOff x="4813710" y="2964489"/>
            <a:chExt cx="360402" cy="360096"/>
          </a:xfrm>
        </p:grpSpPr>
        <p:sp>
          <p:nvSpPr>
            <p:cNvPr id="83" name="椭圆 3"/>
            <p:cNvSpPr>
              <a:spLocks noChangeArrowheads="1"/>
            </p:cNvSpPr>
            <p:nvPr/>
          </p:nvSpPr>
          <p:spPr bwMode="auto">
            <a:xfrm>
              <a:off x="4813710" y="2964489"/>
              <a:ext cx="360402" cy="360096"/>
            </a:xfrm>
            <a:prstGeom prst="ellipse">
              <a:avLst/>
            </a:prstGeom>
            <a:solidFill>
              <a:srgbClr val="0070C0"/>
            </a:solidFill>
            <a:ln w="28575" cap="flat" cmpd="sng">
              <a:solidFill>
                <a:sysClr val="window" lastClr="FFFFFF">
                  <a:lumMod val="95000"/>
                </a:sys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84" name="TextBox 29"/>
            <p:cNvSpPr>
              <a:spLocks noChangeArrowheads="1"/>
            </p:cNvSpPr>
            <p:nvPr/>
          </p:nvSpPr>
          <p:spPr bwMode="auto">
            <a:xfrm>
              <a:off x="4848971" y="2964740"/>
              <a:ext cx="305198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8712" y="3244991"/>
            <a:ext cx="461665" cy="336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>
              <a:defRPr/>
            </a:pPr>
            <a:r>
              <a:rPr lang="zh-CN" altLang="en-US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培训类型及部分课程</a:t>
            </a:r>
          </a:p>
        </p:txBody>
      </p:sp>
      <p:sp>
        <p:nvSpPr>
          <p:cNvPr id="33" name="矩形 32"/>
          <p:cNvSpPr/>
          <p:nvPr/>
        </p:nvSpPr>
        <p:spPr>
          <a:xfrm>
            <a:off x="133440" y="705078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共建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职教培训中心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40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8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967693" y="1095363"/>
            <a:ext cx="3102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设立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特色产业发展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274759" y="2021554"/>
            <a:ext cx="4689957" cy="3604406"/>
            <a:chOff x="451533" y="1345332"/>
            <a:chExt cx="4689957" cy="3604406"/>
          </a:xfrm>
        </p:grpSpPr>
        <p:sp>
          <p:nvSpPr>
            <p:cNvPr id="62" name="矩形 61"/>
            <p:cNvSpPr/>
            <p:nvPr/>
          </p:nvSpPr>
          <p:spPr>
            <a:xfrm>
              <a:off x="451533" y="1345332"/>
              <a:ext cx="448050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国泰安将联合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业界、学界、政府协会等资源，与学校共建教育创新与产业发展研究院，深入开展教育领域前瞻与应用研究，助推区域特色现代应本教育体系构建，着力打造应本教育发展智库、理论与实践研究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高地。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51533" y="3277087"/>
              <a:ext cx="4689957" cy="1672651"/>
              <a:chOff x="320966" y="3349096"/>
              <a:chExt cx="4552514" cy="1596636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632704" y="3349096"/>
                <a:ext cx="2240776" cy="1596636"/>
                <a:chOff x="1476440" y="3349096"/>
                <a:chExt cx="2240776" cy="1596636"/>
              </a:xfrm>
            </p:grpSpPr>
            <p:pic>
              <p:nvPicPr>
                <p:cNvPr id="71" name="图片 7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6440" y="3349096"/>
                  <a:ext cx="1119977" cy="1596636"/>
                </a:xfrm>
                <a:prstGeom prst="rect">
                  <a:avLst/>
                </a:prstGeom>
              </p:spPr>
            </p:pic>
            <p:pic>
              <p:nvPicPr>
                <p:cNvPr id="72" name="图片 7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5201" y="3349096"/>
                  <a:ext cx="1132015" cy="1596636"/>
                </a:xfrm>
                <a:prstGeom prst="rect">
                  <a:avLst/>
                </a:prstGeom>
              </p:spPr>
            </p:pic>
          </p:grpSp>
          <p:grpSp>
            <p:nvGrpSpPr>
              <p:cNvPr id="65" name="组合 64"/>
              <p:cNvGrpSpPr/>
              <p:nvPr/>
            </p:nvGrpSpPr>
            <p:grpSpPr>
              <a:xfrm>
                <a:off x="320966" y="3349096"/>
                <a:ext cx="1153463" cy="1596636"/>
                <a:chOff x="320966" y="3349096"/>
                <a:chExt cx="1153463" cy="1596636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20966" y="3349096"/>
                  <a:ext cx="1153463" cy="1596636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pic>
              <p:nvPicPr>
                <p:cNvPr id="70" name="图片 6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560" y="3428848"/>
                  <a:ext cx="1034079" cy="1437132"/>
                </a:xfrm>
                <a:prstGeom prst="rect">
                  <a:avLst/>
                </a:prstGeom>
              </p:spPr>
            </p:pic>
          </p:grpSp>
          <p:grpSp>
            <p:nvGrpSpPr>
              <p:cNvPr id="66" name="组合 65"/>
              <p:cNvGrpSpPr/>
              <p:nvPr/>
            </p:nvGrpSpPr>
            <p:grpSpPr>
              <a:xfrm>
                <a:off x="1454871" y="3349096"/>
                <a:ext cx="1188129" cy="1596636"/>
                <a:chOff x="3692846" y="3349096"/>
                <a:chExt cx="1188129" cy="1596636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3692846" y="3349096"/>
                  <a:ext cx="1188129" cy="1596636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</a:endParaRPr>
                </a:p>
              </p:txBody>
            </p:sp>
            <p:pic>
              <p:nvPicPr>
                <p:cNvPr id="68" name="图片 6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7424" y="3436066"/>
                  <a:ext cx="1073046" cy="14430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3" name="组合 72"/>
          <p:cNvGrpSpPr/>
          <p:nvPr/>
        </p:nvGrpSpPr>
        <p:grpSpPr>
          <a:xfrm>
            <a:off x="6944822" y="2047040"/>
            <a:ext cx="3744095" cy="3604407"/>
            <a:chOff x="5562667" y="1345332"/>
            <a:chExt cx="3744095" cy="3604407"/>
          </a:xfrm>
        </p:grpSpPr>
        <p:sp>
          <p:nvSpPr>
            <p:cNvPr id="74" name="矩形 73"/>
            <p:cNvSpPr/>
            <p:nvPr/>
          </p:nvSpPr>
          <p:spPr>
            <a:xfrm>
              <a:off x="5562667" y="1345332"/>
              <a:ext cx="374409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泰安将与政府、学校、投资机构合作，并面向社会募集资金，共同发起成立特色产业发展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支持特色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产业并购整合，推动特色产业创新发展。</a:t>
              </a: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730" y="3285447"/>
              <a:ext cx="2502694" cy="1664292"/>
            </a:xfrm>
            <a:prstGeom prst="rect">
              <a:avLst/>
            </a:prstGeom>
          </p:spPr>
        </p:pic>
      </p:grpSp>
      <p:sp>
        <p:nvSpPr>
          <p:cNvPr id="76" name="矩形 75"/>
          <p:cNvSpPr/>
          <p:nvPr/>
        </p:nvSpPr>
        <p:spPr>
          <a:xfrm>
            <a:off x="2509425" y="5829805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泰安研究成果（部分）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4394" y="1095362"/>
            <a:ext cx="3828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共建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教育创新与产业发展研究院</a:t>
            </a:r>
          </a:p>
          <a:p>
            <a:pPr lvl="0"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0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41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8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66629"/>
              </p:ext>
            </p:extLst>
          </p:nvPr>
        </p:nvGraphicFramePr>
        <p:xfrm>
          <a:off x="2326004" y="2355911"/>
          <a:ext cx="7579907" cy="2664295"/>
        </p:xfrm>
        <a:graphic>
          <a:graphicData uri="http://schemas.openxmlformats.org/drawingml/2006/table">
            <a:tbl>
              <a:tblPr firstRow="1" firstCol="1" bandRow="1"/>
              <a:tblGrid>
                <a:gridCol w="18616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182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1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模块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建设内容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7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核心理念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文化主题、一训三风、学校精神</a:t>
                      </a:r>
                      <a:endParaRPr lang="zh-CN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7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办学理念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办学宗旨、办学目标、办学</a:t>
                      </a:r>
                      <a:r>
                        <a:rPr lang="zh-CN" altLang="en-US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定位</a:t>
                      </a: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、培养目标</a:t>
                      </a:r>
                      <a:endParaRPr lang="zh-CN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7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治校理念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发展理念、管理理念、用人理念、服务理念</a:t>
                      </a:r>
                      <a:endParaRPr lang="zh-CN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6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口号誓词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学校口号、教师誓词、学生誓词、校长寄语</a:t>
                      </a:r>
                      <a:endParaRPr lang="zh-CN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5" y="707110"/>
            <a:ext cx="2766413" cy="48607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（七）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校园文化建设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3904" y="1264707"/>
            <a:ext cx="369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定位：理念文化传承与创新</a:t>
            </a:r>
          </a:p>
        </p:txBody>
      </p:sp>
    </p:spTree>
    <p:extLst>
      <p:ext uri="{BB962C8B-B14F-4D97-AF65-F5344CB8AC3E}">
        <p14:creationId xmlns:p14="http://schemas.microsoft.com/office/powerpoint/2010/main" val="1516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42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768416" y="2321333"/>
            <a:ext cx="8033005" cy="3378224"/>
            <a:chOff x="827584" y="1804575"/>
            <a:chExt cx="8033005" cy="3378224"/>
          </a:xfrm>
        </p:grpSpPr>
        <p:pic>
          <p:nvPicPr>
            <p:cNvPr id="35" name="图片 34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3419872" y="1804575"/>
              <a:ext cx="5440717" cy="30396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6" name="矩形 35"/>
            <p:cNvSpPr/>
            <p:nvPr/>
          </p:nvSpPr>
          <p:spPr>
            <a:xfrm>
              <a:off x="1197305" y="4844245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视觉文化体系规划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5436096" y="4844245"/>
              <a:ext cx="2236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环境导视文化体系规划</a:t>
              </a: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584" y="2060724"/>
              <a:ext cx="2780952" cy="2380952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189195" y="738531"/>
            <a:ext cx="554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设计及建设：静态文化与动态文化的有机结合</a:t>
            </a:r>
          </a:p>
        </p:txBody>
      </p:sp>
    </p:spTree>
    <p:extLst>
      <p:ext uri="{BB962C8B-B14F-4D97-AF65-F5344CB8AC3E}">
        <p14:creationId xmlns:p14="http://schemas.microsoft.com/office/powerpoint/2010/main" val="1205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41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1768416" y="1383802"/>
            <a:ext cx="7176838" cy="4702269"/>
            <a:chOff x="1475656" y="566233"/>
            <a:chExt cx="7176838" cy="4702269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4499992" y="566233"/>
              <a:ext cx="4152502" cy="432048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0" name="矩形 59"/>
            <p:cNvSpPr/>
            <p:nvPr/>
          </p:nvSpPr>
          <p:spPr>
            <a:xfrm>
              <a:off x="5118481" y="4929948"/>
              <a:ext cx="24945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360°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学校品牌传播资源池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475656" y="1849388"/>
              <a:ext cx="187220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1800"/>
                </a:spcBef>
                <a:spcAft>
                  <a:spcPts val="1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品牌培育期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1800"/>
                </a:spcBef>
                <a:spcAft>
                  <a:spcPts val="1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品牌维护期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1800"/>
                </a:spcBef>
                <a:spcAft>
                  <a:spcPts val="1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品牌扩张期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011143" y="3354760"/>
            <a:ext cx="216024" cy="1405576"/>
            <a:chOff x="2191358" y="2748068"/>
            <a:chExt cx="216024" cy="1405576"/>
          </a:xfrm>
          <a:solidFill>
            <a:srgbClr val="0070C0"/>
          </a:solidFill>
        </p:grpSpPr>
        <p:sp>
          <p:nvSpPr>
            <p:cNvPr id="63" name="下箭头 62"/>
            <p:cNvSpPr/>
            <p:nvPr/>
          </p:nvSpPr>
          <p:spPr>
            <a:xfrm>
              <a:off x="2191358" y="2748068"/>
              <a:ext cx="216024" cy="432048"/>
            </a:xfrm>
            <a:prstGeom prst="downArrow">
              <a:avLst/>
            </a:prstGeom>
            <a:grpFill/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64" name="下箭头 63"/>
            <p:cNvSpPr/>
            <p:nvPr/>
          </p:nvSpPr>
          <p:spPr>
            <a:xfrm>
              <a:off x="2191358" y="3721596"/>
              <a:ext cx="216024" cy="432048"/>
            </a:xfrm>
            <a:prstGeom prst="downArrow">
              <a:avLst/>
            </a:prstGeom>
            <a:grpFill/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33440" y="708176"/>
            <a:ext cx="3462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传播：遵循规律传播品牌</a:t>
            </a:r>
          </a:p>
        </p:txBody>
      </p:sp>
    </p:spTree>
    <p:extLst>
      <p:ext uri="{BB962C8B-B14F-4D97-AF65-F5344CB8AC3E}">
        <p14:creationId xmlns:p14="http://schemas.microsoft.com/office/powerpoint/2010/main" val="20063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3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10902"/>
              </p:ext>
            </p:extLst>
          </p:nvPr>
        </p:nvGraphicFramePr>
        <p:xfrm>
          <a:off x="2095676" y="1538868"/>
          <a:ext cx="8115512" cy="4092495"/>
        </p:xfrm>
        <a:graphic>
          <a:graphicData uri="http://schemas.openxmlformats.org/drawingml/2006/table">
            <a:tbl>
              <a:tblPr firstRow="1" firstCol="1" bandRow="1"/>
              <a:tblGrid>
                <a:gridCol w="3525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4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86722"/>
              </a:tblGrid>
              <a:tr h="481933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三生教育文化活动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2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生命教育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围绕“认识自我”、“珍爱生命”、“自我约束”等策划系列主题活动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培养学生乐观向上的心理品质，增强心理调适能力，学会自我保护，珍惜生命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2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生活教育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62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生存教育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621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中华传统文化活动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3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中华传统节日（春节、元宵节、清明节、端午节、等）主题节日活动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选择特定的节日，将中华民族的传统文化融入到主题日的活动中，培育学生人文素养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中华传统文化活动建设旨在让学生体验中华传统文化的博大精深。在优秀传统文化的熏陶下，师生的思想道德情操得以提升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995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“三八”妇女节、母亲节、父亲节、教师节、重阳节“感恩父母、感恩老师、关爱长辈”活动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3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建军节、建党节、国庆节爱国爱党活动（拜访老红军、军属等）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33440" y="716229"/>
            <a:ext cx="392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三生教育、中国传统文化教育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6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250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20"/>
          <p:cNvSpPr txBox="1">
            <a:spLocks/>
          </p:cNvSpPr>
          <p:nvPr/>
        </p:nvSpPr>
        <p:spPr>
          <a:xfrm>
            <a:off x="9011016" y="182267"/>
            <a:ext cx="2772949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四、项目实施保障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118" name="表格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50048"/>
              </p:ext>
            </p:extLst>
          </p:nvPr>
        </p:nvGraphicFramePr>
        <p:xfrm>
          <a:off x="2486070" y="3281898"/>
          <a:ext cx="6264696" cy="2468880"/>
        </p:xfrm>
        <a:graphic>
          <a:graphicData uri="http://schemas.openxmlformats.org/drawingml/2006/table">
            <a:tbl>
              <a:tblPr firstRow="1" bandRow="1"/>
              <a:tblGrid>
                <a:gridCol w="648072"/>
                <a:gridCol w="737866"/>
                <a:gridCol w="2533065"/>
                <a:gridCol w="2345693"/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时间（工作日）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5-8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对标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诊断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方案输出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顶层设计（发展规划）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8-15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专项评估报告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专项建设方案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建设实施</a:t>
                      </a:r>
                      <a:endParaRPr lang="en-US" altLang="zh-CN" sz="12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（由各事业部实施落地）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视具体情况而定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19" name="组合 118"/>
          <p:cNvGrpSpPr/>
          <p:nvPr/>
        </p:nvGrpSpPr>
        <p:grpSpPr>
          <a:xfrm>
            <a:off x="2421555" y="1735098"/>
            <a:ext cx="6597596" cy="1512168"/>
            <a:chOff x="1267125" y="927499"/>
            <a:chExt cx="6597596" cy="1512168"/>
          </a:xfrm>
        </p:grpSpPr>
        <p:sp>
          <p:nvSpPr>
            <p:cNvPr id="120" name="燕尾形箭头 119"/>
            <p:cNvSpPr/>
            <p:nvPr/>
          </p:nvSpPr>
          <p:spPr>
            <a:xfrm>
              <a:off x="1267125" y="1359546"/>
              <a:ext cx="6597596" cy="576063"/>
            </a:xfrm>
            <a:prstGeom prst="notchedRightArrow">
              <a:avLst/>
            </a:pr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  <a:effectLst/>
          </p:spPr>
        </p:sp>
        <p:grpSp>
          <p:nvGrpSpPr>
            <p:cNvPr id="121" name="组合 120"/>
            <p:cNvGrpSpPr/>
            <p:nvPr/>
          </p:nvGrpSpPr>
          <p:grpSpPr>
            <a:xfrm>
              <a:off x="1267344" y="943402"/>
              <a:ext cx="1432448" cy="512448"/>
              <a:chOff x="219" y="15903"/>
              <a:chExt cx="1047140" cy="512448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40" name="矩形 139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调研：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5-8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2" name="椭圆 121"/>
            <p:cNvSpPr/>
            <p:nvPr/>
          </p:nvSpPr>
          <p:spPr>
            <a:xfrm>
              <a:off x="1718906" y="1559666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3" name="组合 122"/>
            <p:cNvGrpSpPr/>
            <p:nvPr/>
          </p:nvGrpSpPr>
          <p:grpSpPr>
            <a:xfrm>
              <a:off x="2423850" y="1791594"/>
              <a:ext cx="1428070" cy="648073"/>
              <a:chOff x="1156725" y="864095"/>
              <a:chExt cx="1120391" cy="648073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156725" y="86409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8" name="矩形 137"/>
              <p:cNvSpPr/>
              <p:nvPr/>
            </p:nvSpPr>
            <p:spPr>
              <a:xfrm>
                <a:off x="1156725" y="93610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对标与诊断：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15-20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4" name="椭圆 123"/>
            <p:cNvSpPr/>
            <p:nvPr/>
          </p:nvSpPr>
          <p:spPr>
            <a:xfrm>
              <a:off x="288038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5" name="组合 124"/>
            <p:cNvGrpSpPr/>
            <p:nvPr/>
          </p:nvGrpSpPr>
          <p:grpSpPr>
            <a:xfrm>
              <a:off x="3677815" y="928381"/>
              <a:ext cx="1392788" cy="572532"/>
              <a:chOff x="2410690" y="882"/>
              <a:chExt cx="1392788" cy="572532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6" name="矩形 135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方案输出：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10-15</a:t>
                </a: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6" name="椭圆 125"/>
            <p:cNvSpPr/>
            <p:nvPr/>
          </p:nvSpPr>
          <p:spPr>
            <a:xfrm>
              <a:off x="4295984" y="1574687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361437"/>
                <a:satOff val="-7560"/>
                <a:lumOff val="42063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grpSp>
          <p:nvGrpSpPr>
            <p:cNvPr id="127" name="组合 126"/>
            <p:cNvGrpSpPr/>
            <p:nvPr/>
          </p:nvGrpSpPr>
          <p:grpSpPr>
            <a:xfrm>
              <a:off x="5128416" y="1791594"/>
              <a:ext cx="1603823" cy="648073"/>
              <a:chOff x="3861292" y="864095"/>
              <a:chExt cx="1132074" cy="64807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3861292" y="86409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4" name="矩形 133"/>
              <p:cNvSpPr/>
              <p:nvPr/>
            </p:nvSpPr>
            <p:spPr>
              <a:xfrm>
                <a:off x="3861292" y="93610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建设实施：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视具体情况而定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308712" y="927499"/>
              <a:ext cx="1431640" cy="576063"/>
              <a:chOff x="5041587" y="0"/>
              <a:chExt cx="1132074" cy="576063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132" name="矩形 131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持续运营或跟进：</a:t>
                </a:r>
                <a:endPara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44500" eaLnBrk="1" fontAlgn="auto" latinLnBrk="0" hangingPunct="1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9" name="椭圆 128"/>
            <p:cNvSpPr/>
            <p:nvPr/>
          </p:nvSpPr>
          <p:spPr>
            <a:xfrm>
              <a:off x="5724128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0" name="椭圆 129"/>
            <p:cNvSpPr/>
            <p:nvPr/>
          </p:nvSpPr>
          <p:spPr>
            <a:xfrm>
              <a:off x="701126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44575"/>
                <a:satOff val="-3024"/>
                <a:lumOff val="16825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grpSp>
        <p:nvGrpSpPr>
          <p:cNvPr id="41" name="组合 40"/>
          <p:cNvGrpSpPr/>
          <p:nvPr/>
        </p:nvGrpSpPr>
        <p:grpSpPr>
          <a:xfrm>
            <a:off x="228925" y="698507"/>
            <a:ext cx="2623353" cy="492443"/>
            <a:chOff x="1355792" y="2009438"/>
            <a:chExt cx="1934270" cy="492443"/>
          </a:xfrm>
        </p:grpSpPr>
        <p:sp>
          <p:nvSpPr>
            <p:cNvPr id="42" name="矩形 41"/>
            <p:cNvSpPr/>
            <p:nvPr/>
          </p:nvSpPr>
          <p:spPr>
            <a:xfrm>
              <a:off x="1355792" y="2009438"/>
              <a:ext cx="1934270" cy="492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6681" y="2009438"/>
              <a:ext cx="19333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（一）实施推进流程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0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4433532" y="950516"/>
            <a:ext cx="18473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7773" y="1404476"/>
            <a:ext cx="10551277" cy="4970110"/>
            <a:chOff x="897773" y="1614026"/>
            <a:chExt cx="10551277" cy="4970110"/>
          </a:xfrm>
        </p:grpSpPr>
        <p:grpSp>
          <p:nvGrpSpPr>
            <p:cNvPr id="23" name="Group 39"/>
            <p:cNvGrpSpPr/>
            <p:nvPr/>
          </p:nvGrpSpPr>
          <p:grpSpPr>
            <a:xfrm>
              <a:off x="3392215" y="1614026"/>
              <a:ext cx="5407569" cy="4970110"/>
              <a:chOff x="3392215" y="1614026"/>
              <a:chExt cx="5407569" cy="4970110"/>
            </a:xfrm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auto">
              <a:xfrm>
                <a:off x="6399045" y="4571163"/>
                <a:ext cx="364143" cy="366587"/>
              </a:xfrm>
              <a:custGeom>
                <a:avLst/>
                <a:gdLst>
                  <a:gd name="T0" fmla="*/ 143 w 189"/>
                  <a:gd name="T1" fmla="*/ 160 h 190"/>
                  <a:gd name="T2" fmla="*/ 160 w 189"/>
                  <a:gd name="T3" fmla="*/ 163 h 190"/>
                  <a:gd name="T4" fmla="*/ 161 w 189"/>
                  <a:gd name="T5" fmla="*/ 153 h 190"/>
                  <a:gd name="T6" fmla="*/ 171 w 189"/>
                  <a:gd name="T7" fmla="*/ 143 h 190"/>
                  <a:gd name="T8" fmla="*/ 177 w 189"/>
                  <a:gd name="T9" fmla="*/ 133 h 190"/>
                  <a:gd name="T10" fmla="*/ 175 w 189"/>
                  <a:gd name="T11" fmla="*/ 118 h 190"/>
                  <a:gd name="T12" fmla="*/ 188 w 189"/>
                  <a:gd name="T13" fmla="*/ 113 h 190"/>
                  <a:gd name="T14" fmla="*/ 175 w 189"/>
                  <a:gd name="T15" fmla="*/ 101 h 190"/>
                  <a:gd name="T16" fmla="*/ 189 w 189"/>
                  <a:gd name="T17" fmla="*/ 90 h 190"/>
                  <a:gd name="T18" fmla="*/ 182 w 189"/>
                  <a:gd name="T19" fmla="*/ 83 h 190"/>
                  <a:gd name="T20" fmla="*/ 181 w 189"/>
                  <a:gd name="T21" fmla="*/ 69 h 190"/>
                  <a:gd name="T22" fmla="*/ 177 w 189"/>
                  <a:gd name="T23" fmla="*/ 58 h 190"/>
                  <a:gd name="T24" fmla="*/ 168 w 189"/>
                  <a:gd name="T25" fmla="*/ 47 h 190"/>
                  <a:gd name="T26" fmla="*/ 169 w 189"/>
                  <a:gd name="T27" fmla="*/ 37 h 190"/>
                  <a:gd name="T28" fmla="*/ 152 w 189"/>
                  <a:gd name="T29" fmla="*/ 38 h 190"/>
                  <a:gd name="T30" fmla="*/ 153 w 189"/>
                  <a:gd name="T31" fmla="*/ 20 h 190"/>
                  <a:gd name="T32" fmla="*/ 142 w 189"/>
                  <a:gd name="T33" fmla="*/ 21 h 190"/>
                  <a:gd name="T34" fmla="*/ 131 w 189"/>
                  <a:gd name="T35" fmla="*/ 13 h 190"/>
                  <a:gd name="T36" fmla="*/ 120 w 189"/>
                  <a:gd name="T37" fmla="*/ 9 h 190"/>
                  <a:gd name="T38" fmla="*/ 106 w 189"/>
                  <a:gd name="T39" fmla="*/ 8 h 190"/>
                  <a:gd name="T40" fmla="*/ 99 w 189"/>
                  <a:gd name="T41" fmla="*/ 1 h 190"/>
                  <a:gd name="T42" fmla="*/ 88 w 189"/>
                  <a:gd name="T43" fmla="*/ 15 h 190"/>
                  <a:gd name="T44" fmla="*/ 76 w 189"/>
                  <a:gd name="T45" fmla="*/ 2 h 190"/>
                  <a:gd name="T46" fmla="*/ 70 w 189"/>
                  <a:gd name="T47" fmla="*/ 11 h 190"/>
                  <a:gd name="T48" fmla="*/ 57 w 189"/>
                  <a:gd name="T49" fmla="*/ 14 h 190"/>
                  <a:gd name="T50" fmla="*/ 47 w 189"/>
                  <a:gd name="T51" fmla="*/ 13 h 190"/>
                  <a:gd name="T52" fmla="*/ 46 w 189"/>
                  <a:gd name="T53" fmla="*/ 31 h 190"/>
                  <a:gd name="T54" fmla="*/ 29 w 189"/>
                  <a:gd name="T55" fmla="*/ 27 h 190"/>
                  <a:gd name="T56" fmla="*/ 28 w 189"/>
                  <a:gd name="T57" fmla="*/ 38 h 190"/>
                  <a:gd name="T58" fmla="*/ 18 w 189"/>
                  <a:gd name="T59" fmla="*/ 47 h 190"/>
                  <a:gd name="T60" fmla="*/ 13 w 189"/>
                  <a:gd name="T61" fmla="*/ 58 h 190"/>
                  <a:gd name="T62" fmla="*/ 14 w 189"/>
                  <a:gd name="T63" fmla="*/ 73 h 190"/>
                  <a:gd name="T64" fmla="*/ 2 w 189"/>
                  <a:gd name="T65" fmla="*/ 77 h 190"/>
                  <a:gd name="T66" fmla="*/ 14 w 189"/>
                  <a:gd name="T67" fmla="*/ 89 h 190"/>
                  <a:gd name="T68" fmla="*/ 0 w 189"/>
                  <a:gd name="T69" fmla="*/ 100 h 190"/>
                  <a:gd name="T70" fmla="*/ 7 w 189"/>
                  <a:gd name="T71" fmla="*/ 108 h 190"/>
                  <a:gd name="T72" fmla="*/ 8 w 189"/>
                  <a:gd name="T73" fmla="*/ 121 h 190"/>
                  <a:gd name="T74" fmla="*/ 13 w 189"/>
                  <a:gd name="T75" fmla="*/ 133 h 190"/>
                  <a:gd name="T76" fmla="*/ 21 w 189"/>
                  <a:gd name="T77" fmla="*/ 144 h 190"/>
                  <a:gd name="T78" fmla="*/ 20 w 189"/>
                  <a:gd name="T79" fmla="*/ 154 h 190"/>
                  <a:gd name="T80" fmla="*/ 37 w 189"/>
                  <a:gd name="T81" fmla="*/ 152 h 190"/>
                  <a:gd name="T82" fmla="*/ 37 w 189"/>
                  <a:gd name="T83" fmla="*/ 170 h 190"/>
                  <a:gd name="T84" fmla="*/ 47 w 189"/>
                  <a:gd name="T85" fmla="*/ 169 h 190"/>
                  <a:gd name="T86" fmla="*/ 58 w 189"/>
                  <a:gd name="T87" fmla="*/ 177 h 190"/>
                  <a:gd name="T88" fmla="*/ 69 w 189"/>
                  <a:gd name="T89" fmla="*/ 182 h 190"/>
                  <a:gd name="T90" fmla="*/ 83 w 189"/>
                  <a:gd name="T91" fmla="*/ 183 h 190"/>
                  <a:gd name="T92" fmla="*/ 90 w 189"/>
                  <a:gd name="T93" fmla="*/ 190 h 190"/>
                  <a:gd name="T94" fmla="*/ 101 w 189"/>
                  <a:gd name="T95" fmla="*/ 176 h 190"/>
                  <a:gd name="T96" fmla="*/ 113 w 189"/>
                  <a:gd name="T97" fmla="*/ 188 h 190"/>
                  <a:gd name="T98" fmla="*/ 119 w 189"/>
                  <a:gd name="T99" fmla="*/ 180 h 190"/>
                  <a:gd name="T100" fmla="*/ 133 w 189"/>
                  <a:gd name="T101" fmla="*/ 177 h 190"/>
                  <a:gd name="T102" fmla="*/ 142 w 189"/>
                  <a:gd name="T103" fmla="*/ 177 h 190"/>
                  <a:gd name="T104" fmla="*/ 80 w 189"/>
                  <a:gd name="T105" fmla="*/ 66 h 190"/>
                  <a:gd name="T106" fmla="*/ 78 w 189"/>
                  <a:gd name="T107" fmla="*/ 74 h 190"/>
                  <a:gd name="T108" fmla="*/ 113 w 189"/>
                  <a:gd name="T109" fmla="*/ 85 h 190"/>
                  <a:gd name="T110" fmla="*/ 66 w 189"/>
                  <a:gd name="T111" fmla="*/ 109 h 190"/>
                  <a:gd name="T112" fmla="*/ 74 w 189"/>
                  <a:gd name="T113" fmla="*/ 112 h 190"/>
                  <a:gd name="T114" fmla="*/ 88 w 189"/>
                  <a:gd name="T115" fmla="*/ 82 h 190"/>
                  <a:gd name="T116" fmla="*/ 81 w 189"/>
                  <a:gd name="T117" fmla="*/ 102 h 190"/>
                  <a:gd name="T118" fmla="*/ 112 w 189"/>
                  <a:gd name="T119" fmla="*/ 11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9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0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0" y="163"/>
                    </a:cubicBezTo>
                    <a:cubicBezTo>
                      <a:pt x="161" y="162"/>
                      <a:pt x="162" y="162"/>
                      <a:pt x="163" y="161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8" y="151"/>
                      <a:pt x="157" y="147"/>
                      <a:pt x="159" y="144"/>
                    </a:cubicBezTo>
                    <a:cubicBezTo>
                      <a:pt x="161" y="140"/>
                      <a:pt x="166" y="140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4" y="132"/>
                      <a:pt x="174" y="132"/>
                      <a:pt x="174" y="132"/>
                    </a:cubicBezTo>
                    <a:cubicBezTo>
                      <a:pt x="171" y="130"/>
                      <a:pt x="169" y="127"/>
                      <a:pt x="171" y="123"/>
                    </a:cubicBezTo>
                    <a:cubicBezTo>
                      <a:pt x="169" y="120"/>
                      <a:pt x="172" y="116"/>
                      <a:pt x="175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3" y="121"/>
                      <a:pt x="186" y="119"/>
                      <a:pt x="187" y="117"/>
                    </a:cubicBezTo>
                    <a:cubicBezTo>
                      <a:pt x="187" y="116"/>
                      <a:pt x="187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1" y="108"/>
                      <a:pt x="181" y="108"/>
                      <a:pt x="181" y="108"/>
                    </a:cubicBezTo>
                    <a:cubicBezTo>
                      <a:pt x="178" y="108"/>
                      <a:pt x="175" y="104"/>
                      <a:pt x="175" y="101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89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3" y="78"/>
                    </a:cubicBezTo>
                    <a:cubicBezTo>
                      <a:pt x="173" y="74"/>
                      <a:pt x="175" y="70"/>
                      <a:pt x="179" y="70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4"/>
                    </a:cubicBezTo>
                    <a:cubicBezTo>
                      <a:pt x="183" y="62"/>
                      <a:pt x="183" y="61"/>
                      <a:pt x="182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5" y="56"/>
                    </a:cubicBezTo>
                    <a:cubicBezTo>
                      <a:pt x="164" y="53"/>
                      <a:pt x="165" y="49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1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7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2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20"/>
                      <a:pt x="151" y="19"/>
                      <a:pt x="150" y="18"/>
                    </a:cubicBezTo>
                    <a:cubicBezTo>
                      <a:pt x="147" y="17"/>
                      <a:pt x="145" y="17"/>
                      <a:pt x="143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25"/>
                      <a:pt x="136" y="26"/>
                      <a:pt x="133" y="24"/>
                    </a:cubicBezTo>
                    <a:cubicBezTo>
                      <a:pt x="130" y="22"/>
                      <a:pt x="128" y="18"/>
                      <a:pt x="130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7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5" y="12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4"/>
                      <a:pt x="105" y="1"/>
                      <a:pt x="103" y="1"/>
                    </a:cubicBezTo>
                    <a:cubicBezTo>
                      <a:pt x="102" y="1"/>
                      <a:pt x="100" y="1"/>
                      <a:pt x="99" y="1"/>
                    </a:cubicBezTo>
                    <a:cubicBezTo>
                      <a:pt x="97" y="0"/>
                      <a:pt x="94" y="3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8" y="15"/>
                    </a:cubicBezTo>
                    <a:cubicBezTo>
                      <a:pt x="85" y="15"/>
                      <a:pt x="81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8" y="2"/>
                      <a:pt x="76" y="2"/>
                    </a:cubicBezTo>
                    <a:cubicBezTo>
                      <a:pt x="75" y="3"/>
                      <a:pt x="73" y="3"/>
                      <a:pt x="72" y="3"/>
                    </a:cubicBezTo>
                    <a:cubicBezTo>
                      <a:pt x="70" y="4"/>
                      <a:pt x="68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69" y="18"/>
                      <a:pt x="66" y="20"/>
                    </a:cubicBezTo>
                    <a:cubicBezTo>
                      <a:pt x="62" y="21"/>
                      <a:pt x="58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2"/>
                      <a:pt x="48" y="13"/>
                      <a:pt x="47" y="13"/>
                    </a:cubicBezTo>
                    <a:cubicBezTo>
                      <a:pt x="45" y="14"/>
                      <a:pt x="44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9" y="24"/>
                      <a:pt x="49" y="29"/>
                      <a:pt x="46" y="31"/>
                    </a:cubicBezTo>
                    <a:cubicBezTo>
                      <a:pt x="43" y="33"/>
                      <a:pt x="38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6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4" y="35"/>
                      <a:pt x="26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1" y="40"/>
                      <a:pt x="32" y="44"/>
                      <a:pt x="29" y="47"/>
                    </a:cubicBezTo>
                    <a:cubicBezTo>
                      <a:pt x="27" y="50"/>
                      <a:pt x="23" y="51"/>
                      <a:pt x="20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6" y="46"/>
                      <a:pt x="13" y="46"/>
                      <a:pt x="12" y="48"/>
                    </a:cubicBezTo>
                    <a:cubicBezTo>
                      <a:pt x="12" y="50"/>
                      <a:pt x="11" y="51"/>
                      <a:pt x="10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1"/>
                      <a:pt x="17" y="74"/>
                      <a:pt x="14" y="73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0"/>
                      <a:pt x="3" y="71"/>
                      <a:pt x="2" y="74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5" y="82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6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0" y="107"/>
                      <a:pt x="3" y="108"/>
                      <a:pt x="5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11" y="107"/>
                      <a:pt x="14" y="109"/>
                      <a:pt x="15" y="112"/>
                    </a:cubicBezTo>
                    <a:cubicBezTo>
                      <a:pt x="17" y="116"/>
                      <a:pt x="14" y="120"/>
                      <a:pt x="10" y="121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6" y="122"/>
                      <a:pt x="4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0" y="134"/>
                      <a:pt x="13" y="133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6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0" y="150"/>
                      <a:pt x="34" y="150"/>
                      <a:pt x="37" y="152"/>
                    </a:cubicBezTo>
                    <a:cubicBezTo>
                      <a:pt x="40" y="155"/>
                      <a:pt x="40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4" y="165"/>
                      <a:pt x="34" y="169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8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80"/>
                      <a:pt x="58" y="182"/>
                      <a:pt x="60" y="183"/>
                    </a:cubicBezTo>
                    <a:cubicBezTo>
                      <a:pt x="61" y="184"/>
                      <a:pt x="62" y="184"/>
                      <a:pt x="64" y="185"/>
                    </a:cubicBezTo>
                    <a:cubicBezTo>
                      <a:pt x="66" y="186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76"/>
                      <a:pt x="73" y="174"/>
                      <a:pt x="77" y="174"/>
                    </a:cubicBezTo>
                    <a:cubicBezTo>
                      <a:pt x="81" y="174"/>
                      <a:pt x="84" y="179"/>
                      <a:pt x="83" y="183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82" y="187"/>
                      <a:pt x="84" y="189"/>
                      <a:pt x="86" y="190"/>
                    </a:cubicBezTo>
                    <a:cubicBezTo>
                      <a:pt x="87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4" y="185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4" y="188"/>
                      <a:pt x="116" y="188"/>
                      <a:pt x="117" y="187"/>
                    </a:cubicBezTo>
                    <a:cubicBezTo>
                      <a:pt x="119" y="187"/>
                      <a:pt x="121" y="184"/>
                      <a:pt x="120" y="182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8" y="176"/>
                      <a:pt x="120" y="171"/>
                      <a:pt x="124" y="171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moveTo>
                      <a:pt x="78" y="74"/>
                    </a:moveTo>
                    <a:cubicBezTo>
                      <a:pt x="76" y="71"/>
                      <a:pt x="77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89" y="72"/>
                      <a:pt x="88" y="75"/>
                      <a:pt x="86" y="77"/>
                    </a:cubicBezTo>
                    <a:cubicBezTo>
                      <a:pt x="83" y="78"/>
                      <a:pt x="79" y="77"/>
                      <a:pt x="78" y="74"/>
                    </a:cubicBezTo>
                    <a:moveTo>
                      <a:pt x="123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8" y="76"/>
                      <a:pt x="122" y="77"/>
                      <a:pt x="123" y="80"/>
                    </a:cubicBezTo>
                    <a:moveTo>
                      <a:pt x="66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1" y="113"/>
                      <a:pt x="68" y="112"/>
                      <a:pt x="66" y="109"/>
                    </a:cubicBezTo>
                    <a:moveTo>
                      <a:pt x="81" y="102"/>
                    </a:moveTo>
                    <a:cubicBezTo>
                      <a:pt x="77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1" y="108"/>
                    </a:cubicBezTo>
                    <a:cubicBezTo>
                      <a:pt x="94" y="112"/>
                      <a:pt x="85" y="110"/>
                      <a:pt x="81" y="102"/>
                    </a:cubicBezTo>
                    <a:moveTo>
                      <a:pt x="102" y="121"/>
                    </a:moveTo>
                    <a:cubicBezTo>
                      <a:pt x="100" y="118"/>
                      <a:pt x="101" y="115"/>
                      <a:pt x="104" y="113"/>
                    </a:cubicBezTo>
                    <a:cubicBezTo>
                      <a:pt x="107" y="112"/>
                      <a:pt x="111" y="113"/>
                      <a:pt x="112" y="115"/>
                    </a:cubicBezTo>
                    <a:cubicBezTo>
                      <a:pt x="113" y="118"/>
                      <a:pt x="112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7"/>
              <p:cNvSpPr>
                <a:spLocks noEditPoints="1"/>
              </p:cNvSpPr>
              <p:nvPr/>
            </p:nvSpPr>
            <p:spPr bwMode="auto">
              <a:xfrm>
                <a:off x="7744012" y="3565900"/>
                <a:ext cx="307933" cy="303860"/>
              </a:xfrm>
              <a:custGeom>
                <a:avLst/>
                <a:gdLst>
                  <a:gd name="T0" fmla="*/ 61 w 160"/>
                  <a:gd name="T1" fmla="*/ 100 h 158"/>
                  <a:gd name="T2" fmla="*/ 79 w 160"/>
                  <a:gd name="T3" fmla="*/ 51 h 158"/>
                  <a:gd name="T4" fmla="*/ 101 w 160"/>
                  <a:gd name="T5" fmla="*/ 98 h 158"/>
                  <a:gd name="T6" fmla="*/ 82 w 160"/>
                  <a:gd name="T7" fmla="*/ 0 h 158"/>
                  <a:gd name="T8" fmla="*/ 67 w 160"/>
                  <a:gd name="T9" fmla="*/ 0 h 158"/>
                  <a:gd name="T10" fmla="*/ 56 w 160"/>
                  <a:gd name="T11" fmla="*/ 19 h 158"/>
                  <a:gd name="T12" fmla="*/ 49 w 160"/>
                  <a:gd name="T13" fmla="*/ 25 h 158"/>
                  <a:gd name="T14" fmla="*/ 38 w 160"/>
                  <a:gd name="T15" fmla="*/ 21 h 158"/>
                  <a:gd name="T16" fmla="*/ 28 w 160"/>
                  <a:gd name="T17" fmla="*/ 18 h 158"/>
                  <a:gd name="T18" fmla="*/ 15 w 160"/>
                  <a:gd name="T19" fmla="*/ 31 h 158"/>
                  <a:gd name="T20" fmla="*/ 22 w 160"/>
                  <a:gd name="T21" fmla="*/ 54 h 158"/>
                  <a:gd name="T22" fmla="*/ 18 w 160"/>
                  <a:gd name="T23" fmla="*/ 63 h 158"/>
                  <a:gd name="T24" fmla="*/ 0 w 160"/>
                  <a:gd name="T25" fmla="*/ 76 h 158"/>
                  <a:gd name="T26" fmla="*/ 5 w 160"/>
                  <a:gd name="T27" fmla="*/ 96 h 158"/>
                  <a:gd name="T28" fmla="*/ 24 w 160"/>
                  <a:gd name="T29" fmla="*/ 103 h 158"/>
                  <a:gd name="T30" fmla="*/ 20 w 160"/>
                  <a:gd name="T31" fmla="*/ 127 h 158"/>
                  <a:gd name="T32" fmla="*/ 33 w 160"/>
                  <a:gd name="T33" fmla="*/ 143 h 158"/>
                  <a:gd name="T34" fmla="*/ 40 w 160"/>
                  <a:gd name="T35" fmla="*/ 144 h 158"/>
                  <a:gd name="T36" fmla="*/ 58 w 160"/>
                  <a:gd name="T37" fmla="*/ 136 h 158"/>
                  <a:gd name="T38" fmla="*/ 64 w 160"/>
                  <a:gd name="T39" fmla="*/ 139 h 158"/>
                  <a:gd name="T40" fmla="*/ 74 w 160"/>
                  <a:gd name="T41" fmla="*/ 157 h 158"/>
                  <a:gd name="T42" fmla="*/ 78 w 160"/>
                  <a:gd name="T43" fmla="*/ 158 h 158"/>
                  <a:gd name="T44" fmla="*/ 98 w 160"/>
                  <a:gd name="T45" fmla="*/ 154 h 158"/>
                  <a:gd name="T46" fmla="*/ 108 w 160"/>
                  <a:gd name="T47" fmla="*/ 133 h 158"/>
                  <a:gd name="T48" fmla="*/ 111 w 160"/>
                  <a:gd name="T49" fmla="*/ 133 h 158"/>
                  <a:gd name="T50" fmla="*/ 130 w 160"/>
                  <a:gd name="T51" fmla="*/ 139 h 158"/>
                  <a:gd name="T52" fmla="*/ 135 w 160"/>
                  <a:gd name="T53" fmla="*/ 138 h 158"/>
                  <a:gd name="T54" fmla="*/ 146 w 160"/>
                  <a:gd name="T55" fmla="*/ 120 h 158"/>
                  <a:gd name="T56" fmla="*/ 138 w 160"/>
                  <a:gd name="T57" fmla="*/ 99 h 158"/>
                  <a:gd name="T58" fmla="*/ 157 w 160"/>
                  <a:gd name="T59" fmla="*/ 88 h 158"/>
                  <a:gd name="T60" fmla="*/ 158 w 160"/>
                  <a:gd name="T61" fmla="*/ 67 h 158"/>
                  <a:gd name="T62" fmla="*/ 138 w 160"/>
                  <a:gd name="T63" fmla="*/ 56 h 158"/>
                  <a:gd name="T64" fmla="*/ 134 w 160"/>
                  <a:gd name="T65" fmla="*/ 46 h 158"/>
                  <a:gd name="T66" fmla="*/ 139 w 160"/>
                  <a:gd name="T67" fmla="*/ 31 h 158"/>
                  <a:gd name="T68" fmla="*/ 127 w 160"/>
                  <a:gd name="T69" fmla="*/ 15 h 158"/>
                  <a:gd name="T70" fmla="*/ 119 w 160"/>
                  <a:gd name="T71" fmla="*/ 14 h 158"/>
                  <a:gd name="T72" fmla="*/ 101 w 160"/>
                  <a:gd name="T73" fmla="*/ 22 h 158"/>
                  <a:gd name="T74" fmla="*/ 95 w 160"/>
                  <a:gd name="T75" fmla="*/ 19 h 158"/>
                  <a:gd name="T76" fmla="*/ 82 w 160"/>
                  <a:gd name="T7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0" h="158">
                    <a:moveTo>
                      <a:pt x="80" y="107"/>
                    </a:moveTo>
                    <a:cubicBezTo>
                      <a:pt x="73" y="107"/>
                      <a:pt x="67" y="105"/>
                      <a:pt x="61" y="100"/>
                    </a:cubicBezTo>
                    <a:cubicBezTo>
                      <a:pt x="49" y="89"/>
                      <a:pt x="48" y="71"/>
                      <a:pt x="58" y="60"/>
                    </a:cubicBezTo>
                    <a:cubicBezTo>
                      <a:pt x="64" y="54"/>
                      <a:pt x="71" y="51"/>
                      <a:pt x="79" y="51"/>
                    </a:cubicBezTo>
                    <a:cubicBezTo>
                      <a:pt x="86" y="51"/>
                      <a:pt x="93" y="53"/>
                      <a:pt x="98" y="58"/>
                    </a:cubicBezTo>
                    <a:cubicBezTo>
                      <a:pt x="110" y="68"/>
                      <a:pt x="111" y="87"/>
                      <a:pt x="101" y="98"/>
                    </a:cubicBezTo>
                    <a:cubicBezTo>
                      <a:pt x="96" y="104"/>
                      <a:pt x="88" y="107"/>
                      <a:pt x="80" y="107"/>
                    </a:cubicBezTo>
                    <a:moveTo>
                      <a:pt x="8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6" y="0"/>
                      <a:pt x="72" y="0"/>
                      <a:pt x="67" y="0"/>
                    </a:cubicBezTo>
                    <a:cubicBezTo>
                      <a:pt x="64" y="0"/>
                      <a:pt x="62" y="2"/>
                      <a:pt x="61" y="4"/>
                    </a:cubicBezTo>
                    <a:cubicBezTo>
                      <a:pt x="60" y="9"/>
                      <a:pt x="58" y="14"/>
                      <a:pt x="56" y="19"/>
                    </a:cubicBezTo>
                    <a:cubicBezTo>
                      <a:pt x="56" y="22"/>
                      <a:pt x="54" y="23"/>
                      <a:pt x="51" y="24"/>
                    </a:cubicBezTo>
                    <a:cubicBezTo>
                      <a:pt x="51" y="25"/>
                      <a:pt x="50" y="25"/>
                      <a:pt x="49" y="25"/>
                    </a:cubicBezTo>
                    <a:cubicBezTo>
                      <a:pt x="49" y="25"/>
                      <a:pt x="49" y="25"/>
                      <a:pt x="48" y="25"/>
                    </a:cubicBezTo>
                    <a:cubicBezTo>
                      <a:pt x="45" y="23"/>
                      <a:pt x="41" y="22"/>
                      <a:pt x="38" y="21"/>
                    </a:cubicBezTo>
                    <a:cubicBezTo>
                      <a:pt x="35" y="20"/>
                      <a:pt x="32" y="19"/>
                      <a:pt x="30" y="19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7" y="18"/>
                      <a:pt x="26" y="19"/>
                      <a:pt x="25" y="20"/>
                    </a:cubicBezTo>
                    <a:cubicBezTo>
                      <a:pt x="22" y="24"/>
                      <a:pt x="19" y="28"/>
                      <a:pt x="15" y="31"/>
                    </a:cubicBezTo>
                    <a:cubicBezTo>
                      <a:pt x="13" y="33"/>
                      <a:pt x="13" y="36"/>
                      <a:pt x="14" y="39"/>
                    </a:cubicBezTo>
                    <a:cubicBezTo>
                      <a:pt x="17" y="44"/>
                      <a:pt x="19" y="49"/>
                      <a:pt x="22" y="54"/>
                    </a:cubicBezTo>
                    <a:cubicBezTo>
                      <a:pt x="22" y="55"/>
                      <a:pt x="23" y="56"/>
                      <a:pt x="23" y="56"/>
                    </a:cubicBezTo>
                    <a:cubicBezTo>
                      <a:pt x="22" y="58"/>
                      <a:pt x="21" y="61"/>
                      <a:pt x="18" y="63"/>
                    </a:cubicBezTo>
                    <a:cubicBezTo>
                      <a:pt x="13" y="65"/>
                      <a:pt x="8" y="68"/>
                      <a:pt x="3" y="70"/>
                    </a:cubicBezTo>
                    <a:cubicBezTo>
                      <a:pt x="1" y="71"/>
                      <a:pt x="0" y="73"/>
                      <a:pt x="0" y="76"/>
                    </a:cubicBezTo>
                    <a:cubicBezTo>
                      <a:pt x="1" y="81"/>
                      <a:pt x="1" y="86"/>
                      <a:pt x="1" y="90"/>
                    </a:cubicBezTo>
                    <a:cubicBezTo>
                      <a:pt x="1" y="93"/>
                      <a:pt x="2" y="95"/>
                      <a:pt x="5" y="96"/>
                    </a:cubicBezTo>
                    <a:cubicBezTo>
                      <a:pt x="11" y="98"/>
                      <a:pt x="16" y="100"/>
                      <a:pt x="22" y="102"/>
                    </a:cubicBezTo>
                    <a:cubicBezTo>
                      <a:pt x="23" y="102"/>
                      <a:pt x="23" y="102"/>
                      <a:pt x="24" y="103"/>
                    </a:cubicBezTo>
                    <a:cubicBezTo>
                      <a:pt x="25" y="105"/>
                      <a:pt x="27" y="108"/>
                      <a:pt x="25" y="111"/>
                    </a:cubicBezTo>
                    <a:cubicBezTo>
                      <a:pt x="23" y="116"/>
                      <a:pt x="22" y="122"/>
                      <a:pt x="20" y="127"/>
                    </a:cubicBezTo>
                    <a:cubicBezTo>
                      <a:pt x="20" y="129"/>
                      <a:pt x="20" y="131"/>
                      <a:pt x="22" y="133"/>
                    </a:cubicBezTo>
                    <a:cubicBezTo>
                      <a:pt x="26" y="136"/>
                      <a:pt x="30" y="139"/>
                      <a:pt x="33" y="143"/>
                    </a:cubicBezTo>
                    <a:cubicBezTo>
                      <a:pt x="35" y="144"/>
                      <a:pt x="36" y="145"/>
                      <a:pt x="37" y="145"/>
                    </a:cubicBezTo>
                    <a:cubicBezTo>
                      <a:pt x="38" y="145"/>
                      <a:pt x="39" y="144"/>
                      <a:pt x="40" y="144"/>
                    </a:cubicBezTo>
                    <a:cubicBezTo>
                      <a:pt x="45" y="142"/>
                      <a:pt x="49" y="140"/>
                      <a:pt x="53" y="137"/>
                    </a:cubicBezTo>
                    <a:cubicBezTo>
                      <a:pt x="55" y="137"/>
                      <a:pt x="57" y="136"/>
                      <a:pt x="58" y="136"/>
                    </a:cubicBezTo>
                    <a:cubicBezTo>
                      <a:pt x="59" y="136"/>
                      <a:pt x="61" y="136"/>
                      <a:pt x="62" y="137"/>
                    </a:cubicBezTo>
                    <a:cubicBezTo>
                      <a:pt x="63" y="137"/>
                      <a:pt x="64" y="138"/>
                      <a:pt x="64" y="139"/>
                    </a:cubicBezTo>
                    <a:cubicBezTo>
                      <a:pt x="66" y="144"/>
                      <a:pt x="69" y="148"/>
                      <a:pt x="71" y="153"/>
                    </a:cubicBezTo>
                    <a:cubicBezTo>
                      <a:pt x="72" y="154"/>
                      <a:pt x="73" y="156"/>
                      <a:pt x="74" y="157"/>
                    </a:cubicBezTo>
                    <a:cubicBezTo>
                      <a:pt x="75" y="158"/>
                      <a:pt x="77" y="158"/>
                      <a:pt x="78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83" y="158"/>
                      <a:pt x="88" y="158"/>
                      <a:pt x="93" y="158"/>
                    </a:cubicBezTo>
                    <a:cubicBezTo>
                      <a:pt x="96" y="158"/>
                      <a:pt x="97" y="156"/>
                      <a:pt x="98" y="154"/>
                    </a:cubicBezTo>
                    <a:cubicBezTo>
                      <a:pt x="100" y="149"/>
                      <a:pt x="102" y="144"/>
                      <a:pt x="103" y="139"/>
                    </a:cubicBezTo>
                    <a:cubicBezTo>
                      <a:pt x="104" y="136"/>
                      <a:pt x="105" y="134"/>
                      <a:pt x="108" y="133"/>
                    </a:cubicBezTo>
                    <a:cubicBezTo>
                      <a:pt x="109" y="133"/>
                      <a:pt x="110" y="133"/>
                      <a:pt x="110" y="133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5" y="135"/>
                      <a:pt x="118" y="136"/>
                      <a:pt x="122" y="137"/>
                    </a:cubicBezTo>
                    <a:cubicBezTo>
                      <a:pt x="125" y="138"/>
                      <a:pt x="127" y="139"/>
                      <a:pt x="130" y="139"/>
                    </a:cubicBezTo>
                    <a:cubicBezTo>
                      <a:pt x="131" y="139"/>
                      <a:pt x="131" y="140"/>
                      <a:pt x="131" y="140"/>
                    </a:cubicBezTo>
                    <a:cubicBezTo>
                      <a:pt x="133" y="140"/>
                      <a:pt x="134" y="139"/>
                      <a:pt x="135" y="138"/>
                    </a:cubicBezTo>
                    <a:cubicBezTo>
                      <a:pt x="138" y="134"/>
                      <a:pt x="141" y="130"/>
                      <a:pt x="144" y="127"/>
                    </a:cubicBezTo>
                    <a:cubicBezTo>
                      <a:pt x="147" y="125"/>
                      <a:pt x="147" y="122"/>
                      <a:pt x="146" y="120"/>
                    </a:cubicBezTo>
                    <a:cubicBezTo>
                      <a:pt x="143" y="115"/>
                      <a:pt x="141" y="110"/>
                      <a:pt x="138" y="105"/>
                    </a:cubicBezTo>
                    <a:cubicBezTo>
                      <a:pt x="137" y="103"/>
                      <a:pt x="137" y="101"/>
                      <a:pt x="138" y="99"/>
                    </a:cubicBezTo>
                    <a:cubicBezTo>
                      <a:pt x="138" y="97"/>
                      <a:pt x="139" y="96"/>
                      <a:pt x="141" y="95"/>
                    </a:cubicBezTo>
                    <a:cubicBezTo>
                      <a:pt x="146" y="93"/>
                      <a:pt x="151" y="90"/>
                      <a:pt x="157" y="88"/>
                    </a:cubicBezTo>
                    <a:cubicBezTo>
                      <a:pt x="159" y="86"/>
                      <a:pt x="160" y="85"/>
                      <a:pt x="159" y="82"/>
                    </a:cubicBezTo>
                    <a:cubicBezTo>
                      <a:pt x="159" y="77"/>
                      <a:pt x="159" y="72"/>
                      <a:pt x="158" y="67"/>
                    </a:cubicBezTo>
                    <a:cubicBezTo>
                      <a:pt x="158" y="65"/>
                      <a:pt x="157" y="63"/>
                      <a:pt x="155" y="62"/>
                    </a:cubicBezTo>
                    <a:cubicBezTo>
                      <a:pt x="149" y="60"/>
                      <a:pt x="144" y="58"/>
                      <a:pt x="138" y="56"/>
                    </a:cubicBezTo>
                    <a:cubicBezTo>
                      <a:pt x="136" y="56"/>
                      <a:pt x="136" y="55"/>
                      <a:pt x="135" y="54"/>
                    </a:cubicBezTo>
                    <a:cubicBezTo>
                      <a:pt x="133" y="51"/>
                      <a:pt x="133" y="49"/>
                      <a:pt x="134" y="46"/>
                    </a:cubicBezTo>
                    <a:cubicBezTo>
                      <a:pt x="135" y="45"/>
                      <a:pt x="135" y="44"/>
                      <a:pt x="136" y="43"/>
                    </a:cubicBezTo>
                    <a:cubicBezTo>
                      <a:pt x="137" y="39"/>
                      <a:pt x="138" y="35"/>
                      <a:pt x="139" y="31"/>
                    </a:cubicBezTo>
                    <a:cubicBezTo>
                      <a:pt x="140" y="29"/>
                      <a:pt x="139" y="27"/>
                      <a:pt x="137" y="25"/>
                    </a:cubicBezTo>
                    <a:cubicBezTo>
                      <a:pt x="133" y="22"/>
                      <a:pt x="130" y="19"/>
                      <a:pt x="127" y="15"/>
                    </a:cubicBezTo>
                    <a:cubicBezTo>
                      <a:pt x="125" y="14"/>
                      <a:pt x="124" y="13"/>
                      <a:pt x="122" y="13"/>
                    </a:cubicBezTo>
                    <a:cubicBezTo>
                      <a:pt x="121" y="13"/>
                      <a:pt x="120" y="14"/>
                      <a:pt x="119" y="14"/>
                    </a:cubicBezTo>
                    <a:cubicBezTo>
                      <a:pt x="115" y="16"/>
                      <a:pt x="110" y="18"/>
                      <a:pt x="106" y="21"/>
                    </a:cubicBezTo>
                    <a:cubicBezTo>
                      <a:pt x="104" y="21"/>
                      <a:pt x="103" y="22"/>
                      <a:pt x="101" y="22"/>
                    </a:cubicBezTo>
                    <a:cubicBezTo>
                      <a:pt x="100" y="22"/>
                      <a:pt x="99" y="22"/>
                      <a:pt x="98" y="21"/>
                    </a:cubicBezTo>
                    <a:cubicBezTo>
                      <a:pt x="97" y="21"/>
                      <a:pt x="96" y="20"/>
                      <a:pt x="95" y="19"/>
                    </a:cubicBezTo>
                    <a:cubicBezTo>
                      <a:pt x="93" y="13"/>
                      <a:pt x="90" y="8"/>
                      <a:pt x="87" y="3"/>
                    </a:cubicBezTo>
                    <a:cubicBezTo>
                      <a:pt x="86" y="0"/>
                      <a:pt x="84" y="0"/>
                      <a:pt x="8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8"/>
              <p:cNvSpPr>
                <a:spLocks noEditPoints="1"/>
              </p:cNvSpPr>
              <p:nvPr/>
            </p:nvSpPr>
            <p:spPr bwMode="auto">
              <a:xfrm>
                <a:off x="8064166" y="3681579"/>
                <a:ext cx="140117" cy="140117"/>
              </a:xfrm>
              <a:custGeom>
                <a:avLst/>
                <a:gdLst>
                  <a:gd name="T0" fmla="*/ 28 w 73"/>
                  <a:gd name="T1" fmla="*/ 46 h 73"/>
                  <a:gd name="T2" fmla="*/ 37 w 73"/>
                  <a:gd name="T3" fmla="*/ 24 h 73"/>
                  <a:gd name="T4" fmla="*/ 47 w 73"/>
                  <a:gd name="T5" fmla="*/ 45 h 73"/>
                  <a:gd name="T6" fmla="*/ 38 w 73"/>
                  <a:gd name="T7" fmla="*/ 0 h 73"/>
                  <a:gd name="T8" fmla="*/ 31 w 73"/>
                  <a:gd name="T9" fmla="*/ 1 h 73"/>
                  <a:gd name="T10" fmla="*/ 26 w 73"/>
                  <a:gd name="T11" fmla="*/ 9 h 73"/>
                  <a:gd name="T12" fmla="*/ 23 w 73"/>
                  <a:gd name="T13" fmla="*/ 12 h 73"/>
                  <a:gd name="T14" fmla="*/ 18 w 73"/>
                  <a:gd name="T15" fmla="*/ 10 h 73"/>
                  <a:gd name="T16" fmla="*/ 13 w 73"/>
                  <a:gd name="T17" fmla="*/ 9 h 73"/>
                  <a:gd name="T18" fmla="*/ 7 w 73"/>
                  <a:gd name="T19" fmla="*/ 15 h 73"/>
                  <a:gd name="T20" fmla="*/ 10 w 73"/>
                  <a:gd name="T21" fmla="*/ 25 h 73"/>
                  <a:gd name="T22" fmla="*/ 9 w 73"/>
                  <a:gd name="T23" fmla="*/ 29 h 73"/>
                  <a:gd name="T24" fmla="*/ 1 w 73"/>
                  <a:gd name="T25" fmla="*/ 35 h 73"/>
                  <a:gd name="T26" fmla="*/ 3 w 73"/>
                  <a:gd name="T27" fmla="*/ 44 h 73"/>
                  <a:gd name="T28" fmla="*/ 11 w 73"/>
                  <a:gd name="T29" fmla="*/ 48 h 73"/>
                  <a:gd name="T30" fmla="*/ 10 w 73"/>
                  <a:gd name="T31" fmla="*/ 59 h 73"/>
                  <a:gd name="T32" fmla="*/ 16 w 73"/>
                  <a:gd name="T33" fmla="*/ 66 h 73"/>
                  <a:gd name="T34" fmla="*/ 19 w 73"/>
                  <a:gd name="T35" fmla="*/ 66 h 73"/>
                  <a:gd name="T36" fmla="*/ 27 w 73"/>
                  <a:gd name="T37" fmla="*/ 63 h 73"/>
                  <a:gd name="T38" fmla="*/ 30 w 73"/>
                  <a:gd name="T39" fmla="*/ 64 h 73"/>
                  <a:gd name="T40" fmla="*/ 34 w 73"/>
                  <a:gd name="T41" fmla="*/ 73 h 73"/>
                  <a:gd name="T42" fmla="*/ 36 w 73"/>
                  <a:gd name="T43" fmla="*/ 73 h 73"/>
                  <a:gd name="T44" fmla="*/ 45 w 73"/>
                  <a:gd name="T45" fmla="*/ 71 h 73"/>
                  <a:gd name="T46" fmla="*/ 50 w 73"/>
                  <a:gd name="T47" fmla="*/ 62 h 73"/>
                  <a:gd name="T48" fmla="*/ 51 w 73"/>
                  <a:gd name="T49" fmla="*/ 61 h 73"/>
                  <a:gd name="T50" fmla="*/ 60 w 73"/>
                  <a:gd name="T51" fmla="*/ 64 h 73"/>
                  <a:gd name="T52" fmla="*/ 62 w 73"/>
                  <a:gd name="T53" fmla="*/ 64 h 73"/>
                  <a:gd name="T54" fmla="*/ 67 w 73"/>
                  <a:gd name="T55" fmla="*/ 55 h 73"/>
                  <a:gd name="T56" fmla="*/ 63 w 73"/>
                  <a:gd name="T57" fmla="*/ 46 h 73"/>
                  <a:gd name="T58" fmla="*/ 72 w 73"/>
                  <a:gd name="T59" fmla="*/ 41 h 73"/>
                  <a:gd name="T60" fmla="*/ 73 w 73"/>
                  <a:gd name="T61" fmla="*/ 31 h 73"/>
                  <a:gd name="T62" fmla="*/ 63 w 73"/>
                  <a:gd name="T63" fmla="*/ 26 h 73"/>
                  <a:gd name="T64" fmla="*/ 62 w 73"/>
                  <a:gd name="T65" fmla="*/ 22 h 73"/>
                  <a:gd name="T66" fmla="*/ 64 w 73"/>
                  <a:gd name="T67" fmla="*/ 15 h 73"/>
                  <a:gd name="T68" fmla="*/ 58 w 73"/>
                  <a:gd name="T69" fmla="*/ 8 h 73"/>
                  <a:gd name="T70" fmla="*/ 55 w 73"/>
                  <a:gd name="T71" fmla="*/ 7 h 73"/>
                  <a:gd name="T72" fmla="*/ 47 w 73"/>
                  <a:gd name="T73" fmla="*/ 11 h 73"/>
                  <a:gd name="T74" fmla="*/ 44 w 73"/>
                  <a:gd name="T75" fmla="*/ 9 h 73"/>
                  <a:gd name="T76" fmla="*/ 38 w 73"/>
                  <a:gd name="T7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" h="73">
                    <a:moveTo>
                      <a:pt x="37" y="50"/>
                    </a:moveTo>
                    <a:cubicBezTo>
                      <a:pt x="34" y="50"/>
                      <a:pt x="31" y="49"/>
                      <a:pt x="28" y="46"/>
                    </a:cubicBezTo>
                    <a:cubicBezTo>
                      <a:pt x="23" y="41"/>
                      <a:pt x="22" y="33"/>
                      <a:pt x="27" y="28"/>
                    </a:cubicBezTo>
                    <a:cubicBezTo>
                      <a:pt x="30" y="25"/>
                      <a:pt x="33" y="24"/>
                      <a:pt x="37" y="24"/>
                    </a:cubicBezTo>
                    <a:cubicBezTo>
                      <a:pt x="40" y="24"/>
                      <a:pt x="43" y="25"/>
                      <a:pt x="45" y="27"/>
                    </a:cubicBezTo>
                    <a:cubicBezTo>
                      <a:pt x="51" y="32"/>
                      <a:pt x="51" y="40"/>
                      <a:pt x="47" y="45"/>
                    </a:cubicBezTo>
                    <a:cubicBezTo>
                      <a:pt x="44" y="48"/>
                      <a:pt x="41" y="50"/>
                      <a:pt x="37" y="50"/>
                    </a:cubicBezTo>
                    <a:moveTo>
                      <a:pt x="38" y="0"/>
                    </a:moveTo>
                    <a:cubicBezTo>
                      <a:pt x="38" y="0"/>
                      <a:pt x="37" y="0"/>
                      <a:pt x="37" y="0"/>
                    </a:cubicBezTo>
                    <a:cubicBezTo>
                      <a:pt x="35" y="1"/>
                      <a:pt x="33" y="1"/>
                      <a:pt x="31" y="1"/>
                    </a:cubicBezTo>
                    <a:cubicBezTo>
                      <a:pt x="30" y="1"/>
                      <a:pt x="29" y="1"/>
                      <a:pt x="28" y="3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1"/>
                      <a:pt x="19" y="11"/>
                      <a:pt x="18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1"/>
                      <a:pt x="9" y="23"/>
                      <a:pt x="10" y="25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7"/>
                      <a:pt x="10" y="29"/>
                      <a:pt x="9" y="29"/>
                    </a:cubicBezTo>
                    <a:cubicBezTo>
                      <a:pt x="6" y="30"/>
                      <a:pt x="4" y="31"/>
                      <a:pt x="2" y="33"/>
                    </a:cubicBezTo>
                    <a:cubicBezTo>
                      <a:pt x="1" y="33"/>
                      <a:pt x="0" y="34"/>
                      <a:pt x="1" y="35"/>
                    </a:cubicBezTo>
                    <a:cubicBezTo>
                      <a:pt x="1" y="38"/>
                      <a:pt x="1" y="40"/>
                      <a:pt x="1" y="42"/>
                    </a:cubicBezTo>
                    <a:cubicBezTo>
                      <a:pt x="1" y="43"/>
                      <a:pt x="2" y="44"/>
                      <a:pt x="3" y="44"/>
                    </a:cubicBezTo>
                    <a:cubicBezTo>
                      <a:pt x="5" y="45"/>
                      <a:pt x="8" y="46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9"/>
                      <a:pt x="13" y="50"/>
                      <a:pt x="12" y="51"/>
                    </a:cubicBezTo>
                    <a:cubicBezTo>
                      <a:pt x="11" y="54"/>
                      <a:pt x="11" y="56"/>
                      <a:pt x="10" y="59"/>
                    </a:cubicBezTo>
                    <a:cubicBezTo>
                      <a:pt x="9" y="60"/>
                      <a:pt x="10" y="61"/>
                      <a:pt x="11" y="61"/>
                    </a:cubicBezTo>
                    <a:cubicBezTo>
                      <a:pt x="12" y="63"/>
                      <a:pt x="14" y="64"/>
                      <a:pt x="16" y="66"/>
                    </a:cubicBezTo>
                    <a:cubicBezTo>
                      <a:pt x="16" y="66"/>
                      <a:pt x="17" y="67"/>
                      <a:pt x="18" y="67"/>
                    </a:cubicBezTo>
                    <a:cubicBezTo>
                      <a:pt x="18" y="67"/>
                      <a:pt x="18" y="67"/>
                      <a:pt x="19" y="66"/>
                    </a:cubicBezTo>
                    <a:cubicBezTo>
                      <a:pt x="21" y="65"/>
                      <a:pt x="23" y="64"/>
                      <a:pt x="25" y="63"/>
                    </a:cubicBezTo>
                    <a:cubicBezTo>
                      <a:pt x="26" y="63"/>
                      <a:pt x="26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29" y="63"/>
                      <a:pt x="29" y="64"/>
                      <a:pt x="30" y="64"/>
                    </a:cubicBezTo>
                    <a:cubicBezTo>
                      <a:pt x="31" y="66"/>
                      <a:pt x="32" y="68"/>
                      <a:pt x="33" y="70"/>
                    </a:cubicBezTo>
                    <a:cubicBezTo>
                      <a:pt x="33" y="71"/>
                      <a:pt x="34" y="72"/>
                      <a:pt x="34" y="73"/>
                    </a:cubicBezTo>
                    <a:cubicBezTo>
                      <a:pt x="35" y="73"/>
                      <a:pt x="35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8" y="73"/>
                      <a:pt x="40" y="73"/>
                      <a:pt x="43" y="73"/>
                    </a:cubicBezTo>
                    <a:cubicBezTo>
                      <a:pt x="44" y="73"/>
                      <a:pt x="45" y="72"/>
                      <a:pt x="45" y="71"/>
                    </a:cubicBezTo>
                    <a:cubicBezTo>
                      <a:pt x="46" y="69"/>
                      <a:pt x="47" y="66"/>
                      <a:pt x="48" y="64"/>
                    </a:cubicBezTo>
                    <a:cubicBezTo>
                      <a:pt x="48" y="63"/>
                      <a:pt x="49" y="62"/>
                      <a:pt x="50" y="62"/>
                    </a:cubicBezTo>
                    <a:cubicBezTo>
                      <a:pt x="50" y="61"/>
                      <a:pt x="50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3" y="62"/>
                      <a:pt x="54" y="63"/>
                      <a:pt x="56" y="63"/>
                    </a:cubicBezTo>
                    <a:cubicBezTo>
                      <a:pt x="57" y="64"/>
                      <a:pt x="59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1" y="64"/>
                      <a:pt x="61" y="64"/>
                      <a:pt x="62" y="64"/>
                    </a:cubicBezTo>
                    <a:cubicBezTo>
                      <a:pt x="63" y="62"/>
                      <a:pt x="65" y="60"/>
                      <a:pt x="66" y="58"/>
                    </a:cubicBezTo>
                    <a:cubicBezTo>
                      <a:pt x="67" y="57"/>
                      <a:pt x="68" y="56"/>
                      <a:pt x="67" y="55"/>
                    </a:cubicBezTo>
                    <a:cubicBezTo>
                      <a:pt x="66" y="53"/>
                      <a:pt x="65" y="51"/>
                      <a:pt x="64" y="49"/>
                    </a:cubicBezTo>
                    <a:cubicBezTo>
                      <a:pt x="63" y="48"/>
                      <a:pt x="63" y="47"/>
                      <a:pt x="63" y="46"/>
                    </a:cubicBezTo>
                    <a:cubicBezTo>
                      <a:pt x="64" y="45"/>
                      <a:pt x="64" y="45"/>
                      <a:pt x="65" y="44"/>
                    </a:cubicBezTo>
                    <a:cubicBezTo>
                      <a:pt x="67" y="43"/>
                      <a:pt x="70" y="42"/>
                      <a:pt x="72" y="41"/>
                    </a:cubicBezTo>
                    <a:cubicBezTo>
                      <a:pt x="73" y="40"/>
                      <a:pt x="73" y="39"/>
                      <a:pt x="73" y="38"/>
                    </a:cubicBezTo>
                    <a:cubicBezTo>
                      <a:pt x="73" y="36"/>
                      <a:pt x="73" y="34"/>
                      <a:pt x="73" y="31"/>
                    </a:cubicBezTo>
                    <a:cubicBezTo>
                      <a:pt x="73" y="30"/>
                      <a:pt x="72" y="29"/>
                      <a:pt x="71" y="29"/>
                    </a:cubicBezTo>
                    <a:cubicBezTo>
                      <a:pt x="69" y="28"/>
                      <a:pt x="66" y="27"/>
                      <a:pt x="63" y="26"/>
                    </a:cubicBezTo>
                    <a:cubicBezTo>
                      <a:pt x="63" y="26"/>
                      <a:pt x="62" y="26"/>
                      <a:pt x="62" y="25"/>
                    </a:cubicBezTo>
                    <a:cubicBezTo>
                      <a:pt x="61" y="24"/>
                      <a:pt x="61" y="23"/>
                      <a:pt x="62" y="22"/>
                    </a:cubicBezTo>
                    <a:cubicBezTo>
                      <a:pt x="62" y="21"/>
                      <a:pt x="62" y="21"/>
                      <a:pt x="62" y="20"/>
                    </a:cubicBezTo>
                    <a:cubicBezTo>
                      <a:pt x="63" y="18"/>
                      <a:pt x="63" y="17"/>
                      <a:pt x="64" y="15"/>
                    </a:cubicBezTo>
                    <a:cubicBezTo>
                      <a:pt x="64" y="14"/>
                      <a:pt x="64" y="13"/>
                      <a:pt x="63" y="12"/>
                    </a:cubicBezTo>
                    <a:cubicBezTo>
                      <a:pt x="61" y="11"/>
                      <a:pt x="60" y="9"/>
                      <a:pt x="58" y="8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8" y="10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5" y="10"/>
                    </a:cubicBezTo>
                    <a:cubicBezTo>
                      <a:pt x="45" y="10"/>
                      <a:pt x="44" y="10"/>
                      <a:pt x="44" y="9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9"/>
              <p:cNvSpPr>
                <a:spLocks noEditPoints="1"/>
              </p:cNvSpPr>
              <p:nvPr/>
            </p:nvSpPr>
            <p:spPr bwMode="auto">
              <a:xfrm>
                <a:off x="4630464" y="5049356"/>
                <a:ext cx="310377" cy="303860"/>
              </a:xfrm>
              <a:custGeom>
                <a:avLst/>
                <a:gdLst>
                  <a:gd name="T0" fmla="*/ 52 w 161"/>
                  <a:gd name="T1" fmla="*/ 80 h 158"/>
                  <a:gd name="T2" fmla="*/ 80 w 161"/>
                  <a:gd name="T3" fmla="*/ 51 h 158"/>
                  <a:gd name="T4" fmla="*/ 82 w 161"/>
                  <a:gd name="T5" fmla="*/ 107 h 158"/>
                  <a:gd name="T6" fmla="*/ 83 w 161"/>
                  <a:gd name="T7" fmla="*/ 0 h 158"/>
                  <a:gd name="T8" fmla="*/ 68 w 161"/>
                  <a:gd name="T9" fmla="*/ 1 h 158"/>
                  <a:gd name="T10" fmla="*/ 58 w 161"/>
                  <a:gd name="T11" fmla="*/ 19 h 158"/>
                  <a:gd name="T12" fmla="*/ 50 w 161"/>
                  <a:gd name="T13" fmla="*/ 25 h 158"/>
                  <a:gd name="T14" fmla="*/ 34 w 161"/>
                  <a:gd name="T15" fmla="*/ 20 h 158"/>
                  <a:gd name="T16" fmla="*/ 25 w 161"/>
                  <a:gd name="T17" fmla="*/ 21 h 158"/>
                  <a:gd name="T18" fmla="*/ 14 w 161"/>
                  <a:gd name="T19" fmla="*/ 39 h 158"/>
                  <a:gd name="T20" fmla="*/ 22 w 161"/>
                  <a:gd name="T21" fmla="*/ 60 h 158"/>
                  <a:gd name="T22" fmla="*/ 9 w 161"/>
                  <a:gd name="T23" fmla="*/ 67 h 158"/>
                  <a:gd name="T24" fmla="*/ 0 w 161"/>
                  <a:gd name="T25" fmla="*/ 76 h 158"/>
                  <a:gd name="T26" fmla="*/ 5 w 161"/>
                  <a:gd name="T27" fmla="*/ 96 h 158"/>
                  <a:gd name="T28" fmla="*/ 25 w 161"/>
                  <a:gd name="T29" fmla="*/ 105 h 158"/>
                  <a:gd name="T30" fmla="*/ 20 w 161"/>
                  <a:gd name="T31" fmla="*/ 127 h 158"/>
                  <a:gd name="T32" fmla="*/ 33 w 161"/>
                  <a:gd name="T33" fmla="*/ 143 h 158"/>
                  <a:gd name="T34" fmla="*/ 39 w 161"/>
                  <a:gd name="T35" fmla="*/ 144 h 158"/>
                  <a:gd name="T36" fmla="*/ 58 w 161"/>
                  <a:gd name="T37" fmla="*/ 135 h 158"/>
                  <a:gd name="T38" fmla="*/ 65 w 161"/>
                  <a:gd name="T39" fmla="*/ 141 h 158"/>
                  <a:gd name="T40" fmla="*/ 72 w 161"/>
                  <a:gd name="T41" fmla="*/ 154 h 158"/>
                  <a:gd name="T42" fmla="*/ 78 w 161"/>
                  <a:gd name="T43" fmla="*/ 157 h 158"/>
                  <a:gd name="T44" fmla="*/ 98 w 161"/>
                  <a:gd name="T45" fmla="*/ 153 h 158"/>
                  <a:gd name="T46" fmla="*/ 108 w 161"/>
                  <a:gd name="T47" fmla="*/ 132 h 158"/>
                  <a:gd name="T48" fmla="*/ 112 w 161"/>
                  <a:gd name="T49" fmla="*/ 132 h 158"/>
                  <a:gd name="T50" fmla="*/ 131 w 161"/>
                  <a:gd name="T51" fmla="*/ 138 h 158"/>
                  <a:gd name="T52" fmla="*/ 145 w 161"/>
                  <a:gd name="T53" fmla="*/ 125 h 158"/>
                  <a:gd name="T54" fmla="*/ 140 w 161"/>
                  <a:gd name="T55" fmla="*/ 105 h 158"/>
                  <a:gd name="T56" fmla="*/ 141 w 161"/>
                  <a:gd name="T57" fmla="*/ 95 h 158"/>
                  <a:gd name="T58" fmla="*/ 158 w 161"/>
                  <a:gd name="T59" fmla="*/ 86 h 158"/>
                  <a:gd name="T60" fmla="*/ 160 w 161"/>
                  <a:gd name="T61" fmla="*/ 67 h 158"/>
                  <a:gd name="T62" fmla="*/ 139 w 161"/>
                  <a:gd name="T63" fmla="*/ 55 h 158"/>
                  <a:gd name="T64" fmla="*/ 135 w 161"/>
                  <a:gd name="T65" fmla="*/ 47 h 158"/>
                  <a:gd name="T66" fmla="*/ 138 w 161"/>
                  <a:gd name="T67" fmla="*/ 24 h 158"/>
                  <a:gd name="T68" fmla="*/ 124 w 161"/>
                  <a:gd name="T69" fmla="*/ 13 h 158"/>
                  <a:gd name="T70" fmla="*/ 105 w 161"/>
                  <a:gd name="T71" fmla="*/ 22 h 158"/>
                  <a:gd name="T72" fmla="*/ 103 w 161"/>
                  <a:gd name="T73" fmla="*/ 22 h 158"/>
                  <a:gd name="T74" fmla="*/ 88 w 161"/>
                  <a:gd name="T75" fmla="*/ 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58">
                    <a:moveTo>
                      <a:pt x="80" y="107"/>
                    </a:moveTo>
                    <a:cubicBezTo>
                      <a:pt x="65" y="107"/>
                      <a:pt x="53" y="95"/>
                      <a:pt x="52" y="80"/>
                    </a:cubicBezTo>
                    <a:cubicBezTo>
                      <a:pt x="51" y="65"/>
                      <a:pt x="63" y="52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95" y="51"/>
                      <a:pt x="108" y="62"/>
                      <a:pt x="109" y="77"/>
                    </a:cubicBezTo>
                    <a:cubicBezTo>
                      <a:pt x="110" y="92"/>
                      <a:pt x="98" y="106"/>
                      <a:pt x="82" y="107"/>
                    </a:cubicBezTo>
                    <a:cubicBezTo>
                      <a:pt x="81" y="107"/>
                      <a:pt x="81" y="107"/>
                      <a:pt x="80" y="107"/>
                    </a:cubicBezTo>
                    <a:moveTo>
                      <a:pt x="83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1"/>
                      <a:pt x="68" y="1"/>
                    </a:cubicBezTo>
                    <a:cubicBezTo>
                      <a:pt x="65" y="1"/>
                      <a:pt x="63" y="2"/>
                      <a:pt x="62" y="5"/>
                    </a:cubicBezTo>
                    <a:cubicBezTo>
                      <a:pt x="61" y="9"/>
                      <a:pt x="59" y="14"/>
                      <a:pt x="58" y="19"/>
                    </a:cubicBezTo>
                    <a:cubicBezTo>
                      <a:pt x="57" y="22"/>
                      <a:pt x="55" y="24"/>
                      <a:pt x="52" y="25"/>
                    </a:cubicBezTo>
                    <a:cubicBezTo>
                      <a:pt x="51" y="25"/>
                      <a:pt x="51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4" y="23"/>
                      <a:pt x="39" y="22"/>
                      <a:pt x="34" y="20"/>
                    </a:cubicBezTo>
                    <a:cubicBezTo>
                      <a:pt x="32" y="20"/>
                      <a:pt x="31" y="20"/>
                      <a:pt x="29" y="19"/>
                    </a:cubicBezTo>
                    <a:cubicBezTo>
                      <a:pt x="28" y="20"/>
                      <a:pt x="26" y="20"/>
                      <a:pt x="25" y="21"/>
                    </a:cubicBezTo>
                    <a:cubicBezTo>
                      <a:pt x="22" y="25"/>
                      <a:pt x="19" y="29"/>
                      <a:pt x="16" y="32"/>
                    </a:cubicBezTo>
                    <a:cubicBezTo>
                      <a:pt x="13" y="34"/>
                      <a:pt x="13" y="36"/>
                      <a:pt x="14" y="39"/>
                    </a:cubicBezTo>
                    <a:cubicBezTo>
                      <a:pt x="16" y="44"/>
                      <a:pt x="19" y="48"/>
                      <a:pt x="21" y="52"/>
                    </a:cubicBezTo>
                    <a:cubicBezTo>
                      <a:pt x="23" y="55"/>
                      <a:pt x="23" y="58"/>
                      <a:pt x="22" y="60"/>
                    </a:cubicBezTo>
                    <a:cubicBezTo>
                      <a:pt x="21" y="61"/>
                      <a:pt x="21" y="62"/>
                      <a:pt x="19" y="63"/>
                    </a:cubicBezTo>
                    <a:cubicBezTo>
                      <a:pt x="16" y="64"/>
                      <a:pt x="13" y="66"/>
                      <a:pt x="9" y="67"/>
                    </a:cubicBezTo>
                    <a:cubicBezTo>
                      <a:pt x="7" y="69"/>
                      <a:pt x="4" y="70"/>
                      <a:pt x="2" y="72"/>
                    </a:cubicBezTo>
                    <a:cubicBezTo>
                      <a:pt x="0" y="73"/>
                      <a:pt x="0" y="74"/>
                      <a:pt x="0" y="76"/>
                    </a:cubicBezTo>
                    <a:cubicBezTo>
                      <a:pt x="0" y="81"/>
                      <a:pt x="1" y="86"/>
                      <a:pt x="1" y="91"/>
                    </a:cubicBezTo>
                    <a:cubicBezTo>
                      <a:pt x="1" y="94"/>
                      <a:pt x="2" y="96"/>
                      <a:pt x="5" y="96"/>
                    </a:cubicBezTo>
                    <a:cubicBezTo>
                      <a:pt x="10" y="98"/>
                      <a:pt x="15" y="100"/>
                      <a:pt x="21" y="102"/>
                    </a:cubicBezTo>
                    <a:cubicBezTo>
                      <a:pt x="23" y="102"/>
                      <a:pt x="24" y="103"/>
                      <a:pt x="25" y="105"/>
                    </a:cubicBezTo>
                    <a:cubicBezTo>
                      <a:pt x="26" y="107"/>
                      <a:pt x="26" y="109"/>
                      <a:pt x="25" y="111"/>
                    </a:cubicBezTo>
                    <a:cubicBezTo>
                      <a:pt x="23" y="116"/>
                      <a:pt x="22" y="121"/>
                      <a:pt x="20" y="127"/>
                    </a:cubicBezTo>
                    <a:cubicBezTo>
                      <a:pt x="19" y="129"/>
                      <a:pt x="20" y="131"/>
                      <a:pt x="22" y="133"/>
                    </a:cubicBezTo>
                    <a:cubicBezTo>
                      <a:pt x="26" y="136"/>
                      <a:pt x="29" y="139"/>
                      <a:pt x="33" y="143"/>
                    </a:cubicBezTo>
                    <a:cubicBezTo>
                      <a:pt x="34" y="144"/>
                      <a:pt x="35" y="144"/>
                      <a:pt x="37" y="144"/>
                    </a:cubicBezTo>
                    <a:cubicBezTo>
                      <a:pt x="37" y="144"/>
                      <a:pt x="38" y="144"/>
                      <a:pt x="39" y="144"/>
                    </a:cubicBezTo>
                    <a:cubicBezTo>
                      <a:pt x="44" y="141"/>
                      <a:pt x="50" y="139"/>
                      <a:pt x="55" y="136"/>
                    </a:cubicBezTo>
                    <a:cubicBezTo>
                      <a:pt x="56" y="136"/>
                      <a:pt x="57" y="135"/>
                      <a:pt x="58" y="135"/>
                    </a:cubicBezTo>
                    <a:cubicBezTo>
                      <a:pt x="58" y="135"/>
                      <a:pt x="59" y="135"/>
                      <a:pt x="59" y="136"/>
                    </a:cubicBezTo>
                    <a:cubicBezTo>
                      <a:pt x="62" y="136"/>
                      <a:pt x="64" y="138"/>
                      <a:pt x="65" y="141"/>
                    </a:cubicBezTo>
                    <a:cubicBezTo>
                      <a:pt x="65" y="142"/>
                      <a:pt x="66" y="143"/>
                      <a:pt x="66" y="144"/>
                    </a:cubicBezTo>
                    <a:cubicBezTo>
                      <a:pt x="68" y="147"/>
                      <a:pt x="70" y="151"/>
                      <a:pt x="72" y="154"/>
                    </a:cubicBezTo>
                    <a:cubicBezTo>
                      <a:pt x="73" y="156"/>
                      <a:pt x="75" y="158"/>
                      <a:pt x="77" y="158"/>
                    </a:cubicBezTo>
                    <a:cubicBezTo>
                      <a:pt x="78" y="158"/>
                      <a:pt x="78" y="158"/>
                      <a:pt x="78" y="157"/>
                    </a:cubicBezTo>
                    <a:cubicBezTo>
                      <a:pt x="83" y="157"/>
                      <a:pt x="87" y="157"/>
                      <a:pt x="92" y="157"/>
                    </a:cubicBezTo>
                    <a:cubicBezTo>
                      <a:pt x="95" y="157"/>
                      <a:pt x="97" y="155"/>
                      <a:pt x="98" y="153"/>
                    </a:cubicBezTo>
                    <a:cubicBezTo>
                      <a:pt x="100" y="148"/>
                      <a:pt x="102" y="143"/>
                      <a:pt x="103" y="139"/>
                    </a:cubicBezTo>
                    <a:cubicBezTo>
                      <a:pt x="104" y="135"/>
                      <a:pt x="105" y="133"/>
                      <a:pt x="108" y="132"/>
                    </a:cubicBezTo>
                    <a:cubicBezTo>
                      <a:pt x="109" y="132"/>
                      <a:pt x="110" y="132"/>
                      <a:pt x="110" y="132"/>
                    </a:cubicBezTo>
                    <a:cubicBezTo>
                      <a:pt x="111" y="132"/>
                      <a:pt x="111" y="132"/>
                      <a:pt x="112" y="132"/>
                    </a:cubicBezTo>
                    <a:cubicBezTo>
                      <a:pt x="118" y="134"/>
                      <a:pt x="123" y="136"/>
                      <a:pt x="129" y="138"/>
                    </a:cubicBezTo>
                    <a:cubicBezTo>
                      <a:pt x="130" y="138"/>
                      <a:pt x="130" y="138"/>
                      <a:pt x="131" y="138"/>
                    </a:cubicBezTo>
                    <a:cubicBezTo>
                      <a:pt x="133" y="138"/>
                      <a:pt x="134" y="137"/>
                      <a:pt x="136" y="136"/>
                    </a:cubicBezTo>
                    <a:cubicBezTo>
                      <a:pt x="139" y="132"/>
                      <a:pt x="142" y="129"/>
                      <a:pt x="145" y="125"/>
                    </a:cubicBezTo>
                    <a:cubicBezTo>
                      <a:pt x="147" y="123"/>
                      <a:pt x="148" y="121"/>
                      <a:pt x="146" y="118"/>
                    </a:cubicBezTo>
                    <a:cubicBezTo>
                      <a:pt x="144" y="114"/>
                      <a:pt x="142" y="109"/>
                      <a:pt x="140" y="105"/>
                    </a:cubicBezTo>
                    <a:cubicBezTo>
                      <a:pt x="138" y="102"/>
                      <a:pt x="138" y="100"/>
                      <a:pt x="139" y="97"/>
                    </a:cubicBezTo>
                    <a:cubicBezTo>
                      <a:pt x="140" y="96"/>
                      <a:pt x="140" y="95"/>
                      <a:pt x="141" y="95"/>
                    </a:cubicBezTo>
                    <a:cubicBezTo>
                      <a:pt x="144" y="93"/>
                      <a:pt x="148" y="92"/>
                      <a:pt x="151" y="90"/>
                    </a:cubicBezTo>
                    <a:cubicBezTo>
                      <a:pt x="154" y="89"/>
                      <a:pt x="156" y="87"/>
                      <a:pt x="158" y="86"/>
                    </a:cubicBezTo>
                    <a:cubicBezTo>
                      <a:pt x="160" y="85"/>
                      <a:pt x="161" y="83"/>
                      <a:pt x="161" y="81"/>
                    </a:cubicBezTo>
                    <a:cubicBezTo>
                      <a:pt x="160" y="77"/>
                      <a:pt x="160" y="72"/>
                      <a:pt x="160" y="67"/>
                    </a:cubicBezTo>
                    <a:cubicBezTo>
                      <a:pt x="160" y="64"/>
                      <a:pt x="158" y="62"/>
                      <a:pt x="155" y="61"/>
                    </a:cubicBezTo>
                    <a:cubicBezTo>
                      <a:pt x="150" y="59"/>
                      <a:pt x="144" y="57"/>
                      <a:pt x="139" y="55"/>
                    </a:cubicBezTo>
                    <a:cubicBezTo>
                      <a:pt x="138" y="55"/>
                      <a:pt x="137" y="55"/>
                      <a:pt x="137" y="55"/>
                    </a:cubicBezTo>
                    <a:cubicBezTo>
                      <a:pt x="136" y="52"/>
                      <a:pt x="134" y="50"/>
                      <a:pt x="135" y="47"/>
                    </a:cubicBezTo>
                    <a:cubicBezTo>
                      <a:pt x="138" y="42"/>
                      <a:pt x="139" y="36"/>
                      <a:pt x="141" y="31"/>
                    </a:cubicBezTo>
                    <a:cubicBezTo>
                      <a:pt x="142" y="28"/>
                      <a:pt x="141" y="26"/>
                      <a:pt x="138" y="24"/>
                    </a:cubicBezTo>
                    <a:cubicBezTo>
                      <a:pt x="135" y="21"/>
                      <a:pt x="131" y="18"/>
                      <a:pt x="128" y="15"/>
                    </a:cubicBezTo>
                    <a:cubicBezTo>
                      <a:pt x="127" y="14"/>
                      <a:pt x="125" y="13"/>
                      <a:pt x="124" y="13"/>
                    </a:cubicBezTo>
                    <a:cubicBezTo>
                      <a:pt x="123" y="13"/>
                      <a:pt x="122" y="13"/>
                      <a:pt x="121" y="14"/>
                    </a:cubicBezTo>
                    <a:cubicBezTo>
                      <a:pt x="116" y="16"/>
                      <a:pt x="110" y="19"/>
                      <a:pt x="105" y="22"/>
                    </a:cubicBezTo>
                    <a:cubicBezTo>
                      <a:pt x="104" y="22"/>
                      <a:pt x="104" y="22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21"/>
                      <a:pt x="97" y="21"/>
                      <a:pt x="96" y="18"/>
                    </a:cubicBezTo>
                    <a:cubicBezTo>
                      <a:pt x="94" y="12"/>
                      <a:pt x="91" y="8"/>
                      <a:pt x="88" y="3"/>
                    </a:cubicBezTo>
                    <a:cubicBezTo>
                      <a:pt x="87" y="1"/>
                      <a:pt x="86" y="0"/>
                      <a:pt x="8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10"/>
              <p:cNvSpPr>
                <a:spLocks noEditPoints="1"/>
              </p:cNvSpPr>
              <p:nvPr/>
            </p:nvSpPr>
            <p:spPr bwMode="auto">
              <a:xfrm>
                <a:off x="4522117" y="5274196"/>
                <a:ext cx="140932" cy="139303"/>
              </a:xfrm>
              <a:custGeom>
                <a:avLst/>
                <a:gdLst>
                  <a:gd name="T0" fmla="*/ 24 w 73"/>
                  <a:gd name="T1" fmla="*/ 37 h 72"/>
                  <a:gd name="T2" fmla="*/ 37 w 73"/>
                  <a:gd name="T3" fmla="*/ 23 h 72"/>
                  <a:gd name="T4" fmla="*/ 37 w 73"/>
                  <a:gd name="T5" fmla="*/ 49 h 72"/>
                  <a:gd name="T6" fmla="*/ 38 w 73"/>
                  <a:gd name="T7" fmla="*/ 0 h 72"/>
                  <a:gd name="T8" fmla="*/ 31 w 73"/>
                  <a:gd name="T9" fmla="*/ 1 h 72"/>
                  <a:gd name="T10" fmla="*/ 26 w 73"/>
                  <a:gd name="T11" fmla="*/ 9 h 72"/>
                  <a:gd name="T12" fmla="*/ 23 w 73"/>
                  <a:gd name="T13" fmla="*/ 12 h 72"/>
                  <a:gd name="T14" fmla="*/ 16 w 73"/>
                  <a:gd name="T15" fmla="*/ 10 h 72"/>
                  <a:gd name="T16" fmla="*/ 12 w 73"/>
                  <a:gd name="T17" fmla="*/ 10 h 72"/>
                  <a:gd name="T18" fmla="*/ 7 w 73"/>
                  <a:gd name="T19" fmla="*/ 18 h 72"/>
                  <a:gd name="T20" fmla="*/ 10 w 73"/>
                  <a:gd name="T21" fmla="*/ 28 h 72"/>
                  <a:gd name="T22" fmla="*/ 4 w 73"/>
                  <a:gd name="T23" fmla="*/ 31 h 72"/>
                  <a:gd name="T24" fmla="*/ 0 w 73"/>
                  <a:gd name="T25" fmla="*/ 35 h 72"/>
                  <a:gd name="T26" fmla="*/ 2 w 73"/>
                  <a:gd name="T27" fmla="*/ 44 h 72"/>
                  <a:gd name="T28" fmla="*/ 11 w 73"/>
                  <a:gd name="T29" fmla="*/ 48 h 72"/>
                  <a:gd name="T30" fmla="*/ 9 w 73"/>
                  <a:gd name="T31" fmla="*/ 58 h 72"/>
                  <a:gd name="T32" fmla="*/ 15 w 73"/>
                  <a:gd name="T33" fmla="*/ 65 h 72"/>
                  <a:gd name="T34" fmla="*/ 18 w 73"/>
                  <a:gd name="T35" fmla="*/ 66 h 72"/>
                  <a:gd name="T36" fmla="*/ 26 w 73"/>
                  <a:gd name="T37" fmla="*/ 62 h 72"/>
                  <a:gd name="T38" fmla="*/ 30 w 73"/>
                  <a:gd name="T39" fmla="*/ 64 h 72"/>
                  <a:gd name="T40" fmla="*/ 33 w 73"/>
                  <a:gd name="T41" fmla="*/ 71 h 72"/>
                  <a:gd name="T42" fmla="*/ 36 w 73"/>
                  <a:gd name="T43" fmla="*/ 72 h 72"/>
                  <a:gd name="T44" fmla="*/ 45 w 73"/>
                  <a:gd name="T45" fmla="*/ 70 h 72"/>
                  <a:gd name="T46" fmla="*/ 50 w 73"/>
                  <a:gd name="T47" fmla="*/ 61 h 72"/>
                  <a:gd name="T48" fmla="*/ 51 w 73"/>
                  <a:gd name="T49" fmla="*/ 61 h 72"/>
                  <a:gd name="T50" fmla="*/ 60 w 73"/>
                  <a:gd name="T51" fmla="*/ 63 h 72"/>
                  <a:gd name="T52" fmla="*/ 66 w 73"/>
                  <a:gd name="T53" fmla="*/ 58 h 72"/>
                  <a:gd name="T54" fmla="*/ 64 w 73"/>
                  <a:gd name="T55" fmla="*/ 48 h 72"/>
                  <a:gd name="T56" fmla="*/ 65 w 73"/>
                  <a:gd name="T57" fmla="*/ 44 h 72"/>
                  <a:gd name="T58" fmla="*/ 72 w 73"/>
                  <a:gd name="T59" fmla="*/ 40 h 72"/>
                  <a:gd name="T60" fmla="*/ 73 w 73"/>
                  <a:gd name="T61" fmla="*/ 31 h 72"/>
                  <a:gd name="T62" fmla="*/ 63 w 73"/>
                  <a:gd name="T63" fmla="*/ 25 h 72"/>
                  <a:gd name="T64" fmla="*/ 62 w 73"/>
                  <a:gd name="T65" fmla="*/ 22 h 72"/>
                  <a:gd name="T66" fmla="*/ 63 w 73"/>
                  <a:gd name="T67" fmla="*/ 11 h 72"/>
                  <a:gd name="T68" fmla="*/ 57 w 73"/>
                  <a:gd name="T69" fmla="*/ 6 h 72"/>
                  <a:gd name="T70" fmla="*/ 48 w 73"/>
                  <a:gd name="T71" fmla="*/ 10 h 72"/>
                  <a:gd name="T72" fmla="*/ 44 w 73"/>
                  <a:gd name="T73" fmla="*/ 8 h 72"/>
                  <a:gd name="T74" fmla="*/ 38 w 73"/>
                  <a:gd name="T7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72">
                    <a:moveTo>
                      <a:pt x="37" y="49"/>
                    </a:moveTo>
                    <a:cubicBezTo>
                      <a:pt x="30" y="49"/>
                      <a:pt x="24" y="44"/>
                      <a:pt x="24" y="37"/>
                    </a:cubicBezTo>
                    <a:cubicBezTo>
                      <a:pt x="23" y="30"/>
                      <a:pt x="29" y="24"/>
                      <a:pt x="36" y="23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44" y="23"/>
                      <a:pt x="49" y="29"/>
                      <a:pt x="50" y="35"/>
                    </a:cubicBezTo>
                    <a:cubicBezTo>
                      <a:pt x="50" y="42"/>
                      <a:pt x="45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3" y="1"/>
                      <a:pt x="31" y="1"/>
                    </a:cubicBezTo>
                    <a:cubicBezTo>
                      <a:pt x="30" y="1"/>
                      <a:pt x="29" y="1"/>
                      <a:pt x="29" y="2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0" y="11"/>
                      <a:pt x="18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ubicBezTo>
                      <a:pt x="13" y="9"/>
                      <a:pt x="12" y="10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0"/>
                      <a:pt x="9" y="22"/>
                      <a:pt x="10" y="24"/>
                    </a:cubicBezTo>
                    <a:cubicBezTo>
                      <a:pt x="10" y="25"/>
                      <a:pt x="11" y="27"/>
                      <a:pt x="10" y="28"/>
                    </a:cubicBezTo>
                    <a:cubicBezTo>
                      <a:pt x="10" y="28"/>
                      <a:pt x="9" y="29"/>
                      <a:pt x="9" y="29"/>
                    </a:cubicBezTo>
                    <a:cubicBezTo>
                      <a:pt x="7" y="30"/>
                      <a:pt x="6" y="30"/>
                      <a:pt x="4" y="31"/>
                    </a:cubicBezTo>
                    <a:cubicBezTo>
                      <a:pt x="3" y="32"/>
                      <a:pt x="2" y="32"/>
                      <a:pt x="1" y="33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7"/>
                      <a:pt x="0" y="39"/>
                      <a:pt x="0" y="42"/>
                    </a:cubicBezTo>
                    <a:cubicBezTo>
                      <a:pt x="0" y="43"/>
                      <a:pt x="1" y="44"/>
                      <a:pt x="2" y="44"/>
                    </a:cubicBezTo>
                    <a:cubicBezTo>
                      <a:pt x="5" y="45"/>
                      <a:pt x="7" y="46"/>
                      <a:pt x="9" y="47"/>
                    </a:cubicBezTo>
                    <a:cubicBezTo>
                      <a:pt x="10" y="47"/>
                      <a:pt x="11" y="47"/>
                      <a:pt x="11" y="48"/>
                    </a:cubicBezTo>
                    <a:cubicBezTo>
                      <a:pt x="12" y="49"/>
                      <a:pt x="12" y="50"/>
                      <a:pt x="12" y="51"/>
                    </a:cubicBezTo>
                    <a:cubicBezTo>
                      <a:pt x="11" y="53"/>
                      <a:pt x="10" y="56"/>
                      <a:pt x="9" y="58"/>
                    </a:cubicBezTo>
                    <a:cubicBezTo>
                      <a:pt x="9" y="59"/>
                      <a:pt x="9" y="60"/>
                      <a:pt x="10" y="61"/>
                    </a:cubicBezTo>
                    <a:cubicBezTo>
                      <a:pt x="12" y="62"/>
                      <a:pt x="13" y="64"/>
                      <a:pt x="15" y="65"/>
                    </a:cubicBezTo>
                    <a:cubicBezTo>
                      <a:pt x="16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8" y="66"/>
                    </a:cubicBezTo>
                    <a:cubicBezTo>
                      <a:pt x="20" y="65"/>
                      <a:pt x="23" y="64"/>
                      <a:pt x="25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9" y="63"/>
                      <a:pt x="30" y="64"/>
                    </a:cubicBezTo>
                    <a:cubicBezTo>
                      <a:pt x="30" y="65"/>
                      <a:pt x="30" y="65"/>
                      <a:pt x="30" y="66"/>
                    </a:cubicBezTo>
                    <a:cubicBezTo>
                      <a:pt x="31" y="68"/>
                      <a:pt x="32" y="69"/>
                      <a:pt x="33" y="71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5" y="72"/>
                      <a:pt x="36" y="72"/>
                      <a:pt x="36" y="72"/>
                    </a:cubicBezTo>
                    <a:cubicBezTo>
                      <a:pt x="38" y="72"/>
                      <a:pt x="40" y="72"/>
                      <a:pt x="42" y="72"/>
                    </a:cubicBezTo>
                    <a:cubicBezTo>
                      <a:pt x="44" y="72"/>
                      <a:pt x="44" y="71"/>
                      <a:pt x="45" y="70"/>
                    </a:cubicBezTo>
                    <a:cubicBezTo>
                      <a:pt x="46" y="68"/>
                      <a:pt x="47" y="66"/>
                      <a:pt x="47" y="64"/>
                    </a:cubicBezTo>
                    <a:cubicBezTo>
                      <a:pt x="48" y="62"/>
                      <a:pt x="48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4" y="62"/>
                      <a:pt x="56" y="62"/>
                      <a:pt x="59" y="63"/>
                    </a:cubicBezTo>
                    <a:cubicBezTo>
                      <a:pt x="59" y="63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2"/>
                    </a:cubicBezTo>
                    <a:cubicBezTo>
                      <a:pt x="63" y="61"/>
                      <a:pt x="65" y="59"/>
                      <a:pt x="66" y="58"/>
                    </a:cubicBezTo>
                    <a:cubicBezTo>
                      <a:pt x="67" y="57"/>
                      <a:pt x="67" y="56"/>
                      <a:pt x="67" y="54"/>
                    </a:cubicBezTo>
                    <a:cubicBezTo>
                      <a:pt x="66" y="52"/>
                      <a:pt x="65" y="50"/>
                      <a:pt x="64" y="48"/>
                    </a:cubicBezTo>
                    <a:cubicBezTo>
                      <a:pt x="63" y="47"/>
                      <a:pt x="63" y="46"/>
                      <a:pt x="64" y="45"/>
                    </a:cubicBezTo>
                    <a:cubicBezTo>
                      <a:pt x="64" y="44"/>
                      <a:pt x="64" y="44"/>
                      <a:pt x="65" y="44"/>
                    </a:cubicBezTo>
                    <a:cubicBezTo>
                      <a:pt x="66" y="43"/>
                      <a:pt x="68" y="42"/>
                      <a:pt x="69" y="41"/>
                    </a:cubicBezTo>
                    <a:cubicBezTo>
                      <a:pt x="70" y="41"/>
                      <a:pt x="71" y="40"/>
                      <a:pt x="72" y="40"/>
                    </a:cubicBezTo>
                    <a:cubicBezTo>
                      <a:pt x="73" y="39"/>
                      <a:pt x="73" y="38"/>
                      <a:pt x="73" y="37"/>
                    </a:cubicBezTo>
                    <a:cubicBezTo>
                      <a:pt x="73" y="35"/>
                      <a:pt x="73" y="33"/>
                      <a:pt x="73" y="31"/>
                    </a:cubicBezTo>
                    <a:cubicBezTo>
                      <a:pt x="73" y="29"/>
                      <a:pt x="72" y="28"/>
                      <a:pt x="71" y="28"/>
                    </a:cubicBezTo>
                    <a:cubicBezTo>
                      <a:pt x="68" y="27"/>
                      <a:pt x="66" y="26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24"/>
                      <a:pt x="61" y="23"/>
                      <a:pt x="62" y="22"/>
                    </a:cubicBezTo>
                    <a:cubicBezTo>
                      <a:pt x="63" y="19"/>
                      <a:pt x="64" y="17"/>
                      <a:pt x="64" y="14"/>
                    </a:cubicBezTo>
                    <a:cubicBezTo>
                      <a:pt x="65" y="13"/>
                      <a:pt x="64" y="12"/>
                      <a:pt x="63" y="11"/>
                    </a:cubicBezTo>
                    <a:cubicBezTo>
                      <a:pt x="62" y="10"/>
                      <a:pt x="60" y="9"/>
                      <a:pt x="58" y="7"/>
                    </a:cubicBezTo>
                    <a:cubicBezTo>
                      <a:pt x="58" y="7"/>
                      <a:pt x="57" y="6"/>
                      <a:pt x="57" y="6"/>
                    </a:cubicBezTo>
                    <a:cubicBezTo>
                      <a:pt x="56" y="6"/>
                      <a:pt x="56" y="6"/>
                      <a:pt x="56" y="7"/>
                    </a:cubicBezTo>
                    <a:cubicBezTo>
                      <a:pt x="53" y="8"/>
                      <a:pt x="50" y="9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5" y="10"/>
                      <a:pt x="44" y="8"/>
                    </a:cubicBezTo>
                    <a:cubicBezTo>
                      <a:pt x="43" y="6"/>
                      <a:pt x="42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11"/>
              <p:cNvSpPr>
                <a:spLocks noEditPoints="1"/>
              </p:cNvSpPr>
              <p:nvPr/>
            </p:nvSpPr>
            <p:spPr bwMode="auto">
              <a:xfrm>
                <a:off x="5172199" y="4253455"/>
                <a:ext cx="207733" cy="396729"/>
              </a:xfrm>
              <a:custGeom>
                <a:avLst/>
                <a:gdLst>
                  <a:gd name="T0" fmla="*/ 54 w 108"/>
                  <a:gd name="T1" fmla="*/ 199 h 206"/>
                  <a:gd name="T2" fmla="*/ 43 w 108"/>
                  <a:gd name="T3" fmla="*/ 188 h 206"/>
                  <a:gd name="T4" fmla="*/ 54 w 108"/>
                  <a:gd name="T5" fmla="*/ 177 h 206"/>
                  <a:gd name="T6" fmla="*/ 65 w 108"/>
                  <a:gd name="T7" fmla="*/ 188 h 206"/>
                  <a:gd name="T8" fmla="*/ 54 w 108"/>
                  <a:gd name="T9" fmla="*/ 199 h 206"/>
                  <a:gd name="T10" fmla="*/ 12 w 108"/>
                  <a:gd name="T11" fmla="*/ 167 h 206"/>
                  <a:gd name="T12" fmla="*/ 12 w 108"/>
                  <a:gd name="T13" fmla="*/ 40 h 206"/>
                  <a:gd name="T14" fmla="*/ 96 w 108"/>
                  <a:gd name="T15" fmla="*/ 40 h 206"/>
                  <a:gd name="T16" fmla="*/ 96 w 108"/>
                  <a:gd name="T17" fmla="*/ 167 h 206"/>
                  <a:gd name="T18" fmla="*/ 12 w 108"/>
                  <a:gd name="T19" fmla="*/ 167 h 206"/>
                  <a:gd name="T20" fmla="*/ 41 w 108"/>
                  <a:gd name="T21" fmla="*/ 25 h 206"/>
                  <a:gd name="T22" fmla="*/ 37 w 108"/>
                  <a:gd name="T23" fmla="*/ 21 h 206"/>
                  <a:gd name="T24" fmla="*/ 41 w 108"/>
                  <a:gd name="T25" fmla="*/ 17 h 206"/>
                  <a:gd name="T26" fmla="*/ 68 w 108"/>
                  <a:gd name="T27" fmla="*/ 17 h 206"/>
                  <a:gd name="T28" fmla="*/ 72 w 108"/>
                  <a:gd name="T29" fmla="*/ 21 h 206"/>
                  <a:gd name="T30" fmla="*/ 68 w 108"/>
                  <a:gd name="T31" fmla="*/ 25 h 206"/>
                  <a:gd name="T32" fmla="*/ 41 w 108"/>
                  <a:gd name="T33" fmla="*/ 25 h 206"/>
                  <a:gd name="T34" fmla="*/ 94 w 108"/>
                  <a:gd name="T35" fmla="*/ 0 h 206"/>
                  <a:gd name="T36" fmla="*/ 14 w 108"/>
                  <a:gd name="T37" fmla="*/ 0 h 206"/>
                  <a:gd name="T38" fmla="*/ 0 w 108"/>
                  <a:gd name="T39" fmla="*/ 15 h 206"/>
                  <a:gd name="T40" fmla="*/ 0 w 108"/>
                  <a:gd name="T41" fmla="*/ 192 h 206"/>
                  <a:gd name="T42" fmla="*/ 14 w 108"/>
                  <a:gd name="T43" fmla="*/ 206 h 206"/>
                  <a:gd name="T44" fmla="*/ 94 w 108"/>
                  <a:gd name="T45" fmla="*/ 206 h 206"/>
                  <a:gd name="T46" fmla="*/ 108 w 108"/>
                  <a:gd name="T47" fmla="*/ 192 h 206"/>
                  <a:gd name="T48" fmla="*/ 108 w 108"/>
                  <a:gd name="T49" fmla="*/ 15 h 206"/>
                  <a:gd name="T50" fmla="*/ 94 w 108"/>
                  <a:gd name="T5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206">
                    <a:moveTo>
                      <a:pt x="54" y="199"/>
                    </a:moveTo>
                    <a:cubicBezTo>
                      <a:pt x="48" y="199"/>
                      <a:pt x="43" y="194"/>
                      <a:pt x="43" y="188"/>
                    </a:cubicBezTo>
                    <a:cubicBezTo>
                      <a:pt x="43" y="182"/>
                      <a:pt x="48" y="177"/>
                      <a:pt x="54" y="177"/>
                    </a:cubicBezTo>
                    <a:cubicBezTo>
                      <a:pt x="60" y="177"/>
                      <a:pt x="65" y="182"/>
                      <a:pt x="65" y="188"/>
                    </a:cubicBezTo>
                    <a:cubicBezTo>
                      <a:pt x="65" y="194"/>
                      <a:pt x="60" y="199"/>
                      <a:pt x="54" y="199"/>
                    </a:cubicBezTo>
                    <a:moveTo>
                      <a:pt x="12" y="167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2" y="167"/>
                      <a:pt x="12" y="167"/>
                      <a:pt x="12" y="167"/>
                    </a:cubicBezTo>
                    <a:moveTo>
                      <a:pt x="41" y="25"/>
                    </a:moveTo>
                    <a:cubicBezTo>
                      <a:pt x="39" y="25"/>
                      <a:pt x="37" y="23"/>
                      <a:pt x="37" y="21"/>
                    </a:cubicBezTo>
                    <a:cubicBezTo>
                      <a:pt x="37" y="19"/>
                      <a:pt x="39" y="17"/>
                      <a:pt x="41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7"/>
                      <a:pt x="72" y="19"/>
                      <a:pt x="72" y="21"/>
                    </a:cubicBezTo>
                    <a:cubicBezTo>
                      <a:pt x="72" y="23"/>
                      <a:pt x="70" y="25"/>
                      <a:pt x="68" y="25"/>
                    </a:cubicBezTo>
                    <a:cubicBezTo>
                      <a:pt x="41" y="25"/>
                      <a:pt x="41" y="25"/>
                      <a:pt x="41" y="25"/>
                    </a:cubicBezTo>
                    <a:moveTo>
                      <a:pt x="9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0"/>
                      <a:pt x="6" y="206"/>
                      <a:pt x="14" y="206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102" y="206"/>
                      <a:pt x="108" y="200"/>
                      <a:pt x="108" y="192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7"/>
                      <a:pt x="102" y="0"/>
                      <a:pt x="9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12"/>
              <p:cNvSpPr>
                <a:spLocks noEditPoints="1"/>
              </p:cNvSpPr>
              <p:nvPr/>
            </p:nvSpPr>
            <p:spPr bwMode="auto">
              <a:xfrm>
                <a:off x="7098819" y="4062829"/>
                <a:ext cx="250094" cy="238689"/>
              </a:xfrm>
              <a:custGeom>
                <a:avLst/>
                <a:gdLst>
                  <a:gd name="T0" fmla="*/ 86 w 130"/>
                  <a:gd name="T1" fmla="*/ 74 h 124"/>
                  <a:gd name="T2" fmla="*/ 55 w 130"/>
                  <a:gd name="T3" fmla="*/ 44 h 124"/>
                  <a:gd name="T4" fmla="*/ 86 w 130"/>
                  <a:gd name="T5" fmla="*/ 13 h 124"/>
                  <a:gd name="T6" fmla="*/ 116 w 130"/>
                  <a:gd name="T7" fmla="*/ 44 h 124"/>
                  <a:gd name="T8" fmla="*/ 86 w 130"/>
                  <a:gd name="T9" fmla="*/ 74 h 124"/>
                  <a:gd name="T10" fmla="*/ 86 w 130"/>
                  <a:gd name="T11" fmla="*/ 0 h 124"/>
                  <a:gd name="T12" fmla="*/ 42 w 130"/>
                  <a:gd name="T13" fmla="*/ 44 h 124"/>
                  <a:gd name="T14" fmla="*/ 46 w 130"/>
                  <a:gd name="T15" fmla="*/ 62 h 124"/>
                  <a:gd name="T16" fmla="*/ 3 w 130"/>
                  <a:gd name="T17" fmla="*/ 104 h 124"/>
                  <a:gd name="T18" fmla="*/ 3 w 130"/>
                  <a:gd name="T19" fmla="*/ 116 h 124"/>
                  <a:gd name="T20" fmla="*/ 8 w 130"/>
                  <a:gd name="T21" fmla="*/ 121 h 124"/>
                  <a:gd name="T22" fmla="*/ 14 w 130"/>
                  <a:gd name="T23" fmla="*/ 124 h 124"/>
                  <a:gd name="T24" fmla="*/ 20 w 130"/>
                  <a:gd name="T25" fmla="*/ 121 h 124"/>
                  <a:gd name="T26" fmla="*/ 61 w 130"/>
                  <a:gd name="T27" fmla="*/ 80 h 124"/>
                  <a:gd name="T28" fmla="*/ 86 w 130"/>
                  <a:gd name="T29" fmla="*/ 88 h 124"/>
                  <a:gd name="T30" fmla="*/ 130 w 130"/>
                  <a:gd name="T31" fmla="*/ 44 h 124"/>
                  <a:gd name="T32" fmla="*/ 86 w 130"/>
                  <a:gd name="T3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124">
                    <a:moveTo>
                      <a:pt x="86" y="74"/>
                    </a:moveTo>
                    <a:cubicBezTo>
                      <a:pt x="69" y="74"/>
                      <a:pt x="55" y="61"/>
                      <a:pt x="55" y="44"/>
                    </a:cubicBezTo>
                    <a:cubicBezTo>
                      <a:pt x="55" y="27"/>
                      <a:pt x="69" y="13"/>
                      <a:pt x="86" y="13"/>
                    </a:cubicBezTo>
                    <a:cubicBezTo>
                      <a:pt x="103" y="13"/>
                      <a:pt x="116" y="27"/>
                      <a:pt x="116" y="44"/>
                    </a:cubicBezTo>
                    <a:cubicBezTo>
                      <a:pt x="116" y="61"/>
                      <a:pt x="103" y="74"/>
                      <a:pt x="86" y="74"/>
                    </a:cubicBezTo>
                    <a:moveTo>
                      <a:pt x="86" y="0"/>
                    </a:moveTo>
                    <a:cubicBezTo>
                      <a:pt x="62" y="0"/>
                      <a:pt x="42" y="19"/>
                      <a:pt x="42" y="44"/>
                    </a:cubicBezTo>
                    <a:cubicBezTo>
                      <a:pt x="42" y="50"/>
                      <a:pt x="43" y="56"/>
                      <a:pt x="46" y="62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13"/>
                      <a:pt x="3" y="116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10" y="123"/>
                      <a:pt x="12" y="124"/>
                      <a:pt x="14" y="124"/>
                    </a:cubicBezTo>
                    <a:cubicBezTo>
                      <a:pt x="16" y="124"/>
                      <a:pt x="19" y="123"/>
                      <a:pt x="20" y="121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8" y="85"/>
                      <a:pt x="77" y="88"/>
                      <a:pt x="86" y="88"/>
                    </a:cubicBezTo>
                    <a:cubicBezTo>
                      <a:pt x="110" y="88"/>
                      <a:pt x="130" y="68"/>
                      <a:pt x="130" y="44"/>
                    </a:cubicBezTo>
                    <a:cubicBezTo>
                      <a:pt x="130" y="19"/>
                      <a:pt x="110" y="0"/>
                      <a:pt x="8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13"/>
              <p:cNvSpPr>
                <a:spLocks/>
              </p:cNvSpPr>
              <p:nvPr/>
            </p:nvSpPr>
            <p:spPr bwMode="auto">
              <a:xfrm>
                <a:off x="5272399" y="5561764"/>
                <a:ext cx="53766" cy="59469"/>
              </a:xfrm>
              <a:custGeom>
                <a:avLst/>
                <a:gdLst>
                  <a:gd name="T0" fmla="*/ 1 w 28"/>
                  <a:gd name="T1" fmla="*/ 0 h 31"/>
                  <a:gd name="T2" fmla="*/ 0 w 28"/>
                  <a:gd name="T3" fmla="*/ 8 h 31"/>
                  <a:gd name="T4" fmla="*/ 21 w 28"/>
                  <a:gd name="T5" fmla="*/ 31 h 31"/>
                  <a:gd name="T6" fmla="*/ 21 w 28"/>
                  <a:gd name="T7" fmla="*/ 31 h 31"/>
                  <a:gd name="T8" fmla="*/ 28 w 28"/>
                  <a:gd name="T9" fmla="*/ 21 h 31"/>
                  <a:gd name="T10" fmla="*/ 9 w 28"/>
                  <a:gd name="T11" fmla="*/ 1 h 31"/>
                  <a:gd name="T12" fmla="*/ 1 w 28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6"/>
                      <a:pt x="24" y="23"/>
                      <a:pt x="28" y="2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14"/>
              <p:cNvSpPr>
                <a:spLocks/>
              </p:cNvSpPr>
              <p:nvPr/>
            </p:nvSpPr>
            <p:spPr bwMode="auto">
              <a:xfrm>
                <a:off x="5347346" y="5586203"/>
                <a:ext cx="70874" cy="40732"/>
              </a:xfrm>
              <a:custGeom>
                <a:avLst/>
                <a:gdLst>
                  <a:gd name="T0" fmla="*/ 30 w 37"/>
                  <a:gd name="T1" fmla="*/ 0 h 21"/>
                  <a:gd name="T2" fmla="*/ 0 w 37"/>
                  <a:gd name="T3" fmla="*/ 10 h 21"/>
                  <a:gd name="T4" fmla="*/ 3 w 37"/>
                  <a:gd name="T5" fmla="*/ 18 h 21"/>
                  <a:gd name="T6" fmla="*/ 3 w 37"/>
                  <a:gd name="T7" fmla="*/ 21 h 21"/>
                  <a:gd name="T8" fmla="*/ 34 w 37"/>
                  <a:gd name="T9" fmla="*/ 10 h 21"/>
                  <a:gd name="T10" fmla="*/ 37 w 37"/>
                  <a:gd name="T11" fmla="*/ 3 h 21"/>
                  <a:gd name="T12" fmla="*/ 30 w 3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3" y="15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15"/>
              <p:cNvSpPr>
                <a:spLocks noEditPoints="1"/>
              </p:cNvSpPr>
              <p:nvPr/>
            </p:nvSpPr>
            <p:spPr bwMode="auto">
              <a:xfrm>
                <a:off x="5189307" y="5486818"/>
                <a:ext cx="286753" cy="267202"/>
              </a:xfrm>
              <a:custGeom>
                <a:avLst/>
                <a:gdLst>
                  <a:gd name="T0" fmla="*/ 70 w 149"/>
                  <a:gd name="T1" fmla="*/ 15 h 139"/>
                  <a:gd name="T2" fmla="*/ 70 w 149"/>
                  <a:gd name="T3" fmla="*/ 6 h 139"/>
                  <a:gd name="T4" fmla="*/ 75 w 149"/>
                  <a:gd name="T5" fmla="*/ 2 h 139"/>
                  <a:gd name="T6" fmla="*/ 79 w 149"/>
                  <a:gd name="T7" fmla="*/ 6 h 139"/>
                  <a:gd name="T8" fmla="*/ 79 w 149"/>
                  <a:gd name="T9" fmla="*/ 15 h 139"/>
                  <a:gd name="T10" fmla="*/ 133 w 149"/>
                  <a:gd name="T11" fmla="*/ 66 h 139"/>
                  <a:gd name="T12" fmla="*/ 142 w 149"/>
                  <a:gd name="T13" fmla="*/ 66 h 139"/>
                  <a:gd name="T14" fmla="*/ 147 w 149"/>
                  <a:gd name="T15" fmla="*/ 70 h 139"/>
                  <a:gd name="T16" fmla="*/ 142 w 149"/>
                  <a:gd name="T17" fmla="*/ 74 h 139"/>
                  <a:gd name="T18" fmla="*/ 133 w 149"/>
                  <a:gd name="T19" fmla="*/ 74 h 139"/>
                  <a:gd name="T20" fmla="*/ 79 w 149"/>
                  <a:gd name="T21" fmla="*/ 124 h 139"/>
                  <a:gd name="T22" fmla="*/ 79 w 149"/>
                  <a:gd name="T23" fmla="*/ 133 h 139"/>
                  <a:gd name="T24" fmla="*/ 75 w 149"/>
                  <a:gd name="T25" fmla="*/ 137 h 139"/>
                  <a:gd name="T26" fmla="*/ 70 w 149"/>
                  <a:gd name="T27" fmla="*/ 133 h 139"/>
                  <a:gd name="T28" fmla="*/ 70 w 149"/>
                  <a:gd name="T29" fmla="*/ 124 h 139"/>
                  <a:gd name="T30" fmla="*/ 16 w 149"/>
                  <a:gd name="T31" fmla="*/ 74 h 139"/>
                  <a:gd name="T32" fmla="*/ 7 w 149"/>
                  <a:gd name="T33" fmla="*/ 74 h 139"/>
                  <a:gd name="T34" fmla="*/ 2 w 149"/>
                  <a:gd name="T35" fmla="*/ 70 h 139"/>
                  <a:gd name="T36" fmla="*/ 7 w 149"/>
                  <a:gd name="T37" fmla="*/ 66 h 139"/>
                  <a:gd name="T38" fmla="*/ 16 w 149"/>
                  <a:gd name="T39" fmla="*/ 66 h 139"/>
                  <a:gd name="T40" fmla="*/ 70 w 149"/>
                  <a:gd name="T41" fmla="*/ 15 h 139"/>
                  <a:gd name="T42" fmla="*/ 75 w 149"/>
                  <a:gd name="T43" fmla="*/ 0 h 139"/>
                  <a:gd name="T44" fmla="*/ 0 w 149"/>
                  <a:gd name="T45" fmla="*/ 70 h 139"/>
                  <a:gd name="T46" fmla="*/ 75 w 149"/>
                  <a:gd name="T47" fmla="*/ 139 h 139"/>
                  <a:gd name="T48" fmla="*/ 149 w 149"/>
                  <a:gd name="T49" fmla="*/ 70 h 139"/>
                  <a:gd name="T50" fmla="*/ 75 w 149"/>
                  <a:gd name="T5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9" h="139">
                    <a:moveTo>
                      <a:pt x="70" y="15"/>
                    </a:moveTo>
                    <a:cubicBezTo>
                      <a:pt x="70" y="6"/>
                      <a:pt x="70" y="6"/>
                      <a:pt x="70" y="6"/>
                    </a:cubicBezTo>
                    <a:cubicBezTo>
                      <a:pt x="70" y="4"/>
                      <a:pt x="72" y="2"/>
                      <a:pt x="75" y="2"/>
                    </a:cubicBezTo>
                    <a:cubicBezTo>
                      <a:pt x="77" y="2"/>
                      <a:pt x="79" y="4"/>
                      <a:pt x="79" y="6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108" y="17"/>
                      <a:pt x="131" y="39"/>
                      <a:pt x="133" y="66"/>
                    </a:cubicBezTo>
                    <a:cubicBezTo>
                      <a:pt x="142" y="66"/>
                      <a:pt x="142" y="66"/>
                      <a:pt x="142" y="66"/>
                    </a:cubicBezTo>
                    <a:cubicBezTo>
                      <a:pt x="145" y="66"/>
                      <a:pt x="147" y="67"/>
                      <a:pt x="147" y="70"/>
                    </a:cubicBezTo>
                    <a:cubicBezTo>
                      <a:pt x="147" y="72"/>
                      <a:pt x="145" y="74"/>
                      <a:pt x="142" y="74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101"/>
                      <a:pt x="108" y="122"/>
                      <a:pt x="79" y="12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5"/>
                      <a:pt x="77" y="137"/>
                      <a:pt x="75" y="137"/>
                    </a:cubicBezTo>
                    <a:cubicBezTo>
                      <a:pt x="72" y="137"/>
                      <a:pt x="70" y="135"/>
                      <a:pt x="70" y="133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41" y="122"/>
                      <a:pt x="18" y="101"/>
                      <a:pt x="16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4" y="74"/>
                      <a:pt x="2" y="72"/>
                      <a:pt x="2" y="70"/>
                    </a:cubicBezTo>
                    <a:cubicBezTo>
                      <a:pt x="2" y="67"/>
                      <a:pt x="4" y="66"/>
                      <a:pt x="7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39"/>
                      <a:pt x="41" y="17"/>
                      <a:pt x="70" y="15"/>
                    </a:cubicBezTo>
                    <a:moveTo>
                      <a:pt x="75" y="0"/>
                    </a:moveTo>
                    <a:cubicBezTo>
                      <a:pt x="34" y="0"/>
                      <a:pt x="0" y="31"/>
                      <a:pt x="0" y="70"/>
                    </a:cubicBezTo>
                    <a:cubicBezTo>
                      <a:pt x="0" y="108"/>
                      <a:pt x="34" y="139"/>
                      <a:pt x="75" y="139"/>
                    </a:cubicBezTo>
                    <a:cubicBezTo>
                      <a:pt x="116" y="139"/>
                      <a:pt x="149" y="108"/>
                      <a:pt x="149" y="70"/>
                    </a:cubicBezTo>
                    <a:cubicBezTo>
                      <a:pt x="149" y="31"/>
                      <a:pt x="116" y="0"/>
                      <a:pt x="7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16"/>
              <p:cNvSpPr>
                <a:spLocks/>
              </p:cNvSpPr>
              <p:nvPr/>
            </p:nvSpPr>
            <p:spPr bwMode="auto">
              <a:xfrm>
                <a:off x="5312317" y="5601681"/>
                <a:ext cx="40732" cy="39102"/>
              </a:xfrm>
              <a:custGeom>
                <a:avLst/>
                <a:gdLst>
                  <a:gd name="T0" fmla="*/ 11 w 21"/>
                  <a:gd name="T1" fmla="*/ 0 h 20"/>
                  <a:gd name="T2" fmla="*/ 7 w 21"/>
                  <a:gd name="T3" fmla="*/ 0 h 20"/>
                  <a:gd name="T4" fmla="*/ 0 w 21"/>
                  <a:gd name="T5" fmla="*/ 10 h 20"/>
                  <a:gd name="T6" fmla="*/ 0 w 21"/>
                  <a:gd name="T7" fmla="*/ 10 h 20"/>
                  <a:gd name="T8" fmla="*/ 11 w 21"/>
                  <a:gd name="T9" fmla="*/ 20 h 20"/>
                  <a:gd name="T10" fmla="*/ 21 w 21"/>
                  <a:gd name="T11" fmla="*/ 13 h 20"/>
                  <a:gd name="T12" fmla="*/ 21 w 21"/>
                  <a:gd name="T13" fmla="*/ 10 h 20"/>
                  <a:gd name="T14" fmla="*/ 18 w 21"/>
                  <a:gd name="T15" fmla="*/ 2 h 20"/>
                  <a:gd name="T16" fmla="*/ 11 w 21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3" y="2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1" y="20"/>
                    </a:cubicBezTo>
                    <a:cubicBezTo>
                      <a:pt x="15" y="20"/>
                      <a:pt x="19" y="17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1" y="7"/>
                      <a:pt x="20" y="4"/>
                      <a:pt x="18" y="2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5323721" y="5698623"/>
                <a:ext cx="17922" cy="51322"/>
              </a:xfrm>
              <a:custGeom>
                <a:avLst/>
                <a:gdLst>
                  <a:gd name="T0" fmla="*/ 5 w 9"/>
                  <a:gd name="T1" fmla="*/ 0 h 27"/>
                  <a:gd name="T2" fmla="*/ 0 w 9"/>
                  <a:gd name="T3" fmla="*/ 4 h 27"/>
                  <a:gd name="T4" fmla="*/ 0 w 9"/>
                  <a:gd name="T5" fmla="*/ 14 h 27"/>
                  <a:gd name="T6" fmla="*/ 0 w 9"/>
                  <a:gd name="T7" fmla="*/ 23 h 27"/>
                  <a:gd name="T8" fmla="*/ 5 w 9"/>
                  <a:gd name="T9" fmla="*/ 27 h 27"/>
                  <a:gd name="T10" fmla="*/ 9 w 9"/>
                  <a:gd name="T11" fmla="*/ 23 h 27"/>
                  <a:gd name="T12" fmla="*/ 9 w 9"/>
                  <a:gd name="T13" fmla="*/ 14 h 27"/>
                  <a:gd name="T14" fmla="*/ 9 w 9"/>
                  <a:gd name="T15" fmla="*/ 4 h 27"/>
                  <a:gd name="T16" fmla="*/ 5 w 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7" y="27"/>
                      <a:pt x="9" y="25"/>
                      <a:pt x="9" y="2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1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18"/>
              <p:cNvSpPr>
                <a:spLocks/>
              </p:cNvSpPr>
              <p:nvPr/>
            </p:nvSpPr>
            <p:spPr bwMode="auto">
              <a:xfrm>
                <a:off x="5323721" y="5490076"/>
                <a:ext cx="17922" cy="537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4 h 28"/>
                  <a:gd name="T4" fmla="*/ 0 w 9"/>
                  <a:gd name="T5" fmla="*/ 13 h 28"/>
                  <a:gd name="T6" fmla="*/ 0 w 9"/>
                  <a:gd name="T7" fmla="*/ 24 h 28"/>
                  <a:gd name="T8" fmla="*/ 5 w 9"/>
                  <a:gd name="T9" fmla="*/ 28 h 28"/>
                  <a:gd name="T10" fmla="*/ 9 w 9"/>
                  <a:gd name="T11" fmla="*/ 24 h 28"/>
                  <a:gd name="T12" fmla="*/ 9 w 9"/>
                  <a:gd name="T13" fmla="*/ 13 h 28"/>
                  <a:gd name="T14" fmla="*/ 9 w 9"/>
                  <a:gd name="T15" fmla="*/ 4 h 28"/>
                  <a:gd name="T16" fmla="*/ 5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5" y="28"/>
                    </a:cubicBezTo>
                    <a:cubicBezTo>
                      <a:pt x="7" y="28"/>
                      <a:pt x="9" y="26"/>
                      <a:pt x="9" y="2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19"/>
              <p:cNvSpPr>
                <a:spLocks/>
              </p:cNvSpPr>
              <p:nvPr/>
            </p:nvSpPr>
            <p:spPr bwMode="auto">
              <a:xfrm>
                <a:off x="5414961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6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6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20"/>
              <p:cNvSpPr>
                <a:spLocks/>
              </p:cNvSpPr>
              <p:nvPr/>
            </p:nvSpPr>
            <p:spPr bwMode="auto">
              <a:xfrm>
                <a:off x="5193379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4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4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rgbClr val="A3A3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22"/>
              <p:cNvSpPr>
                <a:spLocks noEditPoints="1"/>
              </p:cNvSpPr>
              <p:nvPr/>
            </p:nvSpPr>
            <p:spPr bwMode="auto">
              <a:xfrm>
                <a:off x="6782740" y="2134580"/>
                <a:ext cx="269645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4 h 203"/>
                  <a:gd name="T4" fmla="*/ 25 w 140"/>
                  <a:gd name="T5" fmla="*/ 158 h 203"/>
                  <a:gd name="T6" fmla="*/ 25 w 140"/>
                  <a:gd name="T7" fmla="*/ 142 h 203"/>
                  <a:gd name="T8" fmla="*/ 16 w 140"/>
                  <a:gd name="T9" fmla="*/ 112 h 203"/>
                  <a:gd name="T10" fmla="*/ 3 w 140"/>
                  <a:gd name="T11" fmla="*/ 57 h 203"/>
                  <a:gd name="T12" fmla="*/ 64 w 140"/>
                  <a:gd name="T13" fmla="*/ 0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1 h 203"/>
                  <a:gd name="T20" fmla="*/ 116 w 140"/>
                  <a:gd name="T21" fmla="*/ 136 h 203"/>
                  <a:gd name="T22" fmla="*/ 116 w 140"/>
                  <a:gd name="T23" fmla="*/ 148 h 203"/>
                  <a:gd name="T24" fmla="*/ 114 w 140"/>
                  <a:gd name="T25" fmla="*/ 161 h 203"/>
                  <a:gd name="T26" fmla="*/ 104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0 h 203"/>
                  <a:gd name="T32" fmla="*/ 104 w 140"/>
                  <a:gd name="T33" fmla="*/ 135 h 203"/>
                  <a:gd name="T34" fmla="*/ 108 w 140"/>
                  <a:gd name="T35" fmla="*/ 116 h 203"/>
                  <a:gd name="T36" fmla="*/ 125 w 140"/>
                  <a:gd name="T37" fmla="*/ 59 h 203"/>
                  <a:gd name="T38" fmla="*/ 41 w 140"/>
                  <a:gd name="T39" fmla="*/ 21 h 203"/>
                  <a:gd name="T40" fmla="*/ 24 w 140"/>
                  <a:gd name="T41" fmla="*/ 101 h 203"/>
                  <a:gd name="T42" fmla="*/ 42 w 140"/>
                  <a:gd name="T43" fmla="*/ 140 h 203"/>
                  <a:gd name="T44" fmla="*/ 70 w 140"/>
                  <a:gd name="T45" fmla="*/ 157 h 203"/>
                  <a:gd name="T46" fmla="*/ 103 w 140"/>
                  <a:gd name="T47" fmla="*/ 153 h 203"/>
                  <a:gd name="T48" fmla="*/ 59 w 140"/>
                  <a:gd name="T49" fmla="*/ 146 h 203"/>
                  <a:gd name="T50" fmla="*/ 37 w 140"/>
                  <a:gd name="T51" fmla="*/ 149 h 203"/>
                  <a:gd name="T52" fmla="*/ 61 w 140"/>
                  <a:gd name="T53" fmla="*/ 157 h 203"/>
                  <a:gd name="T54" fmla="*/ 70 w 140"/>
                  <a:gd name="T55" fmla="*/ 162 h 203"/>
                  <a:gd name="T56" fmla="*/ 37 w 140"/>
                  <a:gd name="T57" fmla="*/ 166 h 203"/>
                  <a:gd name="T58" fmla="*/ 82 w 140"/>
                  <a:gd name="T59" fmla="*/ 173 h 203"/>
                  <a:gd name="T60" fmla="*/ 103 w 140"/>
                  <a:gd name="T61" fmla="*/ 170 h 203"/>
                  <a:gd name="T62" fmla="*/ 70 w 140"/>
                  <a:gd name="T63" fmla="*/ 162 h 203"/>
                  <a:gd name="T64" fmla="*/ 48 w 140"/>
                  <a:gd name="T65" fmla="*/ 179 h 203"/>
                  <a:gd name="T66" fmla="*/ 82 w 140"/>
                  <a:gd name="T67" fmla="*/ 19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3" y="202"/>
                      <a:pt x="49" y="201"/>
                      <a:pt x="45" y="199"/>
                    </a:cubicBezTo>
                    <a:cubicBezTo>
                      <a:pt x="41" y="196"/>
                      <a:pt x="38" y="192"/>
                      <a:pt x="37" y="187"/>
                    </a:cubicBezTo>
                    <a:cubicBezTo>
                      <a:pt x="36" y="186"/>
                      <a:pt x="35" y="185"/>
                      <a:pt x="34" y="184"/>
                    </a:cubicBezTo>
                    <a:cubicBezTo>
                      <a:pt x="26" y="180"/>
                      <a:pt x="22" y="170"/>
                      <a:pt x="25" y="161"/>
                    </a:cubicBezTo>
                    <a:cubicBezTo>
                      <a:pt x="26" y="160"/>
                      <a:pt x="25" y="159"/>
                      <a:pt x="25" y="158"/>
                    </a:cubicBezTo>
                    <a:cubicBezTo>
                      <a:pt x="24" y="154"/>
                      <a:pt x="23" y="149"/>
                      <a:pt x="25" y="145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5"/>
                      <a:pt x="23" y="132"/>
                    </a:cubicBezTo>
                    <a:cubicBezTo>
                      <a:pt x="22" y="125"/>
                      <a:pt x="19" y="118"/>
                      <a:pt x="16" y="112"/>
                    </a:cubicBezTo>
                    <a:cubicBezTo>
                      <a:pt x="13" y="106"/>
                      <a:pt x="9" y="100"/>
                      <a:pt x="6" y="93"/>
                    </a:cubicBezTo>
                    <a:cubicBezTo>
                      <a:pt x="1" y="82"/>
                      <a:pt x="0" y="69"/>
                      <a:pt x="3" y="57"/>
                    </a:cubicBezTo>
                    <a:cubicBezTo>
                      <a:pt x="7" y="33"/>
                      <a:pt x="21" y="16"/>
                      <a:pt x="43" y="5"/>
                    </a:cubicBezTo>
                    <a:cubicBezTo>
                      <a:pt x="50" y="2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ubicBezTo>
                      <a:pt x="78" y="1"/>
                      <a:pt x="83" y="1"/>
                      <a:pt x="88" y="2"/>
                    </a:cubicBezTo>
                    <a:cubicBezTo>
                      <a:pt x="99" y="5"/>
                      <a:pt x="110" y="11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69"/>
                      <a:pt x="138" y="86"/>
                      <a:pt x="130" y="101"/>
                    </a:cubicBezTo>
                    <a:cubicBezTo>
                      <a:pt x="127" y="106"/>
                      <a:pt x="125" y="111"/>
                      <a:pt x="122" y="116"/>
                    </a:cubicBezTo>
                    <a:cubicBezTo>
                      <a:pt x="119" y="122"/>
                      <a:pt x="117" y="129"/>
                      <a:pt x="116" y="136"/>
                    </a:cubicBezTo>
                    <a:cubicBezTo>
                      <a:pt x="116" y="137"/>
                      <a:pt x="116" y="138"/>
                      <a:pt x="116" y="139"/>
                    </a:cubicBezTo>
                    <a:cubicBezTo>
                      <a:pt x="115" y="141"/>
                      <a:pt x="115" y="146"/>
                      <a:pt x="116" y="148"/>
                    </a:cubicBezTo>
                    <a:cubicBezTo>
                      <a:pt x="116" y="152"/>
                      <a:pt x="116" y="155"/>
                      <a:pt x="114" y="158"/>
                    </a:cubicBezTo>
                    <a:cubicBezTo>
                      <a:pt x="114" y="159"/>
                      <a:pt x="114" y="160"/>
                      <a:pt x="114" y="161"/>
                    </a:cubicBezTo>
                    <a:cubicBezTo>
                      <a:pt x="118" y="170"/>
                      <a:pt x="114" y="180"/>
                      <a:pt x="105" y="184"/>
                    </a:cubicBezTo>
                    <a:cubicBezTo>
                      <a:pt x="105" y="185"/>
                      <a:pt x="104" y="185"/>
                      <a:pt x="104" y="186"/>
                    </a:cubicBezTo>
                    <a:cubicBezTo>
                      <a:pt x="100" y="196"/>
                      <a:pt x="94" y="201"/>
                      <a:pt x="84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0"/>
                    </a:moveTo>
                    <a:cubicBezTo>
                      <a:pt x="79" y="140"/>
                      <a:pt x="88" y="140"/>
                      <a:pt x="98" y="140"/>
                    </a:cubicBezTo>
                    <a:cubicBezTo>
                      <a:pt x="101" y="140"/>
                      <a:pt x="103" y="138"/>
                      <a:pt x="104" y="135"/>
                    </a:cubicBezTo>
                    <a:cubicBezTo>
                      <a:pt x="104" y="135"/>
                      <a:pt x="104" y="134"/>
                      <a:pt x="104" y="133"/>
                    </a:cubicBezTo>
                    <a:cubicBezTo>
                      <a:pt x="105" y="127"/>
                      <a:pt x="106" y="121"/>
                      <a:pt x="108" y="116"/>
                    </a:cubicBezTo>
                    <a:cubicBezTo>
                      <a:pt x="111" y="109"/>
                      <a:pt x="114" y="103"/>
                      <a:pt x="118" y="97"/>
                    </a:cubicBezTo>
                    <a:cubicBezTo>
                      <a:pt x="124" y="85"/>
                      <a:pt x="127" y="72"/>
                      <a:pt x="125" y="59"/>
                    </a:cubicBezTo>
                    <a:cubicBezTo>
                      <a:pt x="122" y="43"/>
                      <a:pt x="114" y="30"/>
                      <a:pt x="101" y="22"/>
                    </a:cubicBezTo>
                    <a:cubicBezTo>
                      <a:pt x="81" y="9"/>
                      <a:pt x="61" y="9"/>
                      <a:pt x="41" y="21"/>
                    </a:cubicBezTo>
                    <a:cubicBezTo>
                      <a:pt x="21" y="33"/>
                      <a:pt x="11" y="56"/>
                      <a:pt x="15" y="79"/>
                    </a:cubicBezTo>
                    <a:cubicBezTo>
                      <a:pt x="17" y="87"/>
                      <a:pt x="20" y="94"/>
                      <a:pt x="24" y="101"/>
                    </a:cubicBezTo>
                    <a:cubicBezTo>
                      <a:pt x="31" y="112"/>
                      <a:pt x="35" y="122"/>
                      <a:pt x="36" y="135"/>
                    </a:cubicBezTo>
                    <a:cubicBezTo>
                      <a:pt x="36" y="139"/>
                      <a:pt x="38" y="140"/>
                      <a:pt x="42" y="140"/>
                    </a:cubicBezTo>
                    <a:cubicBezTo>
                      <a:pt x="52" y="140"/>
                      <a:pt x="61" y="140"/>
                      <a:pt x="70" y="140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100" y="157"/>
                      <a:pt x="102" y="156"/>
                      <a:pt x="103" y="153"/>
                    </a:cubicBezTo>
                    <a:cubicBezTo>
                      <a:pt x="104" y="150"/>
                      <a:pt x="102" y="146"/>
                      <a:pt x="97" y="146"/>
                    </a:cubicBezTo>
                    <a:cubicBezTo>
                      <a:pt x="84" y="146"/>
                      <a:pt x="71" y="146"/>
                      <a:pt x="59" y="146"/>
                    </a:cubicBezTo>
                    <a:cubicBezTo>
                      <a:pt x="53" y="146"/>
                      <a:pt x="48" y="146"/>
                      <a:pt x="43" y="146"/>
                    </a:cubicBezTo>
                    <a:cubicBezTo>
                      <a:pt x="40" y="146"/>
                      <a:pt x="38" y="147"/>
                      <a:pt x="37" y="149"/>
                    </a:cubicBezTo>
                    <a:cubicBezTo>
                      <a:pt x="35" y="153"/>
                      <a:pt x="38" y="157"/>
                      <a:pt x="43" y="157"/>
                    </a:cubicBezTo>
                    <a:cubicBezTo>
                      <a:pt x="49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2"/>
                    </a:moveTo>
                    <a:cubicBezTo>
                      <a:pt x="61" y="162"/>
                      <a:pt x="52" y="162"/>
                      <a:pt x="43" y="162"/>
                    </a:cubicBezTo>
                    <a:cubicBezTo>
                      <a:pt x="40" y="162"/>
                      <a:pt x="38" y="163"/>
                      <a:pt x="37" y="166"/>
                    </a:cubicBezTo>
                    <a:cubicBezTo>
                      <a:pt x="35" y="170"/>
                      <a:pt x="38" y="173"/>
                      <a:pt x="43" y="173"/>
                    </a:cubicBezTo>
                    <a:cubicBezTo>
                      <a:pt x="56" y="173"/>
                      <a:pt x="69" y="173"/>
                      <a:pt x="82" y="173"/>
                    </a:cubicBezTo>
                    <a:cubicBezTo>
                      <a:pt x="87" y="173"/>
                      <a:pt x="92" y="173"/>
                      <a:pt x="97" y="173"/>
                    </a:cubicBezTo>
                    <a:cubicBezTo>
                      <a:pt x="100" y="173"/>
                      <a:pt x="102" y="172"/>
                      <a:pt x="103" y="170"/>
                    </a:cubicBezTo>
                    <a:cubicBezTo>
                      <a:pt x="104" y="166"/>
                      <a:pt x="102" y="162"/>
                      <a:pt x="97" y="162"/>
                    </a:cubicBezTo>
                    <a:cubicBezTo>
                      <a:pt x="88" y="162"/>
                      <a:pt x="79" y="162"/>
                      <a:pt x="70" y="162"/>
                    </a:cubicBezTo>
                    <a:moveTo>
                      <a:pt x="92" y="179"/>
                    </a:moveTo>
                    <a:cubicBezTo>
                      <a:pt x="77" y="179"/>
                      <a:pt x="62" y="179"/>
                      <a:pt x="48" y="179"/>
                    </a:cubicBezTo>
                    <a:cubicBezTo>
                      <a:pt x="48" y="185"/>
                      <a:pt x="52" y="190"/>
                      <a:pt x="58" y="190"/>
                    </a:cubicBezTo>
                    <a:cubicBezTo>
                      <a:pt x="66" y="190"/>
                      <a:pt x="74" y="190"/>
                      <a:pt x="82" y="190"/>
                    </a:cubicBezTo>
                    <a:cubicBezTo>
                      <a:pt x="88" y="190"/>
                      <a:pt x="92" y="185"/>
                      <a:pt x="92" y="179"/>
                    </a:cubicBezTo>
                  </a:path>
                </a:pathLst>
              </a:custGeom>
              <a:solidFill>
                <a:srgbClr val="8E8E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24"/>
              <p:cNvSpPr>
                <a:spLocks noEditPoints="1"/>
              </p:cNvSpPr>
              <p:nvPr/>
            </p:nvSpPr>
            <p:spPr bwMode="auto">
              <a:xfrm>
                <a:off x="3392215" y="5775199"/>
                <a:ext cx="270459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5 h 203"/>
                  <a:gd name="T4" fmla="*/ 25 w 140"/>
                  <a:gd name="T5" fmla="*/ 159 h 203"/>
                  <a:gd name="T6" fmla="*/ 25 w 140"/>
                  <a:gd name="T7" fmla="*/ 142 h 203"/>
                  <a:gd name="T8" fmla="*/ 16 w 140"/>
                  <a:gd name="T9" fmla="*/ 112 h 203"/>
                  <a:gd name="T10" fmla="*/ 2 w 140"/>
                  <a:gd name="T11" fmla="*/ 57 h 203"/>
                  <a:gd name="T12" fmla="*/ 64 w 140"/>
                  <a:gd name="T13" fmla="*/ 1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2 h 203"/>
                  <a:gd name="T20" fmla="*/ 116 w 140"/>
                  <a:gd name="T21" fmla="*/ 137 h 203"/>
                  <a:gd name="T22" fmla="*/ 115 w 140"/>
                  <a:gd name="T23" fmla="*/ 148 h 203"/>
                  <a:gd name="T24" fmla="*/ 114 w 140"/>
                  <a:gd name="T25" fmla="*/ 161 h 203"/>
                  <a:gd name="T26" fmla="*/ 103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1 h 203"/>
                  <a:gd name="T32" fmla="*/ 103 w 140"/>
                  <a:gd name="T33" fmla="*/ 136 h 203"/>
                  <a:gd name="T34" fmla="*/ 108 w 140"/>
                  <a:gd name="T35" fmla="*/ 116 h 203"/>
                  <a:gd name="T36" fmla="*/ 124 w 140"/>
                  <a:gd name="T37" fmla="*/ 60 h 203"/>
                  <a:gd name="T38" fmla="*/ 40 w 140"/>
                  <a:gd name="T39" fmla="*/ 21 h 203"/>
                  <a:gd name="T40" fmla="*/ 24 w 140"/>
                  <a:gd name="T41" fmla="*/ 102 h 203"/>
                  <a:gd name="T42" fmla="*/ 42 w 140"/>
                  <a:gd name="T43" fmla="*/ 141 h 203"/>
                  <a:gd name="T44" fmla="*/ 70 w 140"/>
                  <a:gd name="T45" fmla="*/ 157 h 203"/>
                  <a:gd name="T46" fmla="*/ 102 w 140"/>
                  <a:gd name="T47" fmla="*/ 154 h 203"/>
                  <a:gd name="T48" fmla="*/ 58 w 140"/>
                  <a:gd name="T49" fmla="*/ 146 h 203"/>
                  <a:gd name="T50" fmla="*/ 37 w 140"/>
                  <a:gd name="T51" fmla="*/ 150 h 203"/>
                  <a:gd name="T52" fmla="*/ 61 w 140"/>
                  <a:gd name="T53" fmla="*/ 157 h 203"/>
                  <a:gd name="T54" fmla="*/ 70 w 140"/>
                  <a:gd name="T55" fmla="*/ 163 h 203"/>
                  <a:gd name="T56" fmla="*/ 37 w 140"/>
                  <a:gd name="T57" fmla="*/ 166 h 203"/>
                  <a:gd name="T58" fmla="*/ 82 w 140"/>
                  <a:gd name="T59" fmla="*/ 174 h 203"/>
                  <a:gd name="T60" fmla="*/ 102 w 140"/>
                  <a:gd name="T61" fmla="*/ 171 h 203"/>
                  <a:gd name="T62" fmla="*/ 70 w 140"/>
                  <a:gd name="T63" fmla="*/ 163 h 203"/>
                  <a:gd name="T64" fmla="*/ 47 w 140"/>
                  <a:gd name="T65" fmla="*/ 180 h 203"/>
                  <a:gd name="T66" fmla="*/ 81 w 140"/>
                  <a:gd name="T67" fmla="*/ 19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2" y="202"/>
                      <a:pt x="48" y="201"/>
                      <a:pt x="45" y="199"/>
                    </a:cubicBezTo>
                    <a:cubicBezTo>
                      <a:pt x="41" y="196"/>
                      <a:pt x="38" y="192"/>
                      <a:pt x="36" y="188"/>
                    </a:cubicBezTo>
                    <a:cubicBezTo>
                      <a:pt x="36" y="186"/>
                      <a:pt x="35" y="185"/>
                      <a:pt x="34" y="185"/>
                    </a:cubicBezTo>
                    <a:cubicBezTo>
                      <a:pt x="25" y="181"/>
                      <a:pt x="21" y="170"/>
                      <a:pt x="25" y="162"/>
                    </a:cubicBezTo>
                    <a:cubicBezTo>
                      <a:pt x="25" y="161"/>
                      <a:pt x="25" y="159"/>
                      <a:pt x="25" y="159"/>
                    </a:cubicBezTo>
                    <a:cubicBezTo>
                      <a:pt x="23" y="154"/>
                      <a:pt x="23" y="150"/>
                      <a:pt x="25" y="146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6"/>
                      <a:pt x="23" y="133"/>
                    </a:cubicBezTo>
                    <a:cubicBezTo>
                      <a:pt x="22" y="125"/>
                      <a:pt x="19" y="119"/>
                      <a:pt x="16" y="112"/>
                    </a:cubicBezTo>
                    <a:cubicBezTo>
                      <a:pt x="12" y="106"/>
                      <a:pt x="9" y="100"/>
                      <a:pt x="6" y="94"/>
                    </a:cubicBezTo>
                    <a:cubicBezTo>
                      <a:pt x="1" y="82"/>
                      <a:pt x="0" y="70"/>
                      <a:pt x="2" y="57"/>
                    </a:cubicBezTo>
                    <a:cubicBezTo>
                      <a:pt x="7" y="33"/>
                      <a:pt x="20" y="16"/>
                      <a:pt x="43" y="6"/>
                    </a:cubicBezTo>
                    <a:cubicBezTo>
                      <a:pt x="49" y="3"/>
                      <a:pt x="57" y="1"/>
                      <a:pt x="64" y="1"/>
                    </a:cubicBezTo>
                    <a:cubicBezTo>
                      <a:pt x="64" y="1"/>
                      <a:pt x="65" y="0"/>
                      <a:pt x="66" y="0"/>
                    </a:cubicBezTo>
                    <a:cubicBezTo>
                      <a:pt x="68" y="0"/>
                      <a:pt x="71" y="0"/>
                      <a:pt x="74" y="0"/>
                    </a:cubicBezTo>
                    <a:cubicBezTo>
                      <a:pt x="78" y="1"/>
                      <a:pt x="83" y="2"/>
                      <a:pt x="87" y="3"/>
                    </a:cubicBezTo>
                    <a:cubicBezTo>
                      <a:pt x="99" y="6"/>
                      <a:pt x="109" y="12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70"/>
                      <a:pt x="138" y="86"/>
                      <a:pt x="130" y="102"/>
                    </a:cubicBezTo>
                    <a:cubicBezTo>
                      <a:pt x="127" y="107"/>
                      <a:pt x="124" y="111"/>
                      <a:pt x="122" y="116"/>
                    </a:cubicBezTo>
                    <a:cubicBezTo>
                      <a:pt x="118" y="123"/>
                      <a:pt x="117" y="130"/>
                      <a:pt x="116" y="137"/>
                    </a:cubicBezTo>
                    <a:cubicBezTo>
                      <a:pt x="116" y="138"/>
                      <a:pt x="116" y="139"/>
                      <a:pt x="116" y="140"/>
                    </a:cubicBezTo>
                    <a:cubicBezTo>
                      <a:pt x="115" y="142"/>
                      <a:pt x="115" y="147"/>
                      <a:pt x="115" y="148"/>
                    </a:cubicBezTo>
                    <a:cubicBezTo>
                      <a:pt x="116" y="152"/>
                      <a:pt x="115" y="155"/>
                      <a:pt x="114" y="159"/>
                    </a:cubicBezTo>
                    <a:cubicBezTo>
                      <a:pt x="114" y="160"/>
                      <a:pt x="114" y="161"/>
                      <a:pt x="114" y="161"/>
                    </a:cubicBezTo>
                    <a:cubicBezTo>
                      <a:pt x="118" y="171"/>
                      <a:pt x="114" y="181"/>
                      <a:pt x="105" y="185"/>
                    </a:cubicBezTo>
                    <a:cubicBezTo>
                      <a:pt x="104" y="185"/>
                      <a:pt x="104" y="186"/>
                      <a:pt x="103" y="186"/>
                    </a:cubicBezTo>
                    <a:cubicBezTo>
                      <a:pt x="100" y="196"/>
                      <a:pt x="93" y="202"/>
                      <a:pt x="83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1" y="141"/>
                      <a:pt x="103" y="139"/>
                      <a:pt x="103" y="136"/>
                    </a:cubicBezTo>
                    <a:cubicBezTo>
                      <a:pt x="104" y="135"/>
                      <a:pt x="104" y="134"/>
                      <a:pt x="104" y="134"/>
                    </a:cubicBezTo>
                    <a:cubicBezTo>
                      <a:pt x="104" y="128"/>
                      <a:pt x="105" y="122"/>
                      <a:pt x="108" y="116"/>
                    </a:cubicBezTo>
                    <a:cubicBezTo>
                      <a:pt x="111" y="110"/>
                      <a:pt x="114" y="103"/>
                      <a:pt x="118" y="97"/>
                    </a:cubicBezTo>
                    <a:cubicBezTo>
                      <a:pt x="124" y="85"/>
                      <a:pt x="126" y="73"/>
                      <a:pt x="124" y="60"/>
                    </a:cubicBezTo>
                    <a:cubicBezTo>
                      <a:pt x="122" y="44"/>
                      <a:pt x="114" y="31"/>
                      <a:pt x="100" y="22"/>
                    </a:cubicBezTo>
                    <a:cubicBezTo>
                      <a:pt x="81" y="10"/>
                      <a:pt x="60" y="9"/>
                      <a:pt x="40" y="21"/>
                    </a:cubicBezTo>
                    <a:cubicBezTo>
                      <a:pt x="20" y="33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2"/>
                      <a:pt x="34" y="123"/>
                      <a:pt x="36" y="135"/>
                    </a:cubicBezTo>
                    <a:cubicBezTo>
                      <a:pt x="36" y="139"/>
                      <a:pt x="38" y="141"/>
                      <a:pt x="42" y="141"/>
                    </a:cubicBezTo>
                    <a:cubicBezTo>
                      <a:pt x="51" y="141"/>
                      <a:pt x="60" y="141"/>
                      <a:pt x="70" y="141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99" y="157"/>
                      <a:pt x="101" y="156"/>
                      <a:pt x="102" y="154"/>
                    </a:cubicBezTo>
                    <a:cubicBezTo>
                      <a:pt x="104" y="150"/>
                      <a:pt x="101" y="146"/>
                      <a:pt x="97" y="146"/>
                    </a:cubicBezTo>
                    <a:cubicBezTo>
                      <a:pt x="84" y="146"/>
                      <a:pt x="71" y="146"/>
                      <a:pt x="58" y="146"/>
                    </a:cubicBezTo>
                    <a:cubicBezTo>
                      <a:pt x="53" y="146"/>
                      <a:pt x="48" y="146"/>
                      <a:pt x="42" y="146"/>
                    </a:cubicBezTo>
                    <a:cubicBezTo>
                      <a:pt x="40" y="146"/>
                      <a:pt x="38" y="147"/>
                      <a:pt x="37" y="150"/>
                    </a:cubicBezTo>
                    <a:cubicBezTo>
                      <a:pt x="35" y="153"/>
                      <a:pt x="38" y="157"/>
                      <a:pt x="42" y="157"/>
                    </a:cubicBezTo>
                    <a:cubicBezTo>
                      <a:pt x="48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3"/>
                    </a:moveTo>
                    <a:cubicBezTo>
                      <a:pt x="61" y="163"/>
                      <a:pt x="51" y="163"/>
                      <a:pt x="42" y="163"/>
                    </a:cubicBezTo>
                    <a:cubicBezTo>
                      <a:pt x="40" y="163"/>
                      <a:pt x="38" y="164"/>
                      <a:pt x="37" y="166"/>
                    </a:cubicBezTo>
                    <a:cubicBezTo>
                      <a:pt x="35" y="170"/>
                      <a:pt x="38" y="174"/>
                      <a:pt x="42" y="174"/>
                    </a:cubicBezTo>
                    <a:cubicBezTo>
                      <a:pt x="56" y="174"/>
                      <a:pt x="69" y="174"/>
                      <a:pt x="82" y="174"/>
                    </a:cubicBezTo>
                    <a:cubicBezTo>
                      <a:pt x="87" y="174"/>
                      <a:pt x="92" y="174"/>
                      <a:pt x="97" y="174"/>
                    </a:cubicBezTo>
                    <a:cubicBezTo>
                      <a:pt x="100" y="174"/>
                      <a:pt x="101" y="173"/>
                      <a:pt x="102" y="171"/>
                    </a:cubicBezTo>
                    <a:cubicBezTo>
                      <a:pt x="104" y="167"/>
                      <a:pt x="101" y="163"/>
                      <a:pt x="97" y="163"/>
                    </a:cubicBezTo>
                    <a:cubicBezTo>
                      <a:pt x="88" y="163"/>
                      <a:pt x="79" y="163"/>
                      <a:pt x="70" y="163"/>
                    </a:cubicBezTo>
                    <a:moveTo>
                      <a:pt x="92" y="180"/>
                    </a:moveTo>
                    <a:cubicBezTo>
                      <a:pt x="77" y="180"/>
                      <a:pt x="62" y="180"/>
                      <a:pt x="47" y="180"/>
                    </a:cubicBezTo>
                    <a:cubicBezTo>
                      <a:pt x="48" y="186"/>
                      <a:pt x="52" y="190"/>
                      <a:pt x="58" y="191"/>
                    </a:cubicBezTo>
                    <a:cubicBezTo>
                      <a:pt x="66" y="191"/>
                      <a:pt x="74" y="191"/>
                      <a:pt x="81" y="191"/>
                    </a:cubicBezTo>
                    <a:cubicBezTo>
                      <a:pt x="87" y="190"/>
                      <a:pt x="92" y="186"/>
                      <a:pt x="92" y="18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26"/>
              <p:cNvSpPr>
                <a:spLocks/>
              </p:cNvSpPr>
              <p:nvPr/>
            </p:nvSpPr>
            <p:spPr bwMode="auto">
              <a:xfrm>
                <a:off x="5990911" y="5688847"/>
                <a:ext cx="228913" cy="246836"/>
              </a:xfrm>
              <a:custGeom>
                <a:avLst/>
                <a:gdLst>
                  <a:gd name="T0" fmla="*/ 115 w 119"/>
                  <a:gd name="T1" fmla="*/ 5 h 128"/>
                  <a:gd name="T2" fmla="*/ 117 w 119"/>
                  <a:gd name="T3" fmla="*/ 11 h 128"/>
                  <a:gd name="T4" fmla="*/ 110 w 119"/>
                  <a:gd name="T5" fmla="*/ 64 h 128"/>
                  <a:gd name="T6" fmla="*/ 28 w 119"/>
                  <a:gd name="T7" fmla="*/ 127 h 128"/>
                  <a:gd name="T8" fmla="*/ 11 w 119"/>
                  <a:gd name="T9" fmla="*/ 128 h 128"/>
                  <a:gd name="T10" fmla="*/ 1 w 119"/>
                  <a:gd name="T11" fmla="*/ 118 h 128"/>
                  <a:gd name="T12" fmla="*/ 8 w 119"/>
                  <a:gd name="T13" fmla="*/ 107 h 128"/>
                  <a:gd name="T14" fmla="*/ 14 w 119"/>
                  <a:gd name="T15" fmla="*/ 106 h 128"/>
                  <a:gd name="T16" fmla="*/ 41 w 119"/>
                  <a:gd name="T17" fmla="*/ 102 h 128"/>
                  <a:gd name="T18" fmla="*/ 81 w 119"/>
                  <a:gd name="T19" fmla="*/ 72 h 128"/>
                  <a:gd name="T20" fmla="*/ 94 w 119"/>
                  <a:gd name="T21" fmla="*/ 40 h 128"/>
                  <a:gd name="T22" fmla="*/ 96 w 119"/>
                  <a:gd name="T23" fmla="*/ 20 h 128"/>
                  <a:gd name="T24" fmla="*/ 96 w 119"/>
                  <a:gd name="T25" fmla="*/ 11 h 128"/>
                  <a:gd name="T26" fmla="*/ 102 w 119"/>
                  <a:gd name="T27" fmla="*/ 2 h 128"/>
                  <a:gd name="T28" fmla="*/ 115 w 119"/>
                  <a:gd name="T29" fmla="*/ 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8">
                    <a:moveTo>
                      <a:pt x="115" y="5"/>
                    </a:moveTo>
                    <a:cubicBezTo>
                      <a:pt x="116" y="6"/>
                      <a:pt x="117" y="8"/>
                      <a:pt x="117" y="11"/>
                    </a:cubicBezTo>
                    <a:cubicBezTo>
                      <a:pt x="119" y="30"/>
                      <a:pt x="117" y="48"/>
                      <a:pt x="110" y="64"/>
                    </a:cubicBezTo>
                    <a:cubicBezTo>
                      <a:pt x="94" y="100"/>
                      <a:pt x="66" y="121"/>
                      <a:pt x="28" y="127"/>
                    </a:cubicBezTo>
                    <a:cubicBezTo>
                      <a:pt x="22" y="128"/>
                      <a:pt x="16" y="128"/>
                      <a:pt x="11" y="128"/>
                    </a:cubicBezTo>
                    <a:cubicBezTo>
                      <a:pt x="5" y="128"/>
                      <a:pt x="1" y="124"/>
                      <a:pt x="1" y="118"/>
                    </a:cubicBezTo>
                    <a:cubicBezTo>
                      <a:pt x="0" y="113"/>
                      <a:pt x="3" y="108"/>
                      <a:pt x="8" y="107"/>
                    </a:cubicBezTo>
                    <a:cubicBezTo>
                      <a:pt x="10" y="106"/>
                      <a:pt x="12" y="106"/>
                      <a:pt x="14" y="106"/>
                    </a:cubicBezTo>
                    <a:cubicBezTo>
                      <a:pt x="23" y="106"/>
                      <a:pt x="32" y="105"/>
                      <a:pt x="41" y="102"/>
                    </a:cubicBezTo>
                    <a:cubicBezTo>
                      <a:pt x="57" y="96"/>
                      <a:pt x="71" y="86"/>
                      <a:pt x="81" y="72"/>
                    </a:cubicBezTo>
                    <a:cubicBezTo>
                      <a:pt x="87" y="62"/>
                      <a:pt x="92" y="52"/>
                      <a:pt x="94" y="40"/>
                    </a:cubicBezTo>
                    <a:cubicBezTo>
                      <a:pt x="96" y="34"/>
                      <a:pt x="96" y="27"/>
                      <a:pt x="96" y="20"/>
                    </a:cubicBezTo>
                    <a:cubicBezTo>
                      <a:pt x="96" y="17"/>
                      <a:pt x="95" y="14"/>
                      <a:pt x="96" y="11"/>
                    </a:cubicBezTo>
                    <a:cubicBezTo>
                      <a:pt x="96" y="7"/>
                      <a:pt x="98" y="4"/>
                      <a:pt x="102" y="2"/>
                    </a:cubicBezTo>
                    <a:cubicBezTo>
                      <a:pt x="106" y="0"/>
                      <a:pt x="111" y="1"/>
                      <a:pt x="1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27"/>
              <p:cNvSpPr>
                <a:spLocks/>
              </p:cNvSpPr>
              <p:nvPr/>
            </p:nvSpPr>
            <p:spPr bwMode="auto">
              <a:xfrm>
                <a:off x="5985208" y="5692921"/>
                <a:ext cx="153967" cy="167001"/>
              </a:xfrm>
              <a:custGeom>
                <a:avLst/>
                <a:gdLst>
                  <a:gd name="T0" fmla="*/ 62 w 80"/>
                  <a:gd name="T1" fmla="*/ 68 h 87"/>
                  <a:gd name="T2" fmla="*/ 18 w 80"/>
                  <a:gd name="T3" fmla="*/ 86 h 87"/>
                  <a:gd name="T4" fmla="*/ 7 w 80"/>
                  <a:gd name="T5" fmla="*/ 85 h 87"/>
                  <a:gd name="T6" fmla="*/ 1 w 80"/>
                  <a:gd name="T7" fmla="*/ 73 h 87"/>
                  <a:gd name="T8" fmla="*/ 11 w 80"/>
                  <a:gd name="T9" fmla="*/ 63 h 87"/>
                  <a:gd name="T10" fmla="*/ 20 w 80"/>
                  <a:gd name="T11" fmla="*/ 62 h 87"/>
                  <a:gd name="T12" fmla="*/ 56 w 80"/>
                  <a:gd name="T13" fmla="*/ 22 h 87"/>
                  <a:gd name="T14" fmla="*/ 56 w 80"/>
                  <a:gd name="T15" fmla="*/ 12 h 87"/>
                  <a:gd name="T16" fmla="*/ 67 w 80"/>
                  <a:gd name="T17" fmla="*/ 1 h 87"/>
                  <a:gd name="T18" fmla="*/ 79 w 80"/>
                  <a:gd name="T19" fmla="*/ 10 h 87"/>
                  <a:gd name="T20" fmla="*/ 80 w 80"/>
                  <a:gd name="T21" fmla="*/ 22 h 87"/>
                  <a:gd name="T22" fmla="*/ 72 w 80"/>
                  <a:gd name="T23" fmla="*/ 55 h 87"/>
                  <a:gd name="T24" fmla="*/ 62 w 80"/>
                  <a:gd name="T25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7">
                    <a:moveTo>
                      <a:pt x="62" y="68"/>
                    </a:moveTo>
                    <a:cubicBezTo>
                      <a:pt x="50" y="80"/>
                      <a:pt x="35" y="86"/>
                      <a:pt x="18" y="86"/>
                    </a:cubicBezTo>
                    <a:cubicBezTo>
                      <a:pt x="14" y="87"/>
                      <a:pt x="11" y="87"/>
                      <a:pt x="7" y="85"/>
                    </a:cubicBezTo>
                    <a:cubicBezTo>
                      <a:pt x="3" y="83"/>
                      <a:pt x="0" y="78"/>
                      <a:pt x="1" y="73"/>
                    </a:cubicBezTo>
                    <a:cubicBezTo>
                      <a:pt x="2" y="68"/>
                      <a:pt x="6" y="63"/>
                      <a:pt x="11" y="63"/>
                    </a:cubicBezTo>
                    <a:cubicBezTo>
                      <a:pt x="14" y="63"/>
                      <a:pt x="17" y="63"/>
                      <a:pt x="20" y="62"/>
                    </a:cubicBezTo>
                    <a:cubicBezTo>
                      <a:pt x="41" y="61"/>
                      <a:pt x="56" y="44"/>
                      <a:pt x="56" y="22"/>
                    </a:cubicBezTo>
                    <a:cubicBezTo>
                      <a:pt x="56" y="19"/>
                      <a:pt x="56" y="15"/>
                      <a:pt x="56" y="12"/>
                    </a:cubicBezTo>
                    <a:cubicBezTo>
                      <a:pt x="56" y="6"/>
                      <a:pt x="61" y="1"/>
                      <a:pt x="67" y="1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0" y="14"/>
                      <a:pt x="80" y="18"/>
                      <a:pt x="80" y="22"/>
                    </a:cubicBezTo>
                    <a:cubicBezTo>
                      <a:pt x="80" y="33"/>
                      <a:pt x="78" y="45"/>
                      <a:pt x="72" y="55"/>
                    </a:cubicBezTo>
                    <a:cubicBezTo>
                      <a:pt x="69" y="59"/>
                      <a:pt x="66" y="64"/>
                      <a:pt x="6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28"/>
              <p:cNvSpPr>
                <a:spLocks/>
              </p:cNvSpPr>
              <p:nvPr/>
            </p:nvSpPr>
            <p:spPr bwMode="auto">
              <a:xfrm>
                <a:off x="5977062" y="5692921"/>
                <a:ext cx="80650" cy="82279"/>
              </a:xfrm>
              <a:custGeom>
                <a:avLst/>
                <a:gdLst>
                  <a:gd name="T0" fmla="*/ 34 w 42"/>
                  <a:gd name="T1" fmla="*/ 7 h 43"/>
                  <a:gd name="T2" fmla="*/ 35 w 42"/>
                  <a:gd name="T3" fmla="*/ 34 h 43"/>
                  <a:gd name="T4" fmla="*/ 8 w 42"/>
                  <a:gd name="T5" fmla="*/ 35 h 43"/>
                  <a:gd name="T6" fmla="*/ 7 w 42"/>
                  <a:gd name="T7" fmla="*/ 8 h 43"/>
                  <a:gd name="T8" fmla="*/ 34 w 42"/>
                  <a:gd name="T9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34" y="7"/>
                    </a:moveTo>
                    <a:cubicBezTo>
                      <a:pt x="42" y="15"/>
                      <a:pt x="42" y="27"/>
                      <a:pt x="35" y="34"/>
                    </a:cubicBezTo>
                    <a:cubicBezTo>
                      <a:pt x="28" y="42"/>
                      <a:pt x="16" y="43"/>
                      <a:pt x="8" y="35"/>
                    </a:cubicBezTo>
                    <a:cubicBezTo>
                      <a:pt x="0" y="28"/>
                      <a:pt x="0" y="16"/>
                      <a:pt x="7" y="8"/>
                    </a:cubicBezTo>
                    <a:cubicBezTo>
                      <a:pt x="14" y="1"/>
                      <a:pt x="26" y="0"/>
                      <a:pt x="3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29"/>
              <p:cNvSpPr>
                <a:spLocks/>
              </p:cNvSpPr>
              <p:nvPr/>
            </p:nvSpPr>
            <p:spPr bwMode="auto">
              <a:xfrm>
                <a:off x="7601450" y="1614026"/>
                <a:ext cx="286753" cy="190626"/>
              </a:xfrm>
              <a:custGeom>
                <a:avLst/>
                <a:gdLst>
                  <a:gd name="T0" fmla="*/ 1 w 149"/>
                  <a:gd name="T1" fmla="*/ 92 h 99"/>
                  <a:gd name="T2" fmla="*/ 1 w 149"/>
                  <a:gd name="T3" fmla="*/ 85 h 99"/>
                  <a:gd name="T4" fmla="*/ 27 w 149"/>
                  <a:gd name="T5" fmla="*/ 38 h 99"/>
                  <a:gd name="T6" fmla="*/ 125 w 149"/>
                  <a:gd name="T7" fmla="*/ 8 h 99"/>
                  <a:gd name="T8" fmla="*/ 142 w 149"/>
                  <a:gd name="T9" fmla="*/ 13 h 99"/>
                  <a:gd name="T10" fmla="*/ 148 w 149"/>
                  <a:gd name="T11" fmla="*/ 26 h 99"/>
                  <a:gd name="T12" fmla="*/ 136 w 149"/>
                  <a:gd name="T13" fmla="*/ 34 h 99"/>
                  <a:gd name="T14" fmla="*/ 131 w 149"/>
                  <a:gd name="T15" fmla="*/ 32 h 99"/>
                  <a:gd name="T16" fmla="*/ 104 w 149"/>
                  <a:gd name="T17" fmla="*/ 27 h 99"/>
                  <a:gd name="T18" fmla="*/ 56 w 149"/>
                  <a:gd name="T19" fmla="*/ 41 h 99"/>
                  <a:gd name="T20" fmla="*/ 32 w 149"/>
                  <a:gd name="T21" fmla="*/ 66 h 99"/>
                  <a:gd name="T22" fmla="*/ 24 w 149"/>
                  <a:gd name="T23" fmla="*/ 84 h 99"/>
                  <a:gd name="T24" fmla="*/ 21 w 149"/>
                  <a:gd name="T25" fmla="*/ 92 h 99"/>
                  <a:gd name="T26" fmla="*/ 11 w 149"/>
                  <a:gd name="T27" fmla="*/ 99 h 99"/>
                  <a:gd name="T28" fmla="*/ 1 w 149"/>
                  <a:gd name="T29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9" h="99">
                    <a:moveTo>
                      <a:pt x="1" y="92"/>
                    </a:moveTo>
                    <a:cubicBezTo>
                      <a:pt x="0" y="90"/>
                      <a:pt x="0" y="87"/>
                      <a:pt x="1" y="85"/>
                    </a:cubicBezTo>
                    <a:cubicBezTo>
                      <a:pt x="6" y="67"/>
                      <a:pt x="14" y="51"/>
                      <a:pt x="27" y="38"/>
                    </a:cubicBezTo>
                    <a:cubicBezTo>
                      <a:pt x="54" y="10"/>
                      <a:pt x="87" y="0"/>
                      <a:pt x="125" y="8"/>
                    </a:cubicBezTo>
                    <a:cubicBezTo>
                      <a:pt x="131" y="9"/>
                      <a:pt x="136" y="11"/>
                      <a:pt x="142" y="13"/>
                    </a:cubicBezTo>
                    <a:cubicBezTo>
                      <a:pt x="147" y="15"/>
                      <a:pt x="149" y="20"/>
                      <a:pt x="148" y="26"/>
                    </a:cubicBezTo>
                    <a:cubicBezTo>
                      <a:pt x="146" y="31"/>
                      <a:pt x="141" y="34"/>
                      <a:pt x="136" y="34"/>
                    </a:cubicBezTo>
                    <a:cubicBezTo>
                      <a:pt x="134" y="33"/>
                      <a:pt x="133" y="33"/>
                      <a:pt x="131" y="32"/>
                    </a:cubicBezTo>
                    <a:cubicBezTo>
                      <a:pt x="122" y="29"/>
                      <a:pt x="113" y="27"/>
                      <a:pt x="104" y="27"/>
                    </a:cubicBezTo>
                    <a:cubicBezTo>
                      <a:pt x="86" y="27"/>
                      <a:pt x="71" y="31"/>
                      <a:pt x="56" y="41"/>
                    </a:cubicBezTo>
                    <a:cubicBezTo>
                      <a:pt x="47" y="48"/>
                      <a:pt x="39" y="56"/>
                      <a:pt x="32" y="66"/>
                    </a:cubicBezTo>
                    <a:cubicBezTo>
                      <a:pt x="29" y="71"/>
                      <a:pt x="26" y="78"/>
                      <a:pt x="24" y="84"/>
                    </a:cubicBezTo>
                    <a:cubicBezTo>
                      <a:pt x="23" y="87"/>
                      <a:pt x="22" y="90"/>
                      <a:pt x="21" y="92"/>
                    </a:cubicBezTo>
                    <a:cubicBezTo>
                      <a:pt x="19" y="96"/>
                      <a:pt x="16" y="98"/>
                      <a:pt x="11" y="99"/>
                    </a:cubicBezTo>
                    <a:cubicBezTo>
                      <a:pt x="7" y="99"/>
                      <a:pt x="3" y="96"/>
                      <a:pt x="1" y="9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30"/>
              <p:cNvSpPr>
                <a:spLocks/>
              </p:cNvSpPr>
              <p:nvPr/>
            </p:nvSpPr>
            <p:spPr bwMode="auto">
              <a:xfrm>
                <a:off x="7674768" y="1697119"/>
                <a:ext cx="190626" cy="134415"/>
              </a:xfrm>
              <a:custGeom>
                <a:avLst/>
                <a:gdLst>
                  <a:gd name="T0" fmla="*/ 38 w 99"/>
                  <a:gd name="T1" fmla="*/ 7 h 70"/>
                  <a:gd name="T2" fmla="*/ 86 w 99"/>
                  <a:gd name="T3" fmla="*/ 6 h 70"/>
                  <a:gd name="T4" fmla="*/ 95 w 99"/>
                  <a:gd name="T5" fmla="*/ 10 h 70"/>
                  <a:gd name="T6" fmla="*/ 97 w 99"/>
                  <a:gd name="T7" fmla="*/ 24 h 70"/>
                  <a:gd name="T8" fmla="*/ 84 w 99"/>
                  <a:gd name="T9" fmla="*/ 30 h 70"/>
                  <a:gd name="T10" fmla="*/ 76 w 99"/>
                  <a:gd name="T11" fmla="*/ 28 h 70"/>
                  <a:gd name="T12" fmla="*/ 27 w 99"/>
                  <a:gd name="T13" fmla="*/ 52 h 70"/>
                  <a:gd name="T14" fmla="*/ 24 w 99"/>
                  <a:gd name="T15" fmla="*/ 62 h 70"/>
                  <a:gd name="T16" fmla="*/ 10 w 99"/>
                  <a:gd name="T17" fmla="*/ 68 h 70"/>
                  <a:gd name="T18" fmla="*/ 1 w 99"/>
                  <a:gd name="T19" fmla="*/ 56 h 70"/>
                  <a:gd name="T20" fmla="*/ 5 w 99"/>
                  <a:gd name="T21" fmla="*/ 44 h 70"/>
                  <a:gd name="T22" fmla="*/ 24 w 99"/>
                  <a:gd name="T23" fmla="*/ 16 h 70"/>
                  <a:gd name="T24" fmla="*/ 37 w 99"/>
                  <a:gd name="T25" fmla="*/ 7 h 70"/>
                  <a:gd name="T26" fmla="*/ 38 w 99"/>
                  <a:gd name="T2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0">
                    <a:moveTo>
                      <a:pt x="38" y="7"/>
                    </a:moveTo>
                    <a:cubicBezTo>
                      <a:pt x="53" y="0"/>
                      <a:pt x="69" y="0"/>
                      <a:pt x="86" y="6"/>
                    </a:cubicBezTo>
                    <a:cubicBezTo>
                      <a:pt x="89" y="7"/>
                      <a:pt x="93" y="8"/>
                      <a:pt x="95" y="10"/>
                    </a:cubicBezTo>
                    <a:cubicBezTo>
                      <a:pt x="99" y="14"/>
                      <a:pt x="99" y="20"/>
                      <a:pt x="97" y="24"/>
                    </a:cubicBezTo>
                    <a:cubicBezTo>
                      <a:pt x="94" y="29"/>
                      <a:pt x="89" y="31"/>
                      <a:pt x="84" y="30"/>
                    </a:cubicBezTo>
                    <a:cubicBezTo>
                      <a:pt x="81" y="29"/>
                      <a:pt x="78" y="28"/>
                      <a:pt x="76" y="28"/>
                    </a:cubicBezTo>
                    <a:cubicBezTo>
                      <a:pt x="55" y="21"/>
                      <a:pt x="34" y="32"/>
                      <a:pt x="27" y="52"/>
                    </a:cubicBezTo>
                    <a:cubicBezTo>
                      <a:pt x="26" y="56"/>
                      <a:pt x="25" y="59"/>
                      <a:pt x="24" y="62"/>
                    </a:cubicBezTo>
                    <a:cubicBezTo>
                      <a:pt x="22" y="67"/>
                      <a:pt x="16" y="70"/>
                      <a:pt x="10" y="68"/>
                    </a:cubicBezTo>
                    <a:cubicBezTo>
                      <a:pt x="4" y="67"/>
                      <a:pt x="0" y="61"/>
                      <a:pt x="1" y="56"/>
                    </a:cubicBezTo>
                    <a:cubicBezTo>
                      <a:pt x="2" y="52"/>
                      <a:pt x="3" y="48"/>
                      <a:pt x="5" y="44"/>
                    </a:cubicBezTo>
                    <a:cubicBezTo>
                      <a:pt x="9" y="33"/>
                      <a:pt x="15" y="24"/>
                      <a:pt x="24" y="16"/>
                    </a:cubicBezTo>
                    <a:cubicBezTo>
                      <a:pt x="28" y="13"/>
                      <a:pt x="33" y="10"/>
                      <a:pt x="37" y="7"/>
                    </a:cubicBezTo>
                    <a:lnTo>
                      <a:pt x="38" y="7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/>
              </p:cNvSpPr>
              <p:nvPr/>
            </p:nvSpPr>
            <p:spPr bwMode="auto">
              <a:xfrm>
                <a:off x="7755417" y="1783471"/>
                <a:ext cx="83093" cy="83093"/>
              </a:xfrm>
              <a:custGeom>
                <a:avLst/>
                <a:gdLst>
                  <a:gd name="T0" fmla="*/ 4 w 43"/>
                  <a:gd name="T1" fmla="*/ 30 h 43"/>
                  <a:gd name="T2" fmla="*/ 13 w 43"/>
                  <a:gd name="T3" fmla="*/ 5 h 43"/>
                  <a:gd name="T4" fmla="*/ 39 w 43"/>
                  <a:gd name="T5" fmla="*/ 13 h 43"/>
                  <a:gd name="T6" fmla="*/ 30 w 43"/>
                  <a:gd name="T7" fmla="*/ 39 h 43"/>
                  <a:gd name="T8" fmla="*/ 4 w 43"/>
                  <a:gd name="T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" y="30"/>
                    </a:moveTo>
                    <a:cubicBezTo>
                      <a:pt x="0" y="21"/>
                      <a:pt x="4" y="9"/>
                      <a:pt x="13" y="5"/>
                    </a:cubicBezTo>
                    <a:cubicBezTo>
                      <a:pt x="22" y="0"/>
                      <a:pt x="34" y="4"/>
                      <a:pt x="39" y="13"/>
                    </a:cubicBezTo>
                    <a:cubicBezTo>
                      <a:pt x="43" y="22"/>
                      <a:pt x="39" y="34"/>
                      <a:pt x="30" y="39"/>
                    </a:cubicBezTo>
                    <a:cubicBezTo>
                      <a:pt x="21" y="43"/>
                      <a:pt x="9" y="40"/>
                      <a:pt x="4" y="3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32"/>
              <p:cNvSpPr>
                <a:spLocks/>
              </p:cNvSpPr>
              <p:nvPr/>
            </p:nvSpPr>
            <p:spPr bwMode="auto">
              <a:xfrm>
                <a:off x="4321717" y="5978044"/>
                <a:ext cx="281864" cy="175147"/>
              </a:xfrm>
              <a:custGeom>
                <a:avLst/>
                <a:gdLst>
                  <a:gd name="T0" fmla="*/ 108 w 146"/>
                  <a:gd name="T1" fmla="*/ 0 h 91"/>
                  <a:gd name="T2" fmla="*/ 109 w 146"/>
                  <a:gd name="T3" fmla="*/ 1 h 91"/>
                  <a:gd name="T4" fmla="*/ 145 w 146"/>
                  <a:gd name="T5" fmla="*/ 28 h 91"/>
                  <a:gd name="T6" fmla="*/ 146 w 146"/>
                  <a:gd name="T7" fmla="*/ 29 h 91"/>
                  <a:gd name="T8" fmla="*/ 107 w 146"/>
                  <a:gd name="T9" fmla="*/ 58 h 91"/>
                  <a:gd name="T10" fmla="*/ 107 w 146"/>
                  <a:gd name="T11" fmla="*/ 39 h 91"/>
                  <a:gd name="T12" fmla="*/ 106 w 146"/>
                  <a:gd name="T13" fmla="*/ 39 h 91"/>
                  <a:gd name="T14" fmla="*/ 49 w 146"/>
                  <a:gd name="T15" fmla="*/ 39 h 91"/>
                  <a:gd name="T16" fmla="*/ 20 w 146"/>
                  <a:gd name="T17" fmla="*/ 70 h 91"/>
                  <a:gd name="T18" fmla="*/ 21 w 146"/>
                  <a:gd name="T19" fmla="*/ 77 h 91"/>
                  <a:gd name="T20" fmla="*/ 21 w 146"/>
                  <a:gd name="T21" fmla="*/ 79 h 91"/>
                  <a:gd name="T22" fmla="*/ 6 w 146"/>
                  <a:gd name="T23" fmla="*/ 91 h 91"/>
                  <a:gd name="T24" fmla="*/ 2 w 146"/>
                  <a:gd name="T25" fmla="*/ 82 h 91"/>
                  <a:gd name="T26" fmla="*/ 1 w 146"/>
                  <a:gd name="T27" fmla="*/ 73 h 91"/>
                  <a:gd name="T28" fmla="*/ 0 w 146"/>
                  <a:gd name="T29" fmla="*/ 71 h 91"/>
                  <a:gd name="T30" fmla="*/ 0 w 146"/>
                  <a:gd name="T31" fmla="*/ 65 h 91"/>
                  <a:gd name="T32" fmla="*/ 1 w 146"/>
                  <a:gd name="T33" fmla="*/ 60 h 91"/>
                  <a:gd name="T34" fmla="*/ 18 w 146"/>
                  <a:gd name="T35" fmla="*/ 30 h 91"/>
                  <a:gd name="T36" fmla="*/ 50 w 146"/>
                  <a:gd name="T37" fmla="*/ 19 h 91"/>
                  <a:gd name="T38" fmla="*/ 105 w 146"/>
                  <a:gd name="T39" fmla="*/ 19 h 91"/>
                  <a:gd name="T40" fmla="*/ 107 w 146"/>
                  <a:gd name="T41" fmla="*/ 19 h 91"/>
                  <a:gd name="T42" fmla="*/ 107 w 146"/>
                  <a:gd name="T43" fmla="*/ 0 h 91"/>
                  <a:gd name="T44" fmla="*/ 108 w 146"/>
                  <a:gd name="T4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108" y="0"/>
                    </a:moveTo>
                    <a:cubicBezTo>
                      <a:pt x="108" y="0"/>
                      <a:pt x="108" y="1"/>
                      <a:pt x="109" y="1"/>
                    </a:cubicBezTo>
                    <a:cubicBezTo>
                      <a:pt x="121" y="10"/>
                      <a:pt x="133" y="19"/>
                      <a:pt x="145" y="28"/>
                    </a:cubicBezTo>
                    <a:cubicBezTo>
                      <a:pt x="145" y="28"/>
                      <a:pt x="145" y="28"/>
                      <a:pt x="146" y="29"/>
                    </a:cubicBezTo>
                    <a:cubicBezTo>
                      <a:pt x="133" y="39"/>
                      <a:pt x="120" y="48"/>
                      <a:pt x="107" y="58"/>
                    </a:cubicBezTo>
                    <a:cubicBezTo>
                      <a:pt x="107" y="52"/>
                      <a:pt x="107" y="45"/>
                      <a:pt x="107" y="39"/>
                    </a:cubicBezTo>
                    <a:cubicBezTo>
                      <a:pt x="107" y="39"/>
                      <a:pt x="106" y="39"/>
                      <a:pt x="106" y="39"/>
                    </a:cubicBezTo>
                    <a:cubicBezTo>
                      <a:pt x="87" y="39"/>
                      <a:pt x="68" y="39"/>
                      <a:pt x="49" y="39"/>
                    </a:cubicBezTo>
                    <a:cubicBezTo>
                      <a:pt x="32" y="39"/>
                      <a:pt x="19" y="53"/>
                      <a:pt x="20" y="70"/>
                    </a:cubicBezTo>
                    <a:cubicBezTo>
                      <a:pt x="20" y="72"/>
                      <a:pt x="21" y="75"/>
                      <a:pt x="21" y="77"/>
                    </a:cubicBezTo>
                    <a:cubicBezTo>
                      <a:pt x="21" y="78"/>
                      <a:pt x="21" y="79"/>
                      <a:pt x="21" y="79"/>
                    </a:cubicBezTo>
                    <a:cubicBezTo>
                      <a:pt x="16" y="83"/>
                      <a:pt x="11" y="87"/>
                      <a:pt x="6" y="91"/>
                    </a:cubicBezTo>
                    <a:cubicBezTo>
                      <a:pt x="5" y="88"/>
                      <a:pt x="3" y="85"/>
                      <a:pt x="2" y="82"/>
                    </a:cubicBezTo>
                    <a:cubicBezTo>
                      <a:pt x="2" y="79"/>
                      <a:pt x="1" y="76"/>
                      <a:pt x="1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69"/>
                      <a:pt x="0" y="67"/>
                      <a:pt x="0" y="65"/>
                    </a:cubicBezTo>
                    <a:cubicBezTo>
                      <a:pt x="0" y="63"/>
                      <a:pt x="1" y="62"/>
                      <a:pt x="1" y="60"/>
                    </a:cubicBezTo>
                    <a:cubicBezTo>
                      <a:pt x="3" y="48"/>
                      <a:pt x="9" y="38"/>
                      <a:pt x="18" y="30"/>
                    </a:cubicBezTo>
                    <a:cubicBezTo>
                      <a:pt x="28" y="23"/>
                      <a:pt x="38" y="19"/>
                      <a:pt x="50" y="19"/>
                    </a:cubicBezTo>
                    <a:cubicBezTo>
                      <a:pt x="68" y="19"/>
                      <a:pt x="87" y="19"/>
                      <a:pt x="105" y="19"/>
                    </a:cubicBezTo>
                    <a:cubicBezTo>
                      <a:pt x="106" y="19"/>
                      <a:pt x="107" y="19"/>
                      <a:pt x="107" y="19"/>
                    </a:cubicBezTo>
                    <a:cubicBezTo>
                      <a:pt x="107" y="13"/>
                      <a:pt x="107" y="6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33"/>
              <p:cNvSpPr>
                <a:spLocks/>
              </p:cNvSpPr>
              <p:nvPr/>
            </p:nvSpPr>
            <p:spPr bwMode="auto">
              <a:xfrm>
                <a:off x="4341268" y="6064395"/>
                <a:ext cx="281050" cy="175147"/>
              </a:xfrm>
              <a:custGeom>
                <a:avLst/>
                <a:gdLst>
                  <a:gd name="T0" fmla="*/ 39 w 146"/>
                  <a:gd name="T1" fmla="*/ 91 h 91"/>
                  <a:gd name="T2" fmla="*/ 38 w 146"/>
                  <a:gd name="T3" fmla="*/ 90 h 91"/>
                  <a:gd name="T4" fmla="*/ 1 w 146"/>
                  <a:gd name="T5" fmla="*/ 63 h 91"/>
                  <a:gd name="T6" fmla="*/ 0 w 146"/>
                  <a:gd name="T7" fmla="*/ 62 h 91"/>
                  <a:gd name="T8" fmla="*/ 39 w 146"/>
                  <a:gd name="T9" fmla="*/ 33 h 91"/>
                  <a:gd name="T10" fmla="*/ 39 w 146"/>
                  <a:gd name="T11" fmla="*/ 52 h 91"/>
                  <a:gd name="T12" fmla="*/ 40 w 146"/>
                  <a:gd name="T13" fmla="*/ 52 h 91"/>
                  <a:gd name="T14" fmla="*/ 97 w 146"/>
                  <a:gd name="T15" fmla="*/ 52 h 91"/>
                  <a:gd name="T16" fmla="*/ 126 w 146"/>
                  <a:gd name="T17" fmla="*/ 21 h 91"/>
                  <a:gd name="T18" fmla="*/ 125 w 146"/>
                  <a:gd name="T19" fmla="*/ 13 h 91"/>
                  <a:gd name="T20" fmla="*/ 125 w 146"/>
                  <a:gd name="T21" fmla="*/ 12 h 91"/>
                  <a:gd name="T22" fmla="*/ 140 w 146"/>
                  <a:gd name="T23" fmla="*/ 0 h 91"/>
                  <a:gd name="T24" fmla="*/ 144 w 146"/>
                  <a:gd name="T25" fmla="*/ 9 h 91"/>
                  <a:gd name="T26" fmla="*/ 146 w 146"/>
                  <a:gd name="T27" fmla="*/ 18 h 91"/>
                  <a:gd name="T28" fmla="*/ 146 w 146"/>
                  <a:gd name="T29" fmla="*/ 19 h 91"/>
                  <a:gd name="T30" fmla="*/ 146 w 146"/>
                  <a:gd name="T31" fmla="*/ 26 h 91"/>
                  <a:gd name="T32" fmla="*/ 145 w 146"/>
                  <a:gd name="T33" fmla="*/ 30 h 91"/>
                  <a:gd name="T34" fmla="*/ 128 w 146"/>
                  <a:gd name="T35" fmla="*/ 61 h 91"/>
                  <a:gd name="T36" fmla="*/ 96 w 146"/>
                  <a:gd name="T37" fmla="*/ 71 h 91"/>
                  <a:gd name="T38" fmla="*/ 41 w 146"/>
                  <a:gd name="T39" fmla="*/ 71 h 91"/>
                  <a:gd name="T40" fmla="*/ 39 w 146"/>
                  <a:gd name="T41" fmla="*/ 71 h 91"/>
                  <a:gd name="T42" fmla="*/ 39 w 146"/>
                  <a:gd name="T43" fmla="*/ 91 h 91"/>
                  <a:gd name="T44" fmla="*/ 39 w 146"/>
                  <a:gd name="T4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39" y="91"/>
                    </a:moveTo>
                    <a:cubicBezTo>
                      <a:pt x="38" y="91"/>
                      <a:pt x="38" y="90"/>
                      <a:pt x="38" y="90"/>
                    </a:cubicBezTo>
                    <a:cubicBezTo>
                      <a:pt x="26" y="81"/>
                      <a:pt x="13" y="7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13" y="52"/>
                      <a:pt x="26" y="42"/>
                      <a:pt x="39" y="33"/>
                    </a:cubicBezTo>
                    <a:cubicBezTo>
                      <a:pt x="39" y="39"/>
                      <a:pt x="39" y="45"/>
                      <a:pt x="39" y="52"/>
                    </a:cubicBezTo>
                    <a:cubicBezTo>
                      <a:pt x="39" y="52"/>
                      <a:pt x="40" y="52"/>
                      <a:pt x="40" y="52"/>
                    </a:cubicBezTo>
                    <a:cubicBezTo>
                      <a:pt x="59" y="52"/>
                      <a:pt x="78" y="52"/>
                      <a:pt x="97" y="52"/>
                    </a:cubicBezTo>
                    <a:cubicBezTo>
                      <a:pt x="114" y="52"/>
                      <a:pt x="127" y="38"/>
                      <a:pt x="126" y="21"/>
                    </a:cubicBezTo>
                    <a:cubicBezTo>
                      <a:pt x="126" y="19"/>
                      <a:pt x="125" y="16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30" y="8"/>
                      <a:pt x="135" y="4"/>
                      <a:pt x="140" y="0"/>
                    </a:cubicBezTo>
                    <a:cubicBezTo>
                      <a:pt x="142" y="3"/>
                      <a:pt x="143" y="6"/>
                      <a:pt x="144" y="9"/>
                    </a:cubicBezTo>
                    <a:cubicBezTo>
                      <a:pt x="145" y="12"/>
                      <a:pt x="145" y="15"/>
                      <a:pt x="146" y="18"/>
                    </a:cubicBezTo>
                    <a:cubicBezTo>
                      <a:pt x="146" y="19"/>
                      <a:pt x="146" y="19"/>
                      <a:pt x="146" y="19"/>
                    </a:cubicBezTo>
                    <a:cubicBezTo>
                      <a:pt x="146" y="21"/>
                      <a:pt x="146" y="24"/>
                      <a:pt x="146" y="26"/>
                    </a:cubicBezTo>
                    <a:cubicBezTo>
                      <a:pt x="146" y="27"/>
                      <a:pt x="145" y="29"/>
                      <a:pt x="145" y="30"/>
                    </a:cubicBezTo>
                    <a:cubicBezTo>
                      <a:pt x="143" y="43"/>
                      <a:pt x="137" y="53"/>
                      <a:pt x="128" y="61"/>
                    </a:cubicBezTo>
                    <a:cubicBezTo>
                      <a:pt x="119" y="68"/>
                      <a:pt x="108" y="72"/>
                      <a:pt x="96" y="71"/>
                    </a:cubicBezTo>
                    <a:cubicBezTo>
                      <a:pt x="78" y="71"/>
                      <a:pt x="59" y="71"/>
                      <a:pt x="41" y="71"/>
                    </a:cubicBezTo>
                    <a:cubicBezTo>
                      <a:pt x="40" y="71"/>
                      <a:pt x="40" y="71"/>
                      <a:pt x="39" y="71"/>
                    </a:cubicBezTo>
                    <a:cubicBezTo>
                      <a:pt x="39" y="78"/>
                      <a:pt x="39" y="84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34"/>
              <p:cNvSpPr>
                <a:spLocks noEditPoints="1"/>
              </p:cNvSpPr>
              <p:nvPr/>
            </p:nvSpPr>
            <p:spPr bwMode="auto">
              <a:xfrm>
                <a:off x="7933009" y="1644983"/>
                <a:ext cx="866775" cy="866775"/>
              </a:xfrm>
              <a:custGeom>
                <a:avLst/>
                <a:gdLst>
                  <a:gd name="T0" fmla="*/ 447 w 450"/>
                  <a:gd name="T1" fmla="*/ 224 h 450"/>
                  <a:gd name="T2" fmla="*/ 446 w 450"/>
                  <a:gd name="T3" fmla="*/ 186 h 450"/>
                  <a:gd name="T4" fmla="*/ 435 w 450"/>
                  <a:gd name="T5" fmla="*/ 164 h 450"/>
                  <a:gd name="T6" fmla="*/ 425 w 450"/>
                  <a:gd name="T7" fmla="*/ 131 h 450"/>
                  <a:gd name="T8" fmla="*/ 407 w 450"/>
                  <a:gd name="T9" fmla="*/ 100 h 450"/>
                  <a:gd name="T10" fmla="*/ 388 w 450"/>
                  <a:gd name="T11" fmla="*/ 70 h 450"/>
                  <a:gd name="T12" fmla="*/ 351 w 450"/>
                  <a:gd name="T13" fmla="*/ 39 h 450"/>
                  <a:gd name="T14" fmla="*/ 331 w 450"/>
                  <a:gd name="T15" fmla="*/ 27 h 450"/>
                  <a:gd name="T16" fmla="*/ 299 w 450"/>
                  <a:gd name="T17" fmla="*/ 13 h 450"/>
                  <a:gd name="T18" fmla="*/ 252 w 450"/>
                  <a:gd name="T19" fmla="*/ 2 h 450"/>
                  <a:gd name="T20" fmla="*/ 228 w 450"/>
                  <a:gd name="T21" fmla="*/ 2 h 450"/>
                  <a:gd name="T22" fmla="*/ 193 w 450"/>
                  <a:gd name="T23" fmla="*/ 6 h 450"/>
                  <a:gd name="T24" fmla="*/ 182 w 450"/>
                  <a:gd name="T25" fmla="*/ 8 h 450"/>
                  <a:gd name="T26" fmla="*/ 148 w 450"/>
                  <a:gd name="T27" fmla="*/ 14 h 450"/>
                  <a:gd name="T28" fmla="*/ 125 w 450"/>
                  <a:gd name="T29" fmla="*/ 24 h 450"/>
                  <a:gd name="T30" fmla="*/ 115 w 450"/>
                  <a:gd name="T31" fmla="*/ 51 h 450"/>
                  <a:gd name="T32" fmla="*/ 88 w 450"/>
                  <a:gd name="T33" fmla="*/ 51 h 450"/>
                  <a:gd name="T34" fmla="*/ 69 w 450"/>
                  <a:gd name="T35" fmla="*/ 65 h 450"/>
                  <a:gd name="T36" fmla="*/ 66 w 450"/>
                  <a:gd name="T37" fmla="*/ 92 h 450"/>
                  <a:gd name="T38" fmla="*/ 40 w 450"/>
                  <a:gd name="T39" fmla="*/ 100 h 450"/>
                  <a:gd name="T40" fmla="*/ 28 w 450"/>
                  <a:gd name="T41" fmla="*/ 120 h 450"/>
                  <a:gd name="T42" fmla="*/ 32 w 450"/>
                  <a:gd name="T43" fmla="*/ 147 h 450"/>
                  <a:gd name="T44" fmla="*/ 12 w 450"/>
                  <a:gd name="T45" fmla="*/ 164 h 450"/>
                  <a:gd name="T46" fmla="*/ 3 w 450"/>
                  <a:gd name="T47" fmla="*/ 185 h 450"/>
                  <a:gd name="T48" fmla="*/ 17 w 450"/>
                  <a:gd name="T49" fmla="*/ 209 h 450"/>
                  <a:gd name="T50" fmla="*/ 2 w 450"/>
                  <a:gd name="T51" fmla="*/ 231 h 450"/>
                  <a:gd name="T52" fmla="*/ 4 w 450"/>
                  <a:gd name="T53" fmla="*/ 254 h 450"/>
                  <a:gd name="T54" fmla="*/ 7 w 450"/>
                  <a:gd name="T55" fmla="*/ 265 h 450"/>
                  <a:gd name="T56" fmla="*/ 15 w 450"/>
                  <a:gd name="T57" fmla="*/ 299 h 450"/>
                  <a:gd name="T58" fmla="*/ 23 w 450"/>
                  <a:gd name="T59" fmla="*/ 320 h 450"/>
                  <a:gd name="T60" fmla="*/ 41 w 450"/>
                  <a:gd name="T61" fmla="*/ 348 h 450"/>
                  <a:gd name="T62" fmla="*/ 48 w 450"/>
                  <a:gd name="T63" fmla="*/ 358 h 450"/>
                  <a:gd name="T64" fmla="*/ 70 w 450"/>
                  <a:gd name="T65" fmla="*/ 384 h 450"/>
                  <a:gd name="T66" fmla="*/ 95 w 450"/>
                  <a:gd name="T67" fmla="*/ 408 h 450"/>
                  <a:gd name="T68" fmla="*/ 116 w 450"/>
                  <a:gd name="T69" fmla="*/ 418 h 450"/>
                  <a:gd name="T70" fmla="*/ 147 w 450"/>
                  <a:gd name="T71" fmla="*/ 433 h 450"/>
                  <a:gd name="T72" fmla="*/ 180 w 450"/>
                  <a:gd name="T73" fmla="*/ 440 h 450"/>
                  <a:gd name="T74" fmla="*/ 191 w 450"/>
                  <a:gd name="T75" fmla="*/ 443 h 450"/>
                  <a:gd name="T76" fmla="*/ 226 w 450"/>
                  <a:gd name="T77" fmla="*/ 449 h 450"/>
                  <a:gd name="T78" fmla="*/ 250 w 450"/>
                  <a:gd name="T79" fmla="*/ 448 h 450"/>
                  <a:gd name="T80" fmla="*/ 295 w 450"/>
                  <a:gd name="T81" fmla="*/ 438 h 450"/>
                  <a:gd name="T82" fmla="*/ 325 w 450"/>
                  <a:gd name="T83" fmla="*/ 421 h 450"/>
                  <a:gd name="T84" fmla="*/ 354 w 450"/>
                  <a:gd name="T85" fmla="*/ 384 h 450"/>
                  <a:gd name="T86" fmla="*/ 381 w 450"/>
                  <a:gd name="T87" fmla="*/ 380 h 450"/>
                  <a:gd name="T88" fmla="*/ 406 w 450"/>
                  <a:gd name="T89" fmla="*/ 355 h 450"/>
                  <a:gd name="T90" fmla="*/ 425 w 450"/>
                  <a:gd name="T91" fmla="*/ 325 h 450"/>
                  <a:gd name="T92" fmla="*/ 431 w 450"/>
                  <a:gd name="T93" fmla="*/ 304 h 450"/>
                  <a:gd name="T94" fmla="*/ 421 w 450"/>
                  <a:gd name="T95" fmla="*/ 276 h 450"/>
                  <a:gd name="T96" fmla="*/ 445 w 450"/>
                  <a:gd name="T97" fmla="*/ 257 h 450"/>
                  <a:gd name="T98" fmla="*/ 447 w 450"/>
                  <a:gd name="T99" fmla="*/ 234 h 450"/>
                  <a:gd name="T100" fmla="*/ 280 w 450"/>
                  <a:gd name="T101" fmla="*/ 313 h 450"/>
                  <a:gd name="T102" fmla="*/ 277 w 450"/>
                  <a:gd name="T103" fmla="*/ 75 h 450"/>
                  <a:gd name="T104" fmla="*/ 120 w 450"/>
                  <a:gd name="T105" fmla="*/ 170 h 450"/>
                  <a:gd name="T106" fmla="*/ 125 w 450"/>
                  <a:gd name="T107" fmla="*/ 287 h 450"/>
                  <a:gd name="T108" fmla="*/ 231 w 450"/>
                  <a:gd name="T109" fmla="*/ 39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0" h="450">
                    <a:moveTo>
                      <a:pt x="447" y="234"/>
                    </a:moveTo>
                    <a:cubicBezTo>
                      <a:pt x="448" y="234"/>
                      <a:pt x="449" y="234"/>
                      <a:pt x="449" y="234"/>
                    </a:cubicBezTo>
                    <a:cubicBezTo>
                      <a:pt x="450" y="230"/>
                      <a:pt x="449" y="226"/>
                      <a:pt x="449" y="222"/>
                    </a:cubicBezTo>
                    <a:cubicBezTo>
                      <a:pt x="449" y="222"/>
                      <a:pt x="448" y="223"/>
                      <a:pt x="447" y="223"/>
                    </a:cubicBezTo>
                    <a:cubicBezTo>
                      <a:pt x="447" y="223"/>
                      <a:pt x="447" y="224"/>
                      <a:pt x="447" y="224"/>
                    </a:cubicBezTo>
                    <a:cubicBezTo>
                      <a:pt x="447" y="224"/>
                      <a:pt x="447" y="224"/>
                      <a:pt x="447" y="224"/>
                    </a:cubicBezTo>
                    <a:cubicBezTo>
                      <a:pt x="435" y="224"/>
                      <a:pt x="427" y="219"/>
                      <a:pt x="427" y="213"/>
                    </a:cubicBezTo>
                    <a:cubicBezTo>
                      <a:pt x="426" y="206"/>
                      <a:pt x="435" y="200"/>
                      <a:pt x="443" y="199"/>
                    </a:cubicBezTo>
                    <a:cubicBezTo>
                      <a:pt x="443" y="199"/>
                      <a:pt x="443" y="199"/>
                      <a:pt x="443" y="199"/>
                    </a:cubicBezTo>
                    <a:cubicBezTo>
                      <a:pt x="444" y="198"/>
                      <a:pt x="444" y="198"/>
                      <a:pt x="444" y="198"/>
                    </a:cubicBezTo>
                    <a:cubicBezTo>
                      <a:pt x="445" y="198"/>
                      <a:pt x="446" y="198"/>
                      <a:pt x="447" y="198"/>
                    </a:cubicBezTo>
                    <a:cubicBezTo>
                      <a:pt x="447" y="194"/>
                      <a:pt x="446" y="190"/>
                      <a:pt x="446" y="186"/>
                    </a:cubicBezTo>
                    <a:cubicBezTo>
                      <a:pt x="445" y="187"/>
                      <a:pt x="444" y="187"/>
                      <a:pt x="443" y="187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32" y="188"/>
                      <a:pt x="422" y="187"/>
                      <a:pt x="421" y="180"/>
                    </a:cubicBezTo>
                    <a:cubicBezTo>
                      <a:pt x="419" y="174"/>
                      <a:pt x="427" y="166"/>
                      <a:pt x="435" y="164"/>
                    </a:cubicBezTo>
                    <a:cubicBezTo>
                      <a:pt x="435" y="164"/>
                      <a:pt x="435" y="164"/>
                      <a:pt x="435" y="164"/>
                    </a:cubicBezTo>
                    <a:cubicBezTo>
                      <a:pt x="436" y="164"/>
                      <a:pt x="436" y="164"/>
                      <a:pt x="436" y="164"/>
                    </a:cubicBezTo>
                    <a:cubicBezTo>
                      <a:pt x="438" y="163"/>
                      <a:pt x="439" y="163"/>
                      <a:pt x="440" y="163"/>
                    </a:cubicBezTo>
                    <a:cubicBezTo>
                      <a:pt x="439" y="159"/>
                      <a:pt x="438" y="155"/>
                      <a:pt x="437" y="151"/>
                    </a:cubicBezTo>
                    <a:cubicBezTo>
                      <a:pt x="436" y="152"/>
                      <a:pt x="435" y="152"/>
                      <a:pt x="434" y="153"/>
                    </a:cubicBezTo>
                    <a:cubicBezTo>
                      <a:pt x="424" y="157"/>
                      <a:pt x="414" y="155"/>
                      <a:pt x="412" y="149"/>
                    </a:cubicBezTo>
                    <a:cubicBezTo>
                      <a:pt x="409" y="143"/>
                      <a:pt x="415" y="135"/>
                      <a:pt x="425" y="131"/>
                    </a:cubicBezTo>
                    <a:cubicBezTo>
                      <a:pt x="426" y="130"/>
                      <a:pt x="427" y="130"/>
                      <a:pt x="428" y="130"/>
                    </a:cubicBezTo>
                    <a:cubicBezTo>
                      <a:pt x="426" y="126"/>
                      <a:pt x="424" y="122"/>
                      <a:pt x="423" y="119"/>
                    </a:cubicBezTo>
                    <a:cubicBezTo>
                      <a:pt x="422" y="119"/>
                      <a:pt x="421" y="120"/>
                      <a:pt x="420" y="120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0" y="126"/>
                      <a:pt x="401" y="126"/>
                      <a:pt x="397" y="121"/>
                    </a:cubicBezTo>
                    <a:cubicBezTo>
                      <a:pt x="394" y="115"/>
                      <a:pt x="398" y="106"/>
                      <a:pt x="407" y="100"/>
                    </a:cubicBezTo>
                    <a:cubicBezTo>
                      <a:pt x="408" y="99"/>
                      <a:pt x="409" y="99"/>
                      <a:pt x="410" y="98"/>
                    </a:cubicBezTo>
                    <a:cubicBezTo>
                      <a:pt x="408" y="95"/>
                      <a:pt x="406" y="92"/>
                      <a:pt x="403" y="89"/>
                    </a:cubicBezTo>
                    <a:cubicBezTo>
                      <a:pt x="402" y="89"/>
                      <a:pt x="402" y="90"/>
                      <a:pt x="401" y="91"/>
                    </a:cubicBezTo>
                    <a:cubicBezTo>
                      <a:pt x="393" y="98"/>
                      <a:pt x="383" y="99"/>
                      <a:pt x="379" y="94"/>
                    </a:cubicBezTo>
                    <a:cubicBezTo>
                      <a:pt x="374" y="89"/>
                      <a:pt x="377" y="80"/>
                      <a:pt x="385" y="73"/>
                    </a:cubicBezTo>
                    <a:cubicBezTo>
                      <a:pt x="386" y="72"/>
                      <a:pt x="387" y="71"/>
                      <a:pt x="388" y="70"/>
                    </a:cubicBezTo>
                    <a:cubicBezTo>
                      <a:pt x="385" y="68"/>
                      <a:pt x="382" y="65"/>
                      <a:pt x="379" y="62"/>
                    </a:cubicBezTo>
                    <a:cubicBezTo>
                      <a:pt x="379" y="63"/>
                      <a:pt x="378" y="63"/>
                      <a:pt x="377" y="64"/>
                    </a:cubicBezTo>
                    <a:cubicBezTo>
                      <a:pt x="371" y="72"/>
                      <a:pt x="361" y="76"/>
                      <a:pt x="356" y="71"/>
                    </a:cubicBezTo>
                    <a:cubicBezTo>
                      <a:pt x="351" y="67"/>
                      <a:pt x="352" y="57"/>
                      <a:pt x="359" y="49"/>
                    </a:cubicBezTo>
                    <a:cubicBezTo>
                      <a:pt x="360" y="48"/>
                      <a:pt x="361" y="47"/>
                      <a:pt x="361" y="46"/>
                    </a:cubicBezTo>
                    <a:cubicBezTo>
                      <a:pt x="358" y="44"/>
                      <a:pt x="355" y="42"/>
                      <a:pt x="351" y="39"/>
                    </a:cubicBezTo>
                    <a:cubicBezTo>
                      <a:pt x="351" y="40"/>
                      <a:pt x="351" y="41"/>
                      <a:pt x="350" y="42"/>
                    </a:cubicBezTo>
                    <a:cubicBezTo>
                      <a:pt x="345" y="51"/>
                      <a:pt x="336" y="56"/>
                      <a:pt x="330" y="52"/>
                    </a:cubicBezTo>
                    <a:cubicBezTo>
                      <a:pt x="324" y="49"/>
                      <a:pt x="324" y="39"/>
                      <a:pt x="329" y="30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30" y="30"/>
                      <a:pt x="330" y="30"/>
                      <a:pt x="330" y="30"/>
                    </a:cubicBezTo>
                    <a:cubicBezTo>
                      <a:pt x="330" y="29"/>
                      <a:pt x="331" y="28"/>
                      <a:pt x="331" y="27"/>
                    </a:cubicBezTo>
                    <a:cubicBezTo>
                      <a:pt x="328" y="25"/>
                      <a:pt x="324" y="23"/>
                      <a:pt x="321" y="22"/>
                    </a:cubicBezTo>
                    <a:cubicBezTo>
                      <a:pt x="320" y="22"/>
                      <a:pt x="320" y="23"/>
                      <a:pt x="320" y="24"/>
                    </a:cubicBezTo>
                    <a:cubicBezTo>
                      <a:pt x="316" y="34"/>
                      <a:pt x="307" y="40"/>
                      <a:pt x="301" y="37"/>
                    </a:cubicBezTo>
                    <a:cubicBezTo>
                      <a:pt x="295" y="35"/>
                      <a:pt x="294" y="26"/>
                      <a:pt x="297" y="16"/>
                    </a:cubicBezTo>
                    <a:cubicBezTo>
                      <a:pt x="297" y="16"/>
                      <a:pt x="297" y="15"/>
                      <a:pt x="297" y="15"/>
                    </a:cubicBezTo>
                    <a:cubicBezTo>
                      <a:pt x="298" y="14"/>
                      <a:pt x="298" y="13"/>
                      <a:pt x="299" y="13"/>
                    </a:cubicBezTo>
                    <a:cubicBezTo>
                      <a:pt x="295" y="11"/>
                      <a:pt x="291" y="10"/>
                      <a:pt x="287" y="9"/>
                    </a:cubicBezTo>
                    <a:cubicBezTo>
                      <a:pt x="287" y="10"/>
                      <a:pt x="287" y="10"/>
                      <a:pt x="287" y="11"/>
                    </a:cubicBezTo>
                    <a:cubicBezTo>
                      <a:pt x="284" y="21"/>
                      <a:pt x="277" y="29"/>
                      <a:pt x="271" y="27"/>
                    </a:cubicBezTo>
                    <a:cubicBezTo>
                      <a:pt x="264" y="26"/>
                      <a:pt x="261" y="16"/>
                      <a:pt x="263" y="6"/>
                    </a:cubicBezTo>
                    <a:cubicBezTo>
                      <a:pt x="264" y="5"/>
                      <a:pt x="264" y="4"/>
                      <a:pt x="264" y="4"/>
                    </a:cubicBezTo>
                    <a:cubicBezTo>
                      <a:pt x="260" y="3"/>
                      <a:pt x="256" y="2"/>
                      <a:pt x="252" y="2"/>
                    </a:cubicBezTo>
                    <a:cubicBezTo>
                      <a:pt x="252" y="2"/>
                      <a:pt x="252" y="3"/>
                      <a:pt x="252" y="4"/>
                    </a:cubicBezTo>
                    <a:cubicBezTo>
                      <a:pt x="252" y="4"/>
                      <a:pt x="252" y="5"/>
                      <a:pt x="252" y="6"/>
                    </a:cubicBezTo>
                    <a:cubicBezTo>
                      <a:pt x="251" y="15"/>
                      <a:pt x="245" y="22"/>
                      <a:pt x="239" y="22"/>
                    </a:cubicBezTo>
                    <a:cubicBezTo>
                      <a:pt x="233" y="21"/>
                      <a:pt x="228" y="13"/>
                      <a:pt x="228" y="4"/>
                    </a:cubicBezTo>
                    <a:cubicBezTo>
                      <a:pt x="228" y="4"/>
                      <a:pt x="228" y="4"/>
                      <a:pt x="228" y="4"/>
                    </a:cubicBezTo>
                    <a:cubicBezTo>
                      <a:pt x="228" y="4"/>
                      <a:pt x="228" y="2"/>
                      <a:pt x="228" y="2"/>
                    </a:cubicBezTo>
                    <a:cubicBezTo>
                      <a:pt x="228" y="1"/>
                      <a:pt x="228" y="1"/>
                      <a:pt x="228" y="0"/>
                    </a:cubicBezTo>
                    <a:cubicBezTo>
                      <a:pt x="225" y="0"/>
                      <a:pt x="221" y="0"/>
                      <a:pt x="217" y="0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7" y="2"/>
                      <a:pt x="217" y="3"/>
                      <a:pt x="217" y="4"/>
                    </a:cubicBezTo>
                    <a:cubicBezTo>
                      <a:pt x="217" y="14"/>
                      <a:pt x="213" y="21"/>
                      <a:pt x="207" y="22"/>
                    </a:cubicBezTo>
                    <a:cubicBezTo>
                      <a:pt x="201" y="22"/>
                      <a:pt x="195" y="16"/>
                      <a:pt x="193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6"/>
                      <a:pt x="193" y="4"/>
                      <a:pt x="193" y="4"/>
                    </a:cubicBezTo>
                    <a:cubicBezTo>
                      <a:pt x="193" y="3"/>
                      <a:pt x="193" y="3"/>
                      <a:pt x="193" y="2"/>
                    </a:cubicBezTo>
                    <a:cubicBezTo>
                      <a:pt x="189" y="3"/>
                      <a:pt x="185" y="3"/>
                      <a:pt x="182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2" y="6"/>
                      <a:pt x="182" y="7"/>
                      <a:pt x="182" y="8"/>
                    </a:cubicBezTo>
                    <a:cubicBezTo>
                      <a:pt x="184" y="17"/>
                      <a:pt x="181" y="25"/>
                      <a:pt x="175" y="27"/>
                    </a:cubicBezTo>
                    <a:cubicBezTo>
                      <a:pt x="169" y="28"/>
                      <a:pt x="163" y="22"/>
                      <a:pt x="159" y="14"/>
                    </a:cubicBezTo>
                    <a:cubicBezTo>
                      <a:pt x="159" y="13"/>
                      <a:pt x="159" y="12"/>
                      <a:pt x="158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5" y="11"/>
                      <a:pt x="151" y="12"/>
                      <a:pt x="147" y="14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14"/>
                      <a:pt x="148" y="15"/>
                      <a:pt x="148" y="16"/>
                    </a:cubicBezTo>
                    <a:cubicBezTo>
                      <a:pt x="148" y="16"/>
                      <a:pt x="149" y="17"/>
                      <a:pt x="149" y="17"/>
                    </a:cubicBezTo>
                    <a:cubicBezTo>
                      <a:pt x="151" y="26"/>
                      <a:pt x="149" y="34"/>
                      <a:pt x="144" y="37"/>
                    </a:cubicBezTo>
                    <a:cubicBezTo>
                      <a:pt x="139" y="39"/>
                      <a:pt x="132" y="35"/>
                      <a:pt x="127" y="27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27" y="25"/>
                      <a:pt x="126" y="25"/>
                      <a:pt x="125" y="24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2" y="25"/>
                      <a:pt x="119" y="27"/>
                      <a:pt x="115" y="28"/>
                    </a:cubicBezTo>
                    <a:cubicBezTo>
                      <a:pt x="116" y="29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7" y="31"/>
                      <a:pt x="117" y="31"/>
                      <a:pt x="117" y="32"/>
                    </a:cubicBezTo>
                    <a:cubicBezTo>
                      <a:pt x="121" y="40"/>
                      <a:pt x="120" y="48"/>
                      <a:pt x="115" y="51"/>
                    </a:cubicBezTo>
                    <a:cubicBezTo>
                      <a:pt x="110" y="54"/>
                      <a:pt x="103" y="51"/>
                      <a:pt x="97" y="44"/>
                    </a:cubicBezTo>
                    <a:cubicBezTo>
                      <a:pt x="97" y="43"/>
                      <a:pt x="96" y="42"/>
                      <a:pt x="95" y="41"/>
                    </a:cubicBezTo>
                    <a:cubicBezTo>
                      <a:pt x="92" y="43"/>
                      <a:pt x="89" y="45"/>
                      <a:pt x="86" y="48"/>
                    </a:cubicBezTo>
                    <a:cubicBezTo>
                      <a:pt x="86" y="48"/>
                      <a:pt x="87" y="49"/>
                      <a:pt x="87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50"/>
                      <a:pt x="88" y="51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3" y="58"/>
                      <a:pt x="93" y="66"/>
                      <a:pt x="89" y="70"/>
                    </a:cubicBezTo>
                    <a:cubicBezTo>
                      <a:pt x="85" y="73"/>
                      <a:pt x="77" y="72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5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8" y="64"/>
                      <a:pt x="68" y="63"/>
                    </a:cubicBezTo>
                    <a:cubicBezTo>
                      <a:pt x="65" y="66"/>
                      <a:pt x="63" y="69"/>
                      <a:pt x="60" y="71"/>
                    </a:cubicBezTo>
                    <a:cubicBezTo>
                      <a:pt x="61" y="72"/>
                      <a:pt x="61" y="72"/>
                      <a:pt x="6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4"/>
                      <a:pt x="63" y="74"/>
                    </a:cubicBezTo>
                    <a:cubicBezTo>
                      <a:pt x="68" y="81"/>
                      <a:pt x="70" y="88"/>
                      <a:pt x="66" y="92"/>
                    </a:cubicBezTo>
                    <a:cubicBezTo>
                      <a:pt x="63" y="96"/>
                      <a:pt x="55" y="96"/>
                      <a:pt x="48" y="92"/>
                    </a:cubicBezTo>
                    <a:cubicBezTo>
                      <a:pt x="48" y="92"/>
                      <a:pt x="47" y="91"/>
                      <a:pt x="46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91"/>
                      <a:pt x="45" y="90"/>
                      <a:pt x="45" y="90"/>
                    </a:cubicBezTo>
                    <a:cubicBezTo>
                      <a:pt x="42" y="93"/>
                      <a:pt x="40" y="96"/>
                      <a:pt x="38" y="99"/>
                    </a:cubicBezTo>
                    <a:cubicBezTo>
                      <a:pt x="39" y="99"/>
                      <a:pt x="39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1"/>
                      <a:pt x="41" y="101"/>
                      <a:pt x="41" y="101"/>
                    </a:cubicBezTo>
                    <a:cubicBezTo>
                      <a:pt x="47" y="107"/>
                      <a:pt x="50" y="114"/>
                      <a:pt x="47" y="118"/>
                    </a:cubicBezTo>
                    <a:cubicBezTo>
                      <a:pt x="44" y="123"/>
                      <a:pt x="37" y="124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ubicBezTo>
                      <a:pt x="29" y="121"/>
                      <a:pt x="28" y="121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0"/>
                      <a:pt x="27" y="120"/>
                      <a:pt x="26" y="119"/>
                    </a:cubicBezTo>
                    <a:cubicBezTo>
                      <a:pt x="24" y="123"/>
                      <a:pt x="22" y="126"/>
                      <a:pt x="21" y="129"/>
                    </a:cubicBezTo>
                    <a:cubicBezTo>
                      <a:pt x="22" y="130"/>
                      <a:pt x="24" y="131"/>
                      <a:pt x="24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32" y="136"/>
                      <a:pt x="34" y="142"/>
                      <a:pt x="32" y="147"/>
                    </a:cubicBezTo>
                    <a:cubicBezTo>
                      <a:pt x="30" y="152"/>
                      <a:pt x="24" y="154"/>
                      <a:pt x="16" y="152"/>
                    </a:cubicBezTo>
                    <a:cubicBezTo>
                      <a:pt x="15" y="152"/>
                      <a:pt x="15" y="152"/>
                      <a:pt x="14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3" y="152"/>
                      <a:pt x="13" y="152"/>
                      <a:pt x="12" y="151"/>
                    </a:cubicBezTo>
                    <a:cubicBezTo>
                      <a:pt x="11" y="155"/>
                      <a:pt x="10" y="159"/>
                      <a:pt x="9" y="162"/>
                    </a:cubicBezTo>
                    <a:cubicBezTo>
                      <a:pt x="10" y="163"/>
                      <a:pt x="11" y="163"/>
                      <a:pt x="12" y="164"/>
                    </a:cubicBezTo>
                    <a:cubicBezTo>
                      <a:pt x="19" y="167"/>
                      <a:pt x="23" y="172"/>
                      <a:pt x="22" y="177"/>
                    </a:cubicBezTo>
                    <a:cubicBezTo>
                      <a:pt x="21" y="182"/>
                      <a:pt x="15" y="185"/>
                      <a:pt x="7" y="185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7" y="185"/>
                      <a:pt x="6" y="185"/>
                      <a:pt x="5" y="185"/>
                    </a:cubicBezTo>
                    <a:cubicBezTo>
                      <a:pt x="5" y="185"/>
                      <a:pt x="5" y="185"/>
                      <a:pt x="5" y="185"/>
                    </a:cubicBezTo>
                    <a:cubicBezTo>
                      <a:pt x="5" y="185"/>
                      <a:pt x="4" y="185"/>
                      <a:pt x="3" y="185"/>
                    </a:cubicBezTo>
                    <a:cubicBezTo>
                      <a:pt x="3" y="189"/>
                      <a:pt x="2" y="193"/>
                      <a:pt x="2" y="196"/>
                    </a:cubicBezTo>
                    <a:cubicBezTo>
                      <a:pt x="2" y="196"/>
                      <a:pt x="3" y="197"/>
                      <a:pt x="4" y="197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" y="197"/>
                      <a:pt x="5" y="197"/>
                      <a:pt x="5" y="197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12" y="199"/>
                      <a:pt x="17" y="204"/>
                      <a:pt x="17" y="209"/>
                    </a:cubicBezTo>
                    <a:cubicBezTo>
                      <a:pt x="16" y="214"/>
                      <a:pt x="11" y="218"/>
                      <a:pt x="4" y="219"/>
                    </a:cubicBezTo>
                    <a:cubicBezTo>
                      <a:pt x="3" y="219"/>
                      <a:pt x="3" y="220"/>
                      <a:pt x="2" y="220"/>
                    </a:cubicBezTo>
                    <a:cubicBezTo>
                      <a:pt x="2" y="220"/>
                      <a:pt x="2" y="220"/>
                      <a:pt x="2" y="220"/>
                    </a:cubicBezTo>
                    <a:cubicBezTo>
                      <a:pt x="1" y="220"/>
                      <a:pt x="0" y="220"/>
                      <a:pt x="0" y="220"/>
                    </a:cubicBezTo>
                    <a:cubicBezTo>
                      <a:pt x="0" y="224"/>
                      <a:pt x="0" y="227"/>
                      <a:pt x="0" y="231"/>
                    </a:cubicBezTo>
                    <a:cubicBezTo>
                      <a:pt x="0" y="231"/>
                      <a:pt x="1" y="231"/>
                      <a:pt x="2" y="231"/>
                    </a:cubicBezTo>
                    <a:cubicBezTo>
                      <a:pt x="2" y="231"/>
                      <a:pt x="2" y="231"/>
                      <a:pt x="2" y="231"/>
                    </a:cubicBezTo>
                    <a:cubicBezTo>
                      <a:pt x="3" y="231"/>
                      <a:pt x="3" y="231"/>
                      <a:pt x="4" y="231"/>
                    </a:cubicBezTo>
                    <a:cubicBezTo>
                      <a:pt x="11" y="233"/>
                      <a:pt x="16" y="236"/>
                      <a:pt x="16" y="241"/>
                    </a:cubicBezTo>
                    <a:cubicBezTo>
                      <a:pt x="17" y="246"/>
                      <a:pt x="12" y="251"/>
                      <a:pt x="6" y="253"/>
                    </a:cubicBezTo>
                    <a:cubicBezTo>
                      <a:pt x="6" y="253"/>
                      <a:pt x="6" y="253"/>
                      <a:pt x="6" y="253"/>
                    </a:cubicBezTo>
                    <a:cubicBezTo>
                      <a:pt x="5" y="254"/>
                      <a:pt x="4" y="254"/>
                      <a:pt x="4" y="254"/>
                    </a:cubicBezTo>
                    <a:cubicBezTo>
                      <a:pt x="4" y="254"/>
                      <a:pt x="4" y="254"/>
                      <a:pt x="4" y="254"/>
                    </a:cubicBezTo>
                    <a:cubicBezTo>
                      <a:pt x="3" y="254"/>
                      <a:pt x="2" y="254"/>
                      <a:pt x="2" y="255"/>
                    </a:cubicBezTo>
                    <a:cubicBezTo>
                      <a:pt x="2" y="258"/>
                      <a:pt x="3" y="262"/>
                      <a:pt x="3" y="266"/>
                    </a:cubicBezTo>
                    <a:cubicBezTo>
                      <a:pt x="4" y="266"/>
                      <a:pt x="5" y="265"/>
                      <a:pt x="5" y="265"/>
                    </a:cubicBezTo>
                    <a:cubicBezTo>
                      <a:pt x="6" y="265"/>
                      <a:pt x="6" y="265"/>
                      <a:pt x="6" y="265"/>
                    </a:cubicBezTo>
                    <a:cubicBezTo>
                      <a:pt x="6" y="265"/>
                      <a:pt x="7" y="265"/>
                      <a:pt x="7" y="265"/>
                    </a:cubicBezTo>
                    <a:cubicBezTo>
                      <a:pt x="14" y="266"/>
                      <a:pt x="20" y="268"/>
                      <a:pt x="21" y="273"/>
                    </a:cubicBezTo>
                    <a:cubicBezTo>
                      <a:pt x="22" y="278"/>
                      <a:pt x="19" y="283"/>
                      <a:pt x="13" y="287"/>
                    </a:cubicBezTo>
                    <a:cubicBezTo>
                      <a:pt x="13" y="287"/>
                      <a:pt x="13" y="287"/>
                      <a:pt x="13" y="287"/>
                    </a:cubicBezTo>
                    <a:cubicBezTo>
                      <a:pt x="11" y="287"/>
                      <a:pt x="10" y="288"/>
                      <a:pt x="9" y="288"/>
                    </a:cubicBezTo>
                    <a:cubicBezTo>
                      <a:pt x="10" y="292"/>
                      <a:pt x="11" y="296"/>
                      <a:pt x="12" y="299"/>
                    </a:cubicBezTo>
                    <a:cubicBezTo>
                      <a:pt x="13" y="299"/>
                      <a:pt x="14" y="299"/>
                      <a:pt x="15" y="299"/>
                    </a:cubicBezTo>
                    <a:cubicBezTo>
                      <a:pt x="16" y="298"/>
                      <a:pt x="16" y="298"/>
                      <a:pt x="16" y="298"/>
                    </a:cubicBezTo>
                    <a:cubicBezTo>
                      <a:pt x="23" y="297"/>
                      <a:pt x="29" y="299"/>
                      <a:pt x="31" y="304"/>
                    </a:cubicBezTo>
                    <a:cubicBezTo>
                      <a:pt x="33" y="308"/>
                      <a:pt x="30" y="314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4" y="319"/>
                      <a:pt x="24" y="319"/>
                      <a:pt x="23" y="320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2" y="320"/>
                      <a:pt x="22" y="321"/>
                      <a:pt x="21" y="321"/>
                    </a:cubicBezTo>
                    <a:cubicBezTo>
                      <a:pt x="23" y="324"/>
                      <a:pt x="25" y="328"/>
                      <a:pt x="26" y="331"/>
                    </a:cubicBezTo>
                    <a:cubicBezTo>
                      <a:pt x="27" y="331"/>
                      <a:pt x="28" y="330"/>
                      <a:pt x="29" y="330"/>
                    </a:cubicBezTo>
                    <a:cubicBezTo>
                      <a:pt x="30" y="330"/>
                      <a:pt x="30" y="330"/>
                      <a:pt x="30" y="330"/>
                    </a:cubicBezTo>
                    <a:cubicBezTo>
                      <a:pt x="37" y="328"/>
                      <a:pt x="43" y="329"/>
                      <a:pt x="45" y="333"/>
                    </a:cubicBezTo>
                    <a:cubicBezTo>
                      <a:pt x="48" y="337"/>
                      <a:pt x="46" y="343"/>
                      <a:pt x="41" y="348"/>
                    </a:cubicBezTo>
                    <a:cubicBezTo>
                      <a:pt x="41" y="349"/>
                      <a:pt x="41" y="349"/>
                      <a:pt x="40" y="350"/>
                    </a:cubicBezTo>
                    <a:cubicBezTo>
                      <a:pt x="40" y="350"/>
                      <a:pt x="40" y="350"/>
                      <a:pt x="40" y="350"/>
                    </a:cubicBezTo>
                    <a:cubicBezTo>
                      <a:pt x="40" y="350"/>
                      <a:pt x="39" y="351"/>
                      <a:pt x="39" y="351"/>
                    </a:cubicBezTo>
                    <a:cubicBezTo>
                      <a:pt x="41" y="354"/>
                      <a:pt x="43" y="357"/>
                      <a:pt x="45" y="360"/>
                    </a:cubicBezTo>
                    <a:cubicBezTo>
                      <a:pt x="46" y="360"/>
                      <a:pt x="47" y="359"/>
                      <a:pt x="47" y="359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55" y="355"/>
                      <a:pt x="61" y="355"/>
                      <a:pt x="64" y="359"/>
                    </a:cubicBezTo>
                    <a:cubicBezTo>
                      <a:pt x="68" y="363"/>
                      <a:pt x="67" y="369"/>
                      <a:pt x="62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1" y="377"/>
                      <a:pt x="61" y="377"/>
                      <a:pt x="60" y="378"/>
                    </a:cubicBezTo>
                    <a:cubicBezTo>
                      <a:pt x="63" y="381"/>
                      <a:pt x="65" y="384"/>
                      <a:pt x="68" y="386"/>
                    </a:cubicBezTo>
                    <a:cubicBezTo>
                      <a:pt x="69" y="386"/>
                      <a:pt x="69" y="385"/>
                      <a:pt x="70" y="384"/>
                    </a:cubicBezTo>
                    <a:cubicBezTo>
                      <a:pt x="71" y="384"/>
                      <a:pt x="71" y="384"/>
                      <a:pt x="71" y="384"/>
                    </a:cubicBezTo>
                    <a:cubicBezTo>
                      <a:pt x="77" y="380"/>
                      <a:pt x="83" y="379"/>
                      <a:pt x="87" y="382"/>
                    </a:cubicBezTo>
                    <a:cubicBezTo>
                      <a:pt x="91" y="385"/>
                      <a:pt x="91" y="392"/>
                      <a:pt x="88" y="398"/>
                    </a:cubicBezTo>
                    <a:cubicBezTo>
                      <a:pt x="87" y="399"/>
                      <a:pt x="87" y="399"/>
                      <a:pt x="87" y="399"/>
                    </a:cubicBezTo>
                    <a:cubicBezTo>
                      <a:pt x="87" y="400"/>
                      <a:pt x="86" y="401"/>
                      <a:pt x="86" y="402"/>
                    </a:cubicBezTo>
                    <a:cubicBezTo>
                      <a:pt x="89" y="404"/>
                      <a:pt x="92" y="406"/>
                      <a:pt x="95" y="408"/>
                    </a:cubicBezTo>
                    <a:cubicBezTo>
                      <a:pt x="95" y="408"/>
                      <a:pt x="96" y="407"/>
                      <a:pt x="96" y="407"/>
                    </a:cubicBezTo>
                    <a:cubicBezTo>
                      <a:pt x="96" y="407"/>
                      <a:pt x="96" y="407"/>
                      <a:pt x="96" y="407"/>
                    </a:cubicBezTo>
                    <a:cubicBezTo>
                      <a:pt x="97" y="406"/>
                      <a:pt x="97" y="406"/>
                      <a:pt x="97" y="405"/>
                    </a:cubicBezTo>
                    <a:cubicBezTo>
                      <a:pt x="102" y="400"/>
                      <a:pt x="109" y="399"/>
                      <a:pt x="113" y="401"/>
                    </a:cubicBezTo>
                    <a:cubicBezTo>
                      <a:pt x="117" y="404"/>
                      <a:pt x="118" y="410"/>
                      <a:pt x="116" y="417"/>
                    </a:cubicBezTo>
                    <a:cubicBezTo>
                      <a:pt x="116" y="418"/>
                      <a:pt x="116" y="418"/>
                      <a:pt x="116" y="418"/>
                    </a:cubicBezTo>
                    <a:cubicBezTo>
                      <a:pt x="115" y="419"/>
                      <a:pt x="115" y="420"/>
                      <a:pt x="115" y="421"/>
                    </a:cubicBezTo>
                    <a:cubicBezTo>
                      <a:pt x="118" y="423"/>
                      <a:pt x="121" y="424"/>
                      <a:pt x="125" y="426"/>
                    </a:cubicBezTo>
                    <a:cubicBezTo>
                      <a:pt x="125" y="425"/>
                      <a:pt x="126" y="424"/>
                      <a:pt x="127" y="423"/>
                    </a:cubicBezTo>
                    <a:cubicBezTo>
                      <a:pt x="131" y="417"/>
                      <a:pt x="137" y="414"/>
                      <a:pt x="141" y="416"/>
                    </a:cubicBezTo>
                    <a:cubicBezTo>
                      <a:pt x="146" y="418"/>
                      <a:pt x="148" y="424"/>
                      <a:pt x="147" y="432"/>
                    </a:cubicBezTo>
                    <a:cubicBezTo>
                      <a:pt x="147" y="432"/>
                      <a:pt x="147" y="433"/>
                      <a:pt x="147" y="433"/>
                    </a:cubicBezTo>
                    <a:cubicBezTo>
                      <a:pt x="147" y="434"/>
                      <a:pt x="147" y="434"/>
                      <a:pt x="147" y="434"/>
                    </a:cubicBezTo>
                    <a:cubicBezTo>
                      <a:pt x="147" y="434"/>
                      <a:pt x="147" y="435"/>
                      <a:pt x="146" y="435"/>
                    </a:cubicBezTo>
                    <a:cubicBezTo>
                      <a:pt x="150" y="437"/>
                      <a:pt x="153" y="438"/>
                      <a:pt x="157" y="439"/>
                    </a:cubicBezTo>
                    <a:cubicBezTo>
                      <a:pt x="157" y="438"/>
                      <a:pt x="158" y="437"/>
                      <a:pt x="158" y="436"/>
                    </a:cubicBezTo>
                    <a:cubicBezTo>
                      <a:pt x="162" y="429"/>
                      <a:pt x="167" y="424"/>
                      <a:pt x="172" y="426"/>
                    </a:cubicBezTo>
                    <a:cubicBezTo>
                      <a:pt x="177" y="427"/>
                      <a:pt x="180" y="433"/>
                      <a:pt x="180" y="440"/>
                    </a:cubicBezTo>
                    <a:cubicBezTo>
                      <a:pt x="180" y="442"/>
                      <a:pt x="180" y="443"/>
                      <a:pt x="180" y="444"/>
                    </a:cubicBezTo>
                    <a:cubicBezTo>
                      <a:pt x="184" y="445"/>
                      <a:pt x="187" y="446"/>
                      <a:pt x="191" y="447"/>
                    </a:cubicBezTo>
                    <a:cubicBezTo>
                      <a:pt x="191" y="446"/>
                      <a:pt x="191" y="446"/>
                      <a:pt x="191" y="445"/>
                    </a:cubicBezTo>
                    <a:cubicBezTo>
                      <a:pt x="191" y="445"/>
                      <a:pt x="191" y="445"/>
                      <a:pt x="191" y="445"/>
                    </a:cubicBezTo>
                    <a:cubicBezTo>
                      <a:pt x="191" y="444"/>
                      <a:pt x="191" y="444"/>
                      <a:pt x="191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1" y="436"/>
                      <a:pt x="198" y="431"/>
                      <a:pt x="203" y="431"/>
                    </a:cubicBezTo>
                    <a:cubicBezTo>
                      <a:pt x="209" y="432"/>
                      <a:pt x="213" y="438"/>
                      <a:pt x="214" y="445"/>
                    </a:cubicBezTo>
                    <a:cubicBezTo>
                      <a:pt x="214" y="446"/>
                      <a:pt x="214" y="447"/>
                      <a:pt x="214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4" y="448"/>
                      <a:pt x="215" y="449"/>
                      <a:pt x="215" y="449"/>
                    </a:cubicBezTo>
                    <a:cubicBezTo>
                      <a:pt x="218" y="449"/>
                      <a:pt x="222" y="450"/>
                      <a:pt x="226" y="449"/>
                    </a:cubicBezTo>
                    <a:cubicBezTo>
                      <a:pt x="226" y="449"/>
                      <a:pt x="226" y="448"/>
                      <a:pt x="226" y="448"/>
                    </a:cubicBezTo>
                    <a:cubicBezTo>
                      <a:pt x="226" y="447"/>
                      <a:pt x="226" y="447"/>
                      <a:pt x="226" y="447"/>
                    </a:cubicBezTo>
                    <a:cubicBezTo>
                      <a:pt x="226" y="447"/>
                      <a:pt x="226" y="446"/>
                      <a:pt x="226" y="446"/>
                    </a:cubicBezTo>
                    <a:cubicBezTo>
                      <a:pt x="227" y="438"/>
                      <a:pt x="231" y="432"/>
                      <a:pt x="236" y="432"/>
                    </a:cubicBezTo>
                    <a:cubicBezTo>
                      <a:pt x="241" y="431"/>
                      <a:pt x="247" y="437"/>
                      <a:pt x="249" y="444"/>
                    </a:cubicBezTo>
                    <a:cubicBezTo>
                      <a:pt x="249" y="446"/>
                      <a:pt x="249" y="447"/>
                      <a:pt x="250" y="448"/>
                    </a:cubicBezTo>
                    <a:cubicBezTo>
                      <a:pt x="253" y="448"/>
                      <a:pt x="257" y="447"/>
                      <a:pt x="261" y="447"/>
                    </a:cubicBezTo>
                    <a:cubicBezTo>
                      <a:pt x="260" y="445"/>
                      <a:pt x="260" y="444"/>
                      <a:pt x="260" y="443"/>
                    </a:cubicBezTo>
                    <a:cubicBezTo>
                      <a:pt x="260" y="435"/>
                      <a:pt x="263" y="428"/>
                      <a:pt x="268" y="427"/>
                    </a:cubicBezTo>
                    <a:cubicBezTo>
                      <a:pt x="273" y="425"/>
                      <a:pt x="279" y="430"/>
                      <a:pt x="283" y="438"/>
                    </a:cubicBezTo>
                    <a:cubicBezTo>
                      <a:pt x="283" y="439"/>
                      <a:pt x="284" y="440"/>
                      <a:pt x="284" y="441"/>
                    </a:cubicBezTo>
                    <a:cubicBezTo>
                      <a:pt x="288" y="441"/>
                      <a:pt x="291" y="439"/>
                      <a:pt x="295" y="438"/>
                    </a:cubicBezTo>
                    <a:cubicBezTo>
                      <a:pt x="294" y="437"/>
                      <a:pt x="294" y="436"/>
                      <a:pt x="294" y="435"/>
                    </a:cubicBezTo>
                    <a:cubicBezTo>
                      <a:pt x="292" y="427"/>
                      <a:pt x="294" y="419"/>
                      <a:pt x="299" y="417"/>
                    </a:cubicBezTo>
                    <a:cubicBezTo>
                      <a:pt x="304" y="415"/>
                      <a:pt x="311" y="419"/>
                      <a:pt x="315" y="426"/>
                    </a:cubicBezTo>
                    <a:cubicBezTo>
                      <a:pt x="316" y="427"/>
                      <a:pt x="316" y="428"/>
                      <a:pt x="317" y="430"/>
                    </a:cubicBezTo>
                    <a:cubicBezTo>
                      <a:pt x="320" y="428"/>
                      <a:pt x="324" y="426"/>
                      <a:pt x="327" y="425"/>
                    </a:cubicBezTo>
                    <a:cubicBezTo>
                      <a:pt x="327" y="423"/>
                      <a:pt x="326" y="422"/>
                      <a:pt x="325" y="421"/>
                    </a:cubicBezTo>
                    <a:cubicBezTo>
                      <a:pt x="322" y="413"/>
                      <a:pt x="323" y="406"/>
                      <a:pt x="327" y="403"/>
                    </a:cubicBezTo>
                    <a:cubicBezTo>
                      <a:pt x="332" y="400"/>
                      <a:pt x="340" y="403"/>
                      <a:pt x="346" y="409"/>
                    </a:cubicBezTo>
                    <a:cubicBezTo>
                      <a:pt x="346" y="410"/>
                      <a:pt x="347" y="411"/>
                      <a:pt x="348" y="413"/>
                    </a:cubicBezTo>
                    <a:cubicBezTo>
                      <a:pt x="351" y="410"/>
                      <a:pt x="354" y="408"/>
                      <a:pt x="357" y="406"/>
                    </a:cubicBezTo>
                    <a:cubicBezTo>
                      <a:pt x="356" y="405"/>
                      <a:pt x="356" y="404"/>
                      <a:pt x="355" y="403"/>
                    </a:cubicBezTo>
                    <a:cubicBezTo>
                      <a:pt x="350" y="396"/>
                      <a:pt x="349" y="388"/>
                      <a:pt x="354" y="384"/>
                    </a:cubicBezTo>
                    <a:cubicBezTo>
                      <a:pt x="358" y="380"/>
                      <a:pt x="366" y="382"/>
                      <a:pt x="373" y="388"/>
                    </a:cubicBezTo>
                    <a:cubicBezTo>
                      <a:pt x="374" y="389"/>
                      <a:pt x="375" y="390"/>
                      <a:pt x="375" y="390"/>
                    </a:cubicBezTo>
                    <a:cubicBezTo>
                      <a:pt x="376" y="391"/>
                      <a:pt x="376" y="391"/>
                      <a:pt x="376" y="391"/>
                    </a:cubicBezTo>
                    <a:cubicBezTo>
                      <a:pt x="379" y="388"/>
                      <a:pt x="381" y="386"/>
                      <a:pt x="384" y="383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3" y="382"/>
                      <a:pt x="382" y="381"/>
                      <a:pt x="381" y="380"/>
                    </a:cubicBezTo>
                    <a:cubicBezTo>
                      <a:pt x="375" y="374"/>
                      <a:pt x="373" y="366"/>
                      <a:pt x="377" y="361"/>
                    </a:cubicBezTo>
                    <a:cubicBezTo>
                      <a:pt x="381" y="357"/>
                      <a:pt x="389" y="357"/>
                      <a:pt x="397" y="363"/>
                    </a:cubicBezTo>
                    <a:cubicBezTo>
                      <a:pt x="398" y="363"/>
                      <a:pt x="398" y="364"/>
                      <a:pt x="399" y="364"/>
                    </a:cubicBezTo>
                    <a:cubicBezTo>
                      <a:pt x="400" y="365"/>
                      <a:pt x="400" y="365"/>
                      <a:pt x="400" y="365"/>
                    </a:cubicBezTo>
                    <a:cubicBezTo>
                      <a:pt x="402" y="362"/>
                      <a:pt x="405" y="359"/>
                      <a:pt x="407" y="356"/>
                    </a:cubicBezTo>
                    <a:cubicBezTo>
                      <a:pt x="406" y="355"/>
                      <a:pt x="406" y="355"/>
                      <a:pt x="406" y="355"/>
                    </a:cubicBezTo>
                    <a:cubicBezTo>
                      <a:pt x="405" y="355"/>
                      <a:pt x="405" y="354"/>
                      <a:pt x="404" y="354"/>
                    </a:cubicBezTo>
                    <a:cubicBezTo>
                      <a:pt x="396" y="348"/>
                      <a:pt x="393" y="340"/>
                      <a:pt x="396" y="335"/>
                    </a:cubicBezTo>
                    <a:cubicBezTo>
                      <a:pt x="399" y="330"/>
                      <a:pt x="408" y="329"/>
                      <a:pt x="417" y="334"/>
                    </a:cubicBezTo>
                    <a:cubicBezTo>
                      <a:pt x="417" y="334"/>
                      <a:pt x="418" y="334"/>
                      <a:pt x="419" y="335"/>
                    </a:cubicBezTo>
                    <a:cubicBezTo>
                      <a:pt x="419" y="335"/>
                      <a:pt x="419" y="335"/>
                      <a:pt x="420" y="336"/>
                    </a:cubicBezTo>
                    <a:cubicBezTo>
                      <a:pt x="422" y="332"/>
                      <a:pt x="424" y="329"/>
                      <a:pt x="425" y="325"/>
                    </a:cubicBezTo>
                    <a:cubicBezTo>
                      <a:pt x="425" y="325"/>
                      <a:pt x="425" y="325"/>
                      <a:pt x="425" y="325"/>
                    </a:cubicBezTo>
                    <a:cubicBezTo>
                      <a:pt x="424" y="325"/>
                      <a:pt x="423" y="324"/>
                      <a:pt x="423" y="324"/>
                    </a:cubicBezTo>
                    <a:cubicBezTo>
                      <a:pt x="423" y="324"/>
                      <a:pt x="423" y="324"/>
                      <a:pt x="423" y="324"/>
                    </a:cubicBezTo>
                    <a:cubicBezTo>
                      <a:pt x="413" y="320"/>
                      <a:pt x="409" y="313"/>
                      <a:pt x="411" y="308"/>
                    </a:cubicBezTo>
                    <a:cubicBezTo>
                      <a:pt x="413" y="302"/>
                      <a:pt x="422" y="296"/>
                      <a:pt x="432" y="304"/>
                    </a:cubicBezTo>
                    <a:cubicBezTo>
                      <a:pt x="431" y="304"/>
                      <a:pt x="431" y="304"/>
                      <a:pt x="431" y="304"/>
                    </a:cubicBezTo>
                    <a:cubicBezTo>
                      <a:pt x="432" y="304"/>
                      <a:pt x="433" y="303"/>
                      <a:pt x="433" y="304"/>
                    </a:cubicBezTo>
                    <a:cubicBezTo>
                      <a:pt x="434" y="304"/>
                      <a:pt x="434" y="304"/>
                      <a:pt x="435" y="304"/>
                    </a:cubicBezTo>
                    <a:cubicBezTo>
                      <a:pt x="436" y="300"/>
                      <a:pt x="438" y="296"/>
                      <a:pt x="439" y="293"/>
                    </a:cubicBezTo>
                    <a:cubicBezTo>
                      <a:pt x="438" y="293"/>
                      <a:pt x="438" y="292"/>
                      <a:pt x="437" y="292"/>
                    </a:cubicBezTo>
                    <a:cubicBezTo>
                      <a:pt x="436" y="292"/>
                      <a:pt x="436" y="292"/>
                      <a:pt x="435" y="292"/>
                    </a:cubicBezTo>
                    <a:cubicBezTo>
                      <a:pt x="426" y="289"/>
                      <a:pt x="420" y="282"/>
                      <a:pt x="421" y="276"/>
                    </a:cubicBezTo>
                    <a:cubicBezTo>
                      <a:pt x="423" y="270"/>
                      <a:pt x="432" y="267"/>
                      <a:pt x="442" y="268"/>
                    </a:cubicBezTo>
                    <a:cubicBezTo>
                      <a:pt x="442" y="268"/>
                      <a:pt x="442" y="268"/>
                      <a:pt x="442" y="268"/>
                    </a:cubicBezTo>
                    <a:cubicBezTo>
                      <a:pt x="442" y="268"/>
                      <a:pt x="442" y="269"/>
                      <a:pt x="443" y="269"/>
                    </a:cubicBezTo>
                    <a:cubicBezTo>
                      <a:pt x="444" y="269"/>
                      <a:pt x="444" y="269"/>
                      <a:pt x="445" y="269"/>
                    </a:cubicBezTo>
                    <a:cubicBezTo>
                      <a:pt x="446" y="265"/>
                      <a:pt x="446" y="261"/>
                      <a:pt x="447" y="258"/>
                    </a:cubicBezTo>
                    <a:cubicBezTo>
                      <a:pt x="446" y="258"/>
                      <a:pt x="445" y="257"/>
                      <a:pt x="445" y="257"/>
                    </a:cubicBezTo>
                    <a:cubicBezTo>
                      <a:pt x="444" y="257"/>
                      <a:pt x="443" y="256"/>
                      <a:pt x="443" y="256"/>
                    </a:cubicBezTo>
                    <a:cubicBezTo>
                      <a:pt x="443" y="256"/>
                      <a:pt x="443" y="256"/>
                      <a:pt x="443" y="256"/>
                    </a:cubicBezTo>
                    <a:cubicBezTo>
                      <a:pt x="433" y="256"/>
                      <a:pt x="427" y="250"/>
                      <a:pt x="427" y="244"/>
                    </a:cubicBezTo>
                    <a:cubicBezTo>
                      <a:pt x="427" y="237"/>
                      <a:pt x="435" y="233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moveTo>
                      <a:pt x="319" y="97"/>
                    </a:moveTo>
                    <a:cubicBezTo>
                      <a:pt x="333" y="88"/>
                      <a:pt x="355" y="106"/>
                      <a:pt x="372" y="132"/>
                    </a:cubicBezTo>
                    <a:cubicBezTo>
                      <a:pt x="388" y="159"/>
                      <a:pt x="395" y="187"/>
                      <a:pt x="381" y="196"/>
                    </a:cubicBezTo>
                    <a:cubicBezTo>
                      <a:pt x="369" y="203"/>
                      <a:pt x="340" y="187"/>
                      <a:pt x="324" y="162"/>
                    </a:cubicBezTo>
                    <a:cubicBezTo>
                      <a:pt x="309" y="138"/>
                      <a:pt x="307" y="104"/>
                      <a:pt x="319" y="97"/>
                    </a:cubicBezTo>
                    <a:moveTo>
                      <a:pt x="280" y="313"/>
                    </a:moveTo>
                    <a:cubicBezTo>
                      <a:pt x="231" y="344"/>
                      <a:pt x="167" y="329"/>
                      <a:pt x="136" y="280"/>
                    </a:cubicBezTo>
                    <a:cubicBezTo>
                      <a:pt x="106" y="231"/>
                      <a:pt x="120" y="167"/>
                      <a:pt x="169" y="137"/>
                    </a:cubicBezTo>
                    <a:cubicBezTo>
                      <a:pt x="218" y="106"/>
                      <a:pt x="282" y="121"/>
                      <a:pt x="313" y="169"/>
                    </a:cubicBezTo>
                    <a:cubicBezTo>
                      <a:pt x="343" y="218"/>
                      <a:pt x="329" y="283"/>
                      <a:pt x="280" y="313"/>
                    </a:cubicBezTo>
                    <a:moveTo>
                      <a:pt x="218" y="51"/>
                    </a:moveTo>
                    <a:cubicBezTo>
                      <a:pt x="249" y="50"/>
                      <a:pt x="277" y="58"/>
                      <a:pt x="277" y="75"/>
                    </a:cubicBezTo>
                    <a:cubicBezTo>
                      <a:pt x="278" y="89"/>
                      <a:pt x="249" y="106"/>
                      <a:pt x="220" y="107"/>
                    </a:cubicBezTo>
                    <a:cubicBezTo>
                      <a:pt x="191" y="108"/>
                      <a:pt x="161" y="93"/>
                      <a:pt x="161" y="79"/>
                    </a:cubicBezTo>
                    <a:cubicBezTo>
                      <a:pt x="160" y="62"/>
                      <a:pt x="187" y="52"/>
                      <a:pt x="218" y="51"/>
                    </a:cubicBezTo>
                    <a:moveTo>
                      <a:pt x="71" y="144"/>
                    </a:moveTo>
                    <a:cubicBezTo>
                      <a:pt x="85" y="116"/>
                      <a:pt x="106" y="96"/>
                      <a:pt x="121" y="104"/>
                    </a:cubicBezTo>
                    <a:cubicBezTo>
                      <a:pt x="133" y="110"/>
                      <a:pt x="134" y="144"/>
                      <a:pt x="120" y="170"/>
                    </a:cubicBezTo>
                    <a:cubicBezTo>
                      <a:pt x="107" y="195"/>
                      <a:pt x="79" y="214"/>
                      <a:pt x="66" y="207"/>
                    </a:cubicBezTo>
                    <a:cubicBezTo>
                      <a:pt x="51" y="199"/>
                      <a:pt x="56" y="171"/>
                      <a:pt x="71" y="144"/>
                    </a:cubicBezTo>
                    <a:moveTo>
                      <a:pt x="130" y="353"/>
                    </a:moveTo>
                    <a:cubicBezTo>
                      <a:pt x="116" y="362"/>
                      <a:pt x="94" y="343"/>
                      <a:pt x="77" y="317"/>
                    </a:cubicBezTo>
                    <a:cubicBezTo>
                      <a:pt x="61" y="291"/>
                      <a:pt x="54" y="263"/>
                      <a:pt x="68" y="254"/>
                    </a:cubicBezTo>
                    <a:cubicBezTo>
                      <a:pt x="80" y="247"/>
                      <a:pt x="109" y="263"/>
                      <a:pt x="125" y="287"/>
                    </a:cubicBezTo>
                    <a:cubicBezTo>
                      <a:pt x="140" y="312"/>
                      <a:pt x="142" y="346"/>
                      <a:pt x="130" y="353"/>
                    </a:cubicBezTo>
                    <a:moveTo>
                      <a:pt x="231" y="399"/>
                    </a:moveTo>
                    <a:cubicBezTo>
                      <a:pt x="200" y="400"/>
                      <a:pt x="172" y="392"/>
                      <a:pt x="172" y="375"/>
                    </a:cubicBezTo>
                    <a:cubicBezTo>
                      <a:pt x="171" y="361"/>
                      <a:pt x="200" y="344"/>
                      <a:pt x="229" y="343"/>
                    </a:cubicBezTo>
                    <a:cubicBezTo>
                      <a:pt x="258" y="342"/>
                      <a:pt x="288" y="357"/>
                      <a:pt x="288" y="371"/>
                    </a:cubicBezTo>
                    <a:cubicBezTo>
                      <a:pt x="289" y="387"/>
                      <a:pt x="262" y="397"/>
                      <a:pt x="231" y="399"/>
                    </a:cubicBezTo>
                    <a:moveTo>
                      <a:pt x="378" y="306"/>
                    </a:moveTo>
                    <a:cubicBezTo>
                      <a:pt x="364" y="334"/>
                      <a:pt x="343" y="354"/>
                      <a:pt x="328" y="346"/>
                    </a:cubicBezTo>
                    <a:cubicBezTo>
                      <a:pt x="316" y="339"/>
                      <a:pt x="315" y="306"/>
                      <a:pt x="329" y="280"/>
                    </a:cubicBezTo>
                    <a:cubicBezTo>
                      <a:pt x="342" y="254"/>
                      <a:pt x="370" y="236"/>
                      <a:pt x="383" y="243"/>
                    </a:cubicBezTo>
                    <a:cubicBezTo>
                      <a:pt x="398" y="250"/>
                      <a:pt x="393" y="279"/>
                      <a:pt x="378" y="30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35"/>
              <p:cNvSpPr>
                <a:spLocks noEditPoints="1"/>
              </p:cNvSpPr>
              <p:nvPr/>
            </p:nvSpPr>
            <p:spPr bwMode="auto">
              <a:xfrm>
                <a:off x="6932633" y="2390376"/>
                <a:ext cx="1191002" cy="1192631"/>
              </a:xfrm>
              <a:custGeom>
                <a:avLst/>
                <a:gdLst>
                  <a:gd name="T0" fmla="*/ 207 w 618"/>
                  <a:gd name="T1" fmla="*/ 17 h 619"/>
                  <a:gd name="T2" fmla="*/ 187 w 618"/>
                  <a:gd name="T3" fmla="*/ 58 h 619"/>
                  <a:gd name="T4" fmla="*/ 140 w 618"/>
                  <a:gd name="T5" fmla="*/ 72 h 619"/>
                  <a:gd name="T6" fmla="*/ 105 w 618"/>
                  <a:gd name="T7" fmla="*/ 77 h 619"/>
                  <a:gd name="T8" fmla="*/ 60 w 618"/>
                  <a:gd name="T9" fmla="*/ 126 h 619"/>
                  <a:gd name="T10" fmla="*/ 67 w 618"/>
                  <a:gd name="T11" fmla="*/ 170 h 619"/>
                  <a:gd name="T12" fmla="*/ 13 w 618"/>
                  <a:gd name="T13" fmla="*/ 220 h 619"/>
                  <a:gd name="T14" fmla="*/ 30 w 618"/>
                  <a:gd name="T15" fmla="*/ 291 h 619"/>
                  <a:gd name="T16" fmla="*/ 0 w 618"/>
                  <a:gd name="T17" fmla="*/ 324 h 619"/>
                  <a:gd name="T18" fmla="*/ 10 w 618"/>
                  <a:gd name="T19" fmla="*/ 390 h 619"/>
                  <a:gd name="T20" fmla="*/ 49 w 618"/>
                  <a:gd name="T21" fmla="*/ 413 h 619"/>
                  <a:gd name="T22" fmla="*/ 55 w 618"/>
                  <a:gd name="T23" fmla="*/ 485 h 619"/>
                  <a:gd name="T24" fmla="*/ 121 w 618"/>
                  <a:gd name="T25" fmla="*/ 516 h 619"/>
                  <a:gd name="T26" fmla="*/ 128 w 618"/>
                  <a:gd name="T27" fmla="*/ 561 h 619"/>
                  <a:gd name="T28" fmla="*/ 186 w 618"/>
                  <a:gd name="T29" fmla="*/ 594 h 619"/>
                  <a:gd name="T30" fmla="*/ 228 w 618"/>
                  <a:gd name="T31" fmla="*/ 577 h 619"/>
                  <a:gd name="T32" fmla="*/ 288 w 618"/>
                  <a:gd name="T33" fmla="*/ 618 h 619"/>
                  <a:gd name="T34" fmla="*/ 307 w 618"/>
                  <a:gd name="T35" fmla="*/ 602 h 619"/>
                  <a:gd name="T36" fmla="*/ 368 w 618"/>
                  <a:gd name="T37" fmla="*/ 614 h 619"/>
                  <a:gd name="T38" fmla="*/ 393 w 618"/>
                  <a:gd name="T39" fmla="*/ 577 h 619"/>
                  <a:gd name="T40" fmla="*/ 455 w 618"/>
                  <a:gd name="T41" fmla="*/ 583 h 619"/>
                  <a:gd name="T42" fmla="*/ 468 w 618"/>
                  <a:gd name="T43" fmla="*/ 540 h 619"/>
                  <a:gd name="T44" fmla="*/ 538 w 618"/>
                  <a:gd name="T45" fmla="*/ 519 h 619"/>
                  <a:gd name="T46" fmla="*/ 553 w 618"/>
                  <a:gd name="T47" fmla="*/ 448 h 619"/>
                  <a:gd name="T48" fmla="*/ 595 w 618"/>
                  <a:gd name="T49" fmla="*/ 430 h 619"/>
                  <a:gd name="T50" fmla="*/ 576 w 618"/>
                  <a:gd name="T51" fmla="*/ 395 h 619"/>
                  <a:gd name="T52" fmla="*/ 616 w 618"/>
                  <a:gd name="T53" fmla="*/ 354 h 619"/>
                  <a:gd name="T54" fmla="*/ 589 w 618"/>
                  <a:gd name="T55" fmla="*/ 286 h 619"/>
                  <a:gd name="T56" fmla="*/ 614 w 618"/>
                  <a:gd name="T57" fmla="*/ 249 h 619"/>
                  <a:gd name="T58" fmla="*/ 570 w 618"/>
                  <a:gd name="T59" fmla="*/ 205 h 619"/>
                  <a:gd name="T60" fmla="*/ 582 w 618"/>
                  <a:gd name="T61" fmla="*/ 162 h 619"/>
                  <a:gd name="T62" fmla="*/ 544 w 618"/>
                  <a:gd name="T63" fmla="*/ 107 h 619"/>
                  <a:gd name="T64" fmla="*/ 499 w 618"/>
                  <a:gd name="T65" fmla="*/ 103 h 619"/>
                  <a:gd name="T66" fmla="*/ 466 w 618"/>
                  <a:gd name="T67" fmla="*/ 77 h 619"/>
                  <a:gd name="T68" fmla="*/ 452 w 618"/>
                  <a:gd name="T69" fmla="*/ 34 h 619"/>
                  <a:gd name="T70" fmla="*/ 390 w 618"/>
                  <a:gd name="T71" fmla="*/ 10 h 619"/>
                  <a:gd name="T72" fmla="*/ 350 w 618"/>
                  <a:gd name="T73" fmla="*/ 32 h 619"/>
                  <a:gd name="T74" fmla="*/ 285 w 618"/>
                  <a:gd name="T75" fmla="*/ 1 h 619"/>
                  <a:gd name="T76" fmla="*/ 225 w 618"/>
                  <a:gd name="T77" fmla="*/ 42 h 619"/>
                  <a:gd name="T78" fmla="*/ 188 w 618"/>
                  <a:gd name="T79" fmla="*/ 286 h 619"/>
                  <a:gd name="T80" fmla="*/ 228 w 618"/>
                  <a:gd name="T81" fmla="*/ 335 h 619"/>
                  <a:gd name="T82" fmla="*/ 334 w 618"/>
                  <a:gd name="T83" fmla="*/ 390 h 619"/>
                  <a:gd name="T84" fmla="*/ 223 w 618"/>
                  <a:gd name="T85" fmla="*/ 399 h 619"/>
                  <a:gd name="T86" fmla="*/ 82 w 618"/>
                  <a:gd name="T87" fmla="*/ 398 h 619"/>
                  <a:gd name="T88" fmla="*/ 323 w 618"/>
                  <a:gd name="T89" fmla="*/ 552 h 619"/>
                  <a:gd name="T90" fmla="*/ 534 w 618"/>
                  <a:gd name="T91" fmla="*/ 402 h 619"/>
                  <a:gd name="T92" fmla="*/ 437 w 618"/>
                  <a:gd name="T93" fmla="*/ 291 h 619"/>
                  <a:gd name="T94" fmla="*/ 541 w 618"/>
                  <a:gd name="T95" fmla="*/ 237 h 619"/>
                  <a:gd name="T96" fmla="*/ 295 w 618"/>
                  <a:gd name="T97" fmla="*/ 186 h 619"/>
                  <a:gd name="T98" fmla="*/ 441 w 618"/>
                  <a:gd name="T99" fmla="*/ 105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8" h="619">
                    <a:moveTo>
                      <a:pt x="225" y="42"/>
                    </a:moveTo>
                    <a:cubicBezTo>
                      <a:pt x="225" y="42"/>
                      <a:pt x="225" y="42"/>
                      <a:pt x="225" y="42"/>
                    </a:cubicBezTo>
                    <a:cubicBezTo>
                      <a:pt x="207" y="17"/>
                      <a:pt x="207" y="17"/>
                      <a:pt x="207" y="17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83" y="27"/>
                      <a:pt x="183" y="27"/>
                      <a:pt x="183" y="27"/>
                    </a:cubicBezTo>
                    <a:cubicBezTo>
                      <a:pt x="187" y="58"/>
                      <a:pt x="187" y="58"/>
                      <a:pt x="187" y="58"/>
                    </a:cubicBezTo>
                    <a:cubicBezTo>
                      <a:pt x="174" y="64"/>
                      <a:pt x="162" y="71"/>
                      <a:pt x="150" y="7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25" y="60"/>
                      <a:pt x="125" y="60"/>
                      <a:pt x="125" y="60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08" y="115"/>
                      <a:pt x="98" y="125"/>
                      <a:pt x="89" y="137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5" y="147"/>
                      <a:pt x="45" y="147"/>
                      <a:pt x="45" y="147"/>
                    </a:cubicBezTo>
                    <a:cubicBezTo>
                      <a:pt x="67" y="170"/>
                      <a:pt x="67" y="170"/>
                      <a:pt x="67" y="170"/>
                    </a:cubicBezTo>
                    <a:cubicBezTo>
                      <a:pt x="59" y="183"/>
                      <a:pt x="53" y="196"/>
                      <a:pt x="48" y="209"/>
                    </a:cubicBezTo>
                    <a:cubicBezTo>
                      <a:pt x="17" y="207"/>
                      <a:pt x="17" y="207"/>
                      <a:pt x="17" y="207"/>
                    </a:cubicBezTo>
                    <a:cubicBezTo>
                      <a:pt x="13" y="220"/>
                      <a:pt x="13" y="220"/>
                      <a:pt x="13" y="220"/>
                    </a:cubicBezTo>
                    <a:cubicBezTo>
                      <a:pt x="9" y="232"/>
                      <a:pt x="9" y="232"/>
                      <a:pt x="9" y="232"/>
                    </a:cubicBezTo>
                    <a:cubicBezTo>
                      <a:pt x="36" y="248"/>
                      <a:pt x="36" y="248"/>
                      <a:pt x="36" y="248"/>
                    </a:cubicBezTo>
                    <a:cubicBezTo>
                      <a:pt x="33" y="262"/>
                      <a:pt x="31" y="276"/>
                      <a:pt x="30" y="291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30" y="331"/>
                      <a:pt x="30" y="331"/>
                      <a:pt x="30" y="331"/>
                    </a:cubicBezTo>
                    <a:cubicBezTo>
                      <a:pt x="31" y="346"/>
                      <a:pt x="34" y="360"/>
                      <a:pt x="37" y="374"/>
                    </a:cubicBezTo>
                    <a:cubicBezTo>
                      <a:pt x="10" y="390"/>
                      <a:pt x="10" y="390"/>
                      <a:pt x="10" y="390"/>
                    </a:cubicBezTo>
                    <a:cubicBezTo>
                      <a:pt x="14" y="403"/>
                      <a:pt x="14" y="403"/>
                      <a:pt x="14" y="403"/>
                    </a:cubicBezTo>
                    <a:cubicBezTo>
                      <a:pt x="18" y="415"/>
                      <a:pt x="18" y="415"/>
                      <a:pt x="18" y="415"/>
                    </a:cubicBezTo>
                    <a:cubicBezTo>
                      <a:pt x="49" y="413"/>
                      <a:pt x="49" y="413"/>
                      <a:pt x="49" y="413"/>
                    </a:cubicBezTo>
                    <a:cubicBezTo>
                      <a:pt x="55" y="426"/>
                      <a:pt x="61" y="439"/>
                      <a:pt x="68" y="452"/>
                    </a:cubicBezTo>
                    <a:cubicBezTo>
                      <a:pt x="47" y="475"/>
                      <a:pt x="47" y="475"/>
                      <a:pt x="47" y="475"/>
                    </a:cubicBezTo>
                    <a:cubicBezTo>
                      <a:pt x="55" y="485"/>
                      <a:pt x="55" y="485"/>
                      <a:pt x="55" y="485"/>
                    </a:cubicBezTo>
                    <a:cubicBezTo>
                      <a:pt x="62" y="496"/>
                      <a:pt x="62" y="496"/>
                      <a:pt x="62" y="496"/>
                    </a:cubicBezTo>
                    <a:cubicBezTo>
                      <a:pt x="91" y="485"/>
                      <a:pt x="91" y="485"/>
                      <a:pt x="91" y="485"/>
                    </a:cubicBezTo>
                    <a:cubicBezTo>
                      <a:pt x="100" y="496"/>
                      <a:pt x="110" y="507"/>
                      <a:pt x="121" y="516"/>
                    </a:cubicBezTo>
                    <a:cubicBezTo>
                      <a:pt x="108" y="545"/>
                      <a:pt x="108" y="545"/>
                      <a:pt x="108" y="545"/>
                    </a:cubicBezTo>
                    <a:cubicBezTo>
                      <a:pt x="118" y="553"/>
                      <a:pt x="118" y="553"/>
                      <a:pt x="118" y="553"/>
                    </a:cubicBezTo>
                    <a:cubicBezTo>
                      <a:pt x="128" y="561"/>
                      <a:pt x="128" y="561"/>
                      <a:pt x="128" y="561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65" y="550"/>
                      <a:pt x="177" y="557"/>
                      <a:pt x="190" y="563"/>
                    </a:cubicBezTo>
                    <a:cubicBezTo>
                      <a:pt x="186" y="594"/>
                      <a:pt x="186" y="594"/>
                      <a:pt x="186" y="594"/>
                    </a:cubicBezTo>
                    <a:cubicBezTo>
                      <a:pt x="198" y="598"/>
                      <a:pt x="198" y="598"/>
                      <a:pt x="198" y="598"/>
                    </a:cubicBezTo>
                    <a:cubicBezTo>
                      <a:pt x="210" y="603"/>
                      <a:pt x="210" y="603"/>
                      <a:pt x="210" y="603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42" y="582"/>
                      <a:pt x="256" y="585"/>
                      <a:pt x="270" y="587"/>
                    </a:cubicBezTo>
                    <a:cubicBezTo>
                      <a:pt x="275" y="618"/>
                      <a:pt x="275" y="618"/>
                      <a:pt x="275" y="618"/>
                    </a:cubicBezTo>
                    <a:cubicBezTo>
                      <a:pt x="288" y="618"/>
                      <a:pt x="288" y="618"/>
                      <a:pt x="288" y="618"/>
                    </a:cubicBezTo>
                    <a:cubicBezTo>
                      <a:pt x="301" y="619"/>
                      <a:pt x="301" y="619"/>
                      <a:pt x="301" y="619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11" y="590"/>
                      <a:pt x="311" y="590"/>
                      <a:pt x="311" y="590"/>
                    </a:cubicBezTo>
                    <a:cubicBezTo>
                      <a:pt x="325" y="590"/>
                      <a:pt x="339" y="588"/>
                      <a:pt x="354" y="586"/>
                    </a:cubicBezTo>
                    <a:cubicBezTo>
                      <a:pt x="368" y="614"/>
                      <a:pt x="368" y="614"/>
                      <a:pt x="368" y="614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93" y="608"/>
                      <a:pt x="393" y="608"/>
                      <a:pt x="393" y="608"/>
                    </a:cubicBezTo>
                    <a:cubicBezTo>
                      <a:pt x="393" y="577"/>
                      <a:pt x="393" y="577"/>
                      <a:pt x="393" y="577"/>
                    </a:cubicBezTo>
                    <a:cubicBezTo>
                      <a:pt x="394" y="577"/>
                      <a:pt x="394" y="577"/>
                      <a:pt x="394" y="577"/>
                    </a:cubicBezTo>
                    <a:cubicBezTo>
                      <a:pt x="408" y="572"/>
                      <a:pt x="421" y="567"/>
                      <a:pt x="433" y="561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6" y="577"/>
                      <a:pt x="466" y="577"/>
                      <a:pt x="466" y="577"/>
                    </a:cubicBezTo>
                    <a:cubicBezTo>
                      <a:pt x="477" y="570"/>
                      <a:pt x="477" y="570"/>
                      <a:pt x="477" y="570"/>
                    </a:cubicBezTo>
                    <a:cubicBezTo>
                      <a:pt x="468" y="540"/>
                      <a:pt x="468" y="540"/>
                      <a:pt x="468" y="540"/>
                    </a:cubicBezTo>
                    <a:cubicBezTo>
                      <a:pt x="480" y="532"/>
                      <a:pt x="491" y="523"/>
                      <a:pt x="502" y="513"/>
                    </a:cubicBezTo>
                    <a:cubicBezTo>
                      <a:pt x="529" y="528"/>
                      <a:pt x="529" y="528"/>
                      <a:pt x="529" y="528"/>
                    </a:cubicBezTo>
                    <a:cubicBezTo>
                      <a:pt x="538" y="519"/>
                      <a:pt x="538" y="519"/>
                      <a:pt x="538" y="519"/>
                    </a:cubicBezTo>
                    <a:cubicBezTo>
                      <a:pt x="547" y="509"/>
                      <a:pt x="547" y="509"/>
                      <a:pt x="547" y="509"/>
                    </a:cubicBezTo>
                    <a:cubicBezTo>
                      <a:pt x="529" y="483"/>
                      <a:pt x="529" y="483"/>
                      <a:pt x="529" y="483"/>
                    </a:cubicBezTo>
                    <a:cubicBezTo>
                      <a:pt x="538" y="472"/>
                      <a:pt x="546" y="460"/>
                      <a:pt x="553" y="448"/>
                    </a:cubicBezTo>
                    <a:cubicBezTo>
                      <a:pt x="584" y="454"/>
                      <a:pt x="584" y="454"/>
                      <a:pt x="584" y="454"/>
                    </a:cubicBezTo>
                    <a:cubicBezTo>
                      <a:pt x="589" y="442"/>
                      <a:pt x="589" y="442"/>
                      <a:pt x="589" y="442"/>
                    </a:cubicBezTo>
                    <a:cubicBezTo>
                      <a:pt x="595" y="430"/>
                      <a:pt x="595" y="430"/>
                      <a:pt x="595" y="430"/>
                    </a:cubicBezTo>
                    <a:cubicBezTo>
                      <a:pt x="571" y="411"/>
                      <a:pt x="571" y="411"/>
                      <a:pt x="571" y="411"/>
                    </a:cubicBezTo>
                    <a:cubicBezTo>
                      <a:pt x="572" y="408"/>
                      <a:pt x="573" y="405"/>
                      <a:pt x="574" y="402"/>
                    </a:cubicBezTo>
                    <a:cubicBezTo>
                      <a:pt x="576" y="395"/>
                      <a:pt x="576" y="395"/>
                      <a:pt x="576" y="395"/>
                    </a:cubicBezTo>
                    <a:cubicBezTo>
                      <a:pt x="579" y="386"/>
                      <a:pt x="581" y="378"/>
                      <a:pt x="583" y="370"/>
                    </a:cubicBezTo>
                    <a:cubicBezTo>
                      <a:pt x="614" y="367"/>
                      <a:pt x="614" y="367"/>
                      <a:pt x="614" y="367"/>
                    </a:cubicBezTo>
                    <a:cubicBezTo>
                      <a:pt x="616" y="354"/>
                      <a:pt x="616" y="354"/>
                      <a:pt x="616" y="354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90" y="315"/>
                      <a:pt x="590" y="301"/>
                      <a:pt x="589" y="286"/>
                    </a:cubicBezTo>
                    <a:cubicBezTo>
                      <a:pt x="618" y="274"/>
                      <a:pt x="618" y="274"/>
                      <a:pt x="618" y="274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614" y="249"/>
                      <a:pt x="614" y="249"/>
                      <a:pt x="614" y="249"/>
                    </a:cubicBezTo>
                    <a:cubicBezTo>
                      <a:pt x="582" y="246"/>
                      <a:pt x="582" y="246"/>
                      <a:pt x="582" y="246"/>
                    </a:cubicBezTo>
                    <a:cubicBezTo>
                      <a:pt x="581" y="239"/>
                      <a:pt x="579" y="232"/>
                      <a:pt x="577" y="225"/>
                    </a:cubicBezTo>
                    <a:cubicBezTo>
                      <a:pt x="575" y="218"/>
                      <a:pt x="572" y="212"/>
                      <a:pt x="570" y="205"/>
                    </a:cubicBezTo>
                    <a:cubicBezTo>
                      <a:pt x="594" y="185"/>
                      <a:pt x="594" y="185"/>
                      <a:pt x="594" y="185"/>
                    </a:cubicBezTo>
                    <a:cubicBezTo>
                      <a:pt x="588" y="173"/>
                      <a:pt x="588" y="173"/>
                      <a:pt x="588" y="173"/>
                    </a:cubicBezTo>
                    <a:cubicBezTo>
                      <a:pt x="582" y="162"/>
                      <a:pt x="582" y="162"/>
                      <a:pt x="582" y="162"/>
                    </a:cubicBezTo>
                    <a:cubicBezTo>
                      <a:pt x="552" y="168"/>
                      <a:pt x="552" y="168"/>
                      <a:pt x="552" y="168"/>
                    </a:cubicBezTo>
                    <a:cubicBezTo>
                      <a:pt x="544" y="156"/>
                      <a:pt x="536" y="144"/>
                      <a:pt x="527" y="133"/>
                    </a:cubicBezTo>
                    <a:cubicBezTo>
                      <a:pt x="544" y="107"/>
                      <a:pt x="544" y="107"/>
                      <a:pt x="544" y="107"/>
                    </a:cubicBezTo>
                    <a:cubicBezTo>
                      <a:pt x="535" y="97"/>
                      <a:pt x="535" y="97"/>
                      <a:pt x="535" y="97"/>
                    </a:cubicBezTo>
                    <a:cubicBezTo>
                      <a:pt x="526" y="88"/>
                      <a:pt x="526" y="88"/>
                      <a:pt x="526" y="88"/>
                    </a:cubicBezTo>
                    <a:cubicBezTo>
                      <a:pt x="499" y="103"/>
                      <a:pt x="499" y="103"/>
                      <a:pt x="499" y="103"/>
                    </a:cubicBezTo>
                    <a:cubicBezTo>
                      <a:pt x="493" y="97"/>
                      <a:pt x="486" y="92"/>
                      <a:pt x="479" y="87"/>
                    </a:cubicBezTo>
                    <a:cubicBezTo>
                      <a:pt x="473" y="82"/>
                      <a:pt x="473" y="82"/>
                      <a:pt x="473" y="82"/>
                    </a:cubicBezTo>
                    <a:cubicBezTo>
                      <a:pt x="471" y="80"/>
                      <a:pt x="468" y="78"/>
                      <a:pt x="466" y="77"/>
                    </a:cubicBezTo>
                    <a:cubicBezTo>
                      <a:pt x="474" y="47"/>
                      <a:pt x="474" y="47"/>
                      <a:pt x="474" y="47"/>
                    </a:cubicBezTo>
                    <a:cubicBezTo>
                      <a:pt x="463" y="40"/>
                      <a:pt x="463" y="40"/>
                      <a:pt x="463" y="40"/>
                    </a:cubicBezTo>
                    <a:cubicBezTo>
                      <a:pt x="452" y="34"/>
                      <a:pt x="452" y="34"/>
                      <a:pt x="452" y="34"/>
                    </a:cubicBezTo>
                    <a:cubicBezTo>
                      <a:pt x="430" y="57"/>
                      <a:pt x="430" y="57"/>
                      <a:pt x="430" y="57"/>
                    </a:cubicBezTo>
                    <a:cubicBezTo>
                      <a:pt x="417" y="50"/>
                      <a:pt x="404" y="45"/>
                      <a:pt x="390" y="41"/>
                    </a:cubicBezTo>
                    <a:cubicBezTo>
                      <a:pt x="390" y="10"/>
                      <a:pt x="390" y="10"/>
                      <a:pt x="390" y="10"/>
                    </a:cubicBezTo>
                    <a:cubicBezTo>
                      <a:pt x="377" y="7"/>
                      <a:pt x="377" y="7"/>
                      <a:pt x="377" y="7"/>
                    </a:cubicBezTo>
                    <a:cubicBezTo>
                      <a:pt x="364" y="4"/>
                      <a:pt x="364" y="4"/>
                      <a:pt x="364" y="4"/>
                    </a:cubicBezTo>
                    <a:cubicBezTo>
                      <a:pt x="350" y="32"/>
                      <a:pt x="350" y="32"/>
                      <a:pt x="350" y="32"/>
                    </a:cubicBezTo>
                    <a:cubicBezTo>
                      <a:pt x="336" y="30"/>
                      <a:pt x="322" y="29"/>
                      <a:pt x="307" y="29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285" y="1"/>
                      <a:pt x="285" y="1"/>
                      <a:pt x="285" y="1"/>
                    </a:cubicBezTo>
                    <a:cubicBezTo>
                      <a:pt x="272" y="2"/>
                      <a:pt x="272" y="2"/>
                      <a:pt x="272" y="2"/>
                    </a:cubicBezTo>
                    <a:cubicBezTo>
                      <a:pt x="267" y="33"/>
                      <a:pt x="267" y="33"/>
                      <a:pt x="267" y="33"/>
                    </a:cubicBezTo>
                    <a:cubicBezTo>
                      <a:pt x="253" y="35"/>
                      <a:pt x="239" y="38"/>
                      <a:pt x="225" y="42"/>
                    </a:cubicBezTo>
                    <a:moveTo>
                      <a:pt x="156" y="121"/>
                    </a:moveTo>
                    <a:cubicBezTo>
                      <a:pt x="198" y="255"/>
                      <a:pt x="198" y="255"/>
                      <a:pt x="198" y="255"/>
                    </a:cubicBezTo>
                    <a:cubicBezTo>
                      <a:pt x="201" y="266"/>
                      <a:pt x="197" y="279"/>
                      <a:pt x="188" y="286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50" y="274"/>
                      <a:pt x="84" y="179"/>
                      <a:pt x="156" y="121"/>
                    </a:cubicBezTo>
                    <a:moveTo>
                      <a:pt x="228" y="335"/>
                    </a:moveTo>
                    <a:cubicBezTo>
                      <a:pt x="214" y="291"/>
                      <a:pt x="239" y="243"/>
                      <a:pt x="284" y="229"/>
                    </a:cubicBezTo>
                    <a:cubicBezTo>
                      <a:pt x="328" y="215"/>
                      <a:pt x="375" y="240"/>
                      <a:pt x="389" y="284"/>
                    </a:cubicBezTo>
                    <a:cubicBezTo>
                      <a:pt x="404" y="329"/>
                      <a:pt x="379" y="376"/>
                      <a:pt x="334" y="390"/>
                    </a:cubicBezTo>
                    <a:cubicBezTo>
                      <a:pt x="290" y="404"/>
                      <a:pt x="242" y="380"/>
                      <a:pt x="228" y="335"/>
                    </a:cubicBezTo>
                    <a:moveTo>
                      <a:pt x="82" y="398"/>
                    </a:moveTo>
                    <a:cubicBezTo>
                      <a:pt x="223" y="399"/>
                      <a:pt x="223" y="399"/>
                      <a:pt x="223" y="399"/>
                    </a:cubicBezTo>
                    <a:cubicBezTo>
                      <a:pt x="235" y="399"/>
                      <a:pt x="246" y="407"/>
                      <a:pt x="249" y="418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00" y="546"/>
                      <a:pt x="117" y="487"/>
                      <a:pt x="82" y="398"/>
                    </a:cubicBezTo>
                    <a:moveTo>
                      <a:pt x="534" y="402"/>
                    </a:moveTo>
                    <a:cubicBezTo>
                      <a:pt x="507" y="466"/>
                      <a:pt x="454" y="519"/>
                      <a:pt x="382" y="542"/>
                    </a:cubicBezTo>
                    <a:cubicBezTo>
                      <a:pt x="363" y="548"/>
                      <a:pt x="343" y="551"/>
                      <a:pt x="323" y="552"/>
                    </a:cubicBezTo>
                    <a:cubicBezTo>
                      <a:pt x="368" y="419"/>
                      <a:pt x="368" y="419"/>
                      <a:pt x="368" y="419"/>
                    </a:cubicBezTo>
                    <a:cubicBezTo>
                      <a:pt x="372" y="408"/>
                      <a:pt x="382" y="400"/>
                      <a:pt x="394" y="401"/>
                    </a:cubicBezTo>
                    <a:cubicBezTo>
                      <a:pt x="534" y="402"/>
                      <a:pt x="534" y="402"/>
                      <a:pt x="534" y="402"/>
                    </a:cubicBezTo>
                    <a:moveTo>
                      <a:pt x="541" y="237"/>
                    </a:moveTo>
                    <a:cubicBezTo>
                      <a:pt x="555" y="282"/>
                      <a:pt x="555" y="328"/>
                      <a:pt x="544" y="371"/>
                    </a:cubicBezTo>
                    <a:cubicBezTo>
                      <a:pt x="437" y="291"/>
                      <a:pt x="437" y="291"/>
                      <a:pt x="437" y="291"/>
                    </a:cubicBezTo>
                    <a:cubicBezTo>
                      <a:pt x="424" y="282"/>
                      <a:pt x="419" y="266"/>
                      <a:pt x="424" y="251"/>
                    </a:cubicBezTo>
                    <a:cubicBezTo>
                      <a:pt x="467" y="125"/>
                      <a:pt x="467" y="125"/>
                      <a:pt x="467" y="125"/>
                    </a:cubicBezTo>
                    <a:cubicBezTo>
                      <a:pt x="500" y="153"/>
                      <a:pt x="527" y="191"/>
                      <a:pt x="541" y="237"/>
                    </a:cubicBezTo>
                    <a:moveTo>
                      <a:pt x="441" y="105"/>
                    </a:moveTo>
                    <a:cubicBezTo>
                      <a:pt x="327" y="186"/>
                      <a:pt x="327" y="186"/>
                      <a:pt x="327" y="186"/>
                    </a:cubicBezTo>
                    <a:cubicBezTo>
                      <a:pt x="317" y="193"/>
                      <a:pt x="304" y="193"/>
                      <a:pt x="295" y="186"/>
                    </a:cubicBezTo>
                    <a:cubicBezTo>
                      <a:pt x="182" y="102"/>
                      <a:pt x="182" y="102"/>
                      <a:pt x="182" y="102"/>
                    </a:cubicBezTo>
                    <a:cubicBezTo>
                      <a:pt x="198" y="92"/>
                      <a:pt x="216" y="84"/>
                      <a:pt x="236" y="78"/>
                    </a:cubicBezTo>
                    <a:cubicBezTo>
                      <a:pt x="308" y="55"/>
                      <a:pt x="382" y="68"/>
                      <a:pt x="441" y="1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36"/>
              <p:cNvSpPr>
                <a:spLocks noEditPoints="1"/>
              </p:cNvSpPr>
              <p:nvPr/>
            </p:nvSpPr>
            <p:spPr bwMode="auto">
              <a:xfrm>
                <a:off x="5942847" y="4075863"/>
                <a:ext cx="597130" cy="597945"/>
              </a:xfrm>
              <a:custGeom>
                <a:avLst/>
                <a:gdLst>
                  <a:gd name="T0" fmla="*/ 234 w 310"/>
                  <a:gd name="T1" fmla="*/ 262 h 310"/>
                  <a:gd name="T2" fmla="*/ 263 w 310"/>
                  <a:gd name="T3" fmla="*/ 266 h 310"/>
                  <a:gd name="T4" fmla="*/ 264 w 310"/>
                  <a:gd name="T5" fmla="*/ 250 h 310"/>
                  <a:gd name="T6" fmla="*/ 280 w 310"/>
                  <a:gd name="T7" fmla="*/ 234 h 310"/>
                  <a:gd name="T8" fmla="*/ 289 w 310"/>
                  <a:gd name="T9" fmla="*/ 216 h 310"/>
                  <a:gd name="T10" fmla="*/ 288 w 310"/>
                  <a:gd name="T11" fmla="*/ 192 h 310"/>
                  <a:gd name="T12" fmla="*/ 308 w 310"/>
                  <a:gd name="T13" fmla="*/ 184 h 310"/>
                  <a:gd name="T14" fmla="*/ 287 w 310"/>
                  <a:gd name="T15" fmla="*/ 164 h 310"/>
                  <a:gd name="T16" fmla="*/ 310 w 310"/>
                  <a:gd name="T17" fmla="*/ 146 h 310"/>
                  <a:gd name="T18" fmla="*/ 298 w 310"/>
                  <a:gd name="T19" fmla="*/ 135 h 310"/>
                  <a:gd name="T20" fmla="*/ 296 w 310"/>
                  <a:gd name="T21" fmla="*/ 112 h 310"/>
                  <a:gd name="T22" fmla="*/ 290 w 310"/>
                  <a:gd name="T23" fmla="*/ 94 h 310"/>
                  <a:gd name="T24" fmla="*/ 276 w 310"/>
                  <a:gd name="T25" fmla="*/ 76 h 310"/>
                  <a:gd name="T26" fmla="*/ 277 w 310"/>
                  <a:gd name="T27" fmla="*/ 59 h 310"/>
                  <a:gd name="T28" fmla="*/ 250 w 310"/>
                  <a:gd name="T29" fmla="*/ 62 h 310"/>
                  <a:gd name="T30" fmla="*/ 250 w 310"/>
                  <a:gd name="T31" fmla="*/ 32 h 310"/>
                  <a:gd name="T32" fmla="*/ 233 w 310"/>
                  <a:gd name="T33" fmla="*/ 34 h 310"/>
                  <a:gd name="T34" fmla="*/ 214 w 310"/>
                  <a:gd name="T35" fmla="*/ 23 h 310"/>
                  <a:gd name="T36" fmla="*/ 206 w 310"/>
                  <a:gd name="T37" fmla="*/ 8 h 310"/>
                  <a:gd name="T38" fmla="*/ 183 w 310"/>
                  <a:gd name="T39" fmla="*/ 25 h 310"/>
                  <a:gd name="T40" fmla="*/ 169 w 310"/>
                  <a:gd name="T41" fmla="*/ 0 h 310"/>
                  <a:gd name="T42" fmla="*/ 156 w 310"/>
                  <a:gd name="T43" fmla="*/ 11 h 310"/>
                  <a:gd name="T44" fmla="*/ 133 w 310"/>
                  <a:gd name="T45" fmla="*/ 9 h 310"/>
                  <a:gd name="T46" fmla="*/ 114 w 310"/>
                  <a:gd name="T47" fmla="*/ 13 h 310"/>
                  <a:gd name="T48" fmla="*/ 94 w 310"/>
                  <a:gd name="T49" fmla="*/ 24 h 310"/>
                  <a:gd name="T50" fmla="*/ 83 w 310"/>
                  <a:gd name="T51" fmla="*/ 17 h 310"/>
                  <a:gd name="T52" fmla="*/ 78 w 310"/>
                  <a:gd name="T53" fmla="*/ 34 h 310"/>
                  <a:gd name="T54" fmla="*/ 58 w 310"/>
                  <a:gd name="T55" fmla="*/ 44 h 310"/>
                  <a:gd name="T56" fmla="*/ 44 w 310"/>
                  <a:gd name="T57" fmla="*/ 58 h 310"/>
                  <a:gd name="T58" fmla="*/ 33 w 310"/>
                  <a:gd name="T59" fmla="*/ 78 h 310"/>
                  <a:gd name="T60" fmla="*/ 17 w 310"/>
                  <a:gd name="T61" fmla="*/ 84 h 310"/>
                  <a:gd name="T62" fmla="*/ 31 w 310"/>
                  <a:gd name="T63" fmla="*/ 109 h 310"/>
                  <a:gd name="T64" fmla="*/ 4 w 310"/>
                  <a:gd name="T65" fmla="*/ 119 h 310"/>
                  <a:gd name="T66" fmla="*/ 13 w 310"/>
                  <a:gd name="T67" fmla="*/ 134 h 310"/>
                  <a:gd name="T68" fmla="*/ 8 w 310"/>
                  <a:gd name="T69" fmla="*/ 156 h 310"/>
                  <a:gd name="T70" fmla="*/ 9 w 310"/>
                  <a:gd name="T71" fmla="*/ 176 h 310"/>
                  <a:gd name="T72" fmla="*/ 17 w 310"/>
                  <a:gd name="T73" fmla="*/ 197 h 310"/>
                  <a:gd name="T74" fmla="*/ 11 w 310"/>
                  <a:gd name="T75" fmla="*/ 213 h 310"/>
                  <a:gd name="T76" fmla="*/ 39 w 310"/>
                  <a:gd name="T77" fmla="*/ 219 h 310"/>
                  <a:gd name="T78" fmla="*/ 29 w 310"/>
                  <a:gd name="T79" fmla="*/ 246 h 310"/>
                  <a:gd name="T80" fmla="*/ 46 w 310"/>
                  <a:gd name="T81" fmla="*/ 249 h 310"/>
                  <a:gd name="T82" fmla="*/ 60 w 310"/>
                  <a:gd name="T83" fmla="*/ 267 h 310"/>
                  <a:gd name="T84" fmla="*/ 75 w 310"/>
                  <a:gd name="T85" fmla="*/ 279 h 310"/>
                  <a:gd name="T86" fmla="*/ 97 w 310"/>
                  <a:gd name="T87" fmla="*/ 287 h 310"/>
                  <a:gd name="T88" fmla="*/ 104 w 310"/>
                  <a:gd name="T89" fmla="*/ 302 h 310"/>
                  <a:gd name="T90" fmla="*/ 126 w 310"/>
                  <a:gd name="T91" fmla="*/ 284 h 310"/>
                  <a:gd name="T92" fmla="*/ 142 w 310"/>
                  <a:gd name="T93" fmla="*/ 309 h 310"/>
                  <a:gd name="T94" fmla="*/ 155 w 310"/>
                  <a:gd name="T95" fmla="*/ 299 h 310"/>
                  <a:gd name="T96" fmla="*/ 177 w 310"/>
                  <a:gd name="T97" fmla="*/ 301 h 310"/>
                  <a:gd name="T98" fmla="*/ 197 w 310"/>
                  <a:gd name="T99" fmla="*/ 297 h 310"/>
                  <a:gd name="T100" fmla="*/ 217 w 310"/>
                  <a:gd name="T101" fmla="*/ 286 h 310"/>
                  <a:gd name="T102" fmla="*/ 227 w 310"/>
                  <a:gd name="T103" fmla="*/ 292 h 310"/>
                  <a:gd name="T104" fmla="*/ 128 w 310"/>
                  <a:gd name="T105" fmla="*/ 120 h 310"/>
                  <a:gd name="T106" fmla="*/ 141 w 310"/>
                  <a:gd name="T107" fmla="*/ 124 h 310"/>
                  <a:gd name="T108" fmla="*/ 198 w 310"/>
                  <a:gd name="T109" fmla="*/ 143 h 310"/>
                  <a:gd name="T110" fmla="*/ 202 w 310"/>
                  <a:gd name="T111" fmla="*/ 130 h 310"/>
                  <a:gd name="T112" fmla="*/ 126 w 310"/>
                  <a:gd name="T113" fmla="*/ 169 h 310"/>
                  <a:gd name="T114" fmla="*/ 133 w 310"/>
                  <a:gd name="T115" fmla="*/ 166 h 310"/>
                  <a:gd name="T116" fmla="*/ 166 w 310"/>
                  <a:gd name="T117" fmla="*/ 177 h 310"/>
                  <a:gd name="T118" fmla="*/ 171 w 310"/>
                  <a:gd name="T119" fmla="*/ 184 h 310"/>
                  <a:gd name="T120" fmla="*/ 167 w 310"/>
                  <a:gd name="T121" fmla="*/ 197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0" h="310">
                    <a:moveTo>
                      <a:pt x="235" y="279"/>
                    </a:moveTo>
                    <a:cubicBezTo>
                      <a:pt x="233" y="276"/>
                      <a:pt x="233" y="276"/>
                      <a:pt x="233" y="276"/>
                    </a:cubicBezTo>
                    <a:cubicBezTo>
                      <a:pt x="230" y="272"/>
                      <a:pt x="230" y="266"/>
                      <a:pt x="234" y="262"/>
                    </a:cubicBezTo>
                    <a:cubicBezTo>
                      <a:pt x="239" y="257"/>
                      <a:pt x="247" y="258"/>
                      <a:pt x="251" y="263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55" y="269"/>
                      <a:pt x="260" y="269"/>
                      <a:pt x="263" y="266"/>
                    </a:cubicBezTo>
                    <a:cubicBezTo>
                      <a:pt x="265" y="265"/>
                      <a:pt x="266" y="264"/>
                      <a:pt x="268" y="262"/>
                    </a:cubicBezTo>
                    <a:cubicBezTo>
                      <a:pt x="270" y="259"/>
                      <a:pt x="270" y="254"/>
                      <a:pt x="267" y="252"/>
                    </a:cubicBezTo>
                    <a:cubicBezTo>
                      <a:pt x="264" y="250"/>
                      <a:pt x="264" y="250"/>
                      <a:pt x="264" y="250"/>
                    </a:cubicBezTo>
                    <a:cubicBezTo>
                      <a:pt x="260" y="246"/>
                      <a:pt x="258" y="240"/>
                      <a:pt x="261" y="235"/>
                    </a:cubicBezTo>
                    <a:cubicBezTo>
                      <a:pt x="264" y="229"/>
                      <a:pt x="272" y="228"/>
                      <a:pt x="277" y="232"/>
                    </a:cubicBezTo>
                    <a:cubicBezTo>
                      <a:pt x="280" y="234"/>
                      <a:pt x="280" y="234"/>
                      <a:pt x="280" y="234"/>
                    </a:cubicBezTo>
                    <a:cubicBezTo>
                      <a:pt x="283" y="236"/>
                      <a:pt x="288" y="235"/>
                      <a:pt x="290" y="232"/>
                    </a:cubicBezTo>
                    <a:cubicBezTo>
                      <a:pt x="291" y="230"/>
                      <a:pt x="292" y="228"/>
                      <a:pt x="293" y="226"/>
                    </a:cubicBezTo>
                    <a:cubicBezTo>
                      <a:pt x="295" y="222"/>
                      <a:pt x="293" y="218"/>
                      <a:pt x="289" y="216"/>
                    </a:cubicBezTo>
                    <a:cubicBezTo>
                      <a:pt x="286" y="215"/>
                      <a:pt x="286" y="215"/>
                      <a:pt x="286" y="215"/>
                    </a:cubicBezTo>
                    <a:cubicBezTo>
                      <a:pt x="280" y="213"/>
                      <a:pt x="277" y="206"/>
                      <a:pt x="280" y="200"/>
                    </a:cubicBezTo>
                    <a:cubicBezTo>
                      <a:pt x="277" y="195"/>
                      <a:pt x="282" y="189"/>
                      <a:pt x="288" y="192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301" y="197"/>
                      <a:pt x="305" y="195"/>
                      <a:pt x="306" y="190"/>
                    </a:cubicBezTo>
                    <a:cubicBezTo>
                      <a:pt x="307" y="188"/>
                      <a:pt x="307" y="186"/>
                      <a:pt x="308" y="184"/>
                    </a:cubicBezTo>
                    <a:cubicBezTo>
                      <a:pt x="308" y="180"/>
                      <a:pt x="305" y="176"/>
                      <a:pt x="301" y="176"/>
                    </a:cubicBezTo>
                    <a:cubicBezTo>
                      <a:pt x="298" y="176"/>
                      <a:pt x="298" y="176"/>
                      <a:pt x="298" y="176"/>
                    </a:cubicBezTo>
                    <a:cubicBezTo>
                      <a:pt x="291" y="175"/>
                      <a:pt x="287" y="170"/>
                      <a:pt x="287" y="164"/>
                    </a:cubicBezTo>
                    <a:cubicBezTo>
                      <a:pt x="288" y="157"/>
                      <a:pt x="293" y="153"/>
                      <a:pt x="300" y="153"/>
                    </a:cubicBezTo>
                    <a:cubicBezTo>
                      <a:pt x="303" y="154"/>
                      <a:pt x="303" y="154"/>
                      <a:pt x="303" y="154"/>
                    </a:cubicBezTo>
                    <a:cubicBezTo>
                      <a:pt x="307" y="154"/>
                      <a:pt x="310" y="151"/>
                      <a:pt x="310" y="146"/>
                    </a:cubicBezTo>
                    <a:cubicBezTo>
                      <a:pt x="310" y="144"/>
                      <a:pt x="310" y="142"/>
                      <a:pt x="310" y="140"/>
                    </a:cubicBezTo>
                    <a:cubicBezTo>
                      <a:pt x="309" y="136"/>
                      <a:pt x="305" y="133"/>
                      <a:pt x="301" y="134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2" y="136"/>
                      <a:pt x="286" y="132"/>
                      <a:pt x="285" y="126"/>
                    </a:cubicBezTo>
                    <a:cubicBezTo>
                      <a:pt x="283" y="120"/>
                      <a:pt x="287" y="114"/>
                      <a:pt x="293" y="113"/>
                    </a:cubicBezTo>
                    <a:cubicBezTo>
                      <a:pt x="296" y="112"/>
                      <a:pt x="296" y="112"/>
                      <a:pt x="296" y="112"/>
                    </a:cubicBezTo>
                    <a:cubicBezTo>
                      <a:pt x="300" y="111"/>
                      <a:pt x="303" y="107"/>
                      <a:pt x="301" y="103"/>
                    </a:cubicBezTo>
                    <a:cubicBezTo>
                      <a:pt x="301" y="101"/>
                      <a:pt x="300" y="99"/>
                      <a:pt x="299" y="97"/>
                    </a:cubicBezTo>
                    <a:cubicBezTo>
                      <a:pt x="298" y="93"/>
                      <a:pt x="293" y="92"/>
                      <a:pt x="290" y="94"/>
                    </a:cubicBezTo>
                    <a:cubicBezTo>
                      <a:pt x="286" y="95"/>
                      <a:pt x="286" y="95"/>
                      <a:pt x="286" y="95"/>
                    </a:cubicBezTo>
                    <a:cubicBezTo>
                      <a:pt x="281" y="98"/>
                      <a:pt x="274" y="96"/>
                      <a:pt x="271" y="91"/>
                    </a:cubicBezTo>
                    <a:cubicBezTo>
                      <a:pt x="268" y="85"/>
                      <a:pt x="270" y="79"/>
                      <a:pt x="276" y="76"/>
                    </a:cubicBezTo>
                    <a:cubicBezTo>
                      <a:pt x="279" y="74"/>
                      <a:pt x="279" y="74"/>
                      <a:pt x="279" y="74"/>
                    </a:cubicBezTo>
                    <a:cubicBezTo>
                      <a:pt x="282" y="72"/>
                      <a:pt x="283" y="67"/>
                      <a:pt x="281" y="64"/>
                    </a:cubicBezTo>
                    <a:cubicBezTo>
                      <a:pt x="280" y="62"/>
                      <a:pt x="278" y="61"/>
                      <a:pt x="277" y="59"/>
                    </a:cubicBezTo>
                    <a:cubicBezTo>
                      <a:pt x="275" y="56"/>
                      <a:pt x="270" y="55"/>
                      <a:pt x="267" y="58"/>
                    </a:cubicBezTo>
                    <a:cubicBezTo>
                      <a:pt x="264" y="61"/>
                      <a:pt x="264" y="61"/>
                      <a:pt x="264" y="61"/>
                    </a:cubicBezTo>
                    <a:cubicBezTo>
                      <a:pt x="260" y="64"/>
                      <a:pt x="254" y="65"/>
                      <a:pt x="250" y="62"/>
                    </a:cubicBezTo>
                    <a:cubicBezTo>
                      <a:pt x="244" y="58"/>
                      <a:pt x="244" y="50"/>
                      <a:pt x="249" y="45"/>
                    </a:cubicBezTo>
                    <a:cubicBezTo>
                      <a:pt x="251" y="43"/>
                      <a:pt x="251" y="43"/>
                      <a:pt x="251" y="43"/>
                    </a:cubicBezTo>
                    <a:cubicBezTo>
                      <a:pt x="254" y="40"/>
                      <a:pt x="254" y="35"/>
                      <a:pt x="250" y="32"/>
                    </a:cubicBezTo>
                    <a:cubicBezTo>
                      <a:pt x="249" y="31"/>
                      <a:pt x="247" y="30"/>
                      <a:pt x="245" y="28"/>
                    </a:cubicBezTo>
                    <a:cubicBezTo>
                      <a:pt x="242" y="26"/>
                      <a:pt x="237" y="27"/>
                      <a:pt x="235" y="31"/>
                    </a:cubicBezTo>
                    <a:cubicBezTo>
                      <a:pt x="233" y="34"/>
                      <a:pt x="233" y="34"/>
                      <a:pt x="233" y="34"/>
                    </a:cubicBezTo>
                    <a:cubicBezTo>
                      <a:pt x="230" y="39"/>
                      <a:pt x="223" y="41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3" y="35"/>
                      <a:pt x="211" y="28"/>
                      <a:pt x="214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217" y="17"/>
                      <a:pt x="216" y="12"/>
                      <a:pt x="212" y="10"/>
                    </a:cubicBezTo>
                    <a:cubicBezTo>
                      <a:pt x="210" y="10"/>
                      <a:pt x="208" y="9"/>
                      <a:pt x="206" y="8"/>
                    </a:cubicBezTo>
                    <a:cubicBezTo>
                      <a:pt x="202" y="7"/>
                      <a:pt x="198" y="9"/>
                      <a:pt x="197" y="13"/>
                    </a:cubicBezTo>
                    <a:cubicBezTo>
                      <a:pt x="196" y="17"/>
                      <a:pt x="196" y="17"/>
                      <a:pt x="196" y="17"/>
                    </a:cubicBezTo>
                    <a:cubicBezTo>
                      <a:pt x="195" y="23"/>
                      <a:pt x="189" y="27"/>
                      <a:pt x="183" y="25"/>
                    </a:cubicBezTo>
                    <a:cubicBezTo>
                      <a:pt x="177" y="24"/>
                      <a:pt x="173" y="18"/>
                      <a:pt x="174" y="12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5"/>
                      <a:pt x="173" y="1"/>
                      <a:pt x="169" y="0"/>
                    </a:cubicBezTo>
                    <a:cubicBezTo>
                      <a:pt x="167" y="0"/>
                      <a:pt x="165" y="0"/>
                      <a:pt x="163" y="0"/>
                    </a:cubicBezTo>
                    <a:cubicBezTo>
                      <a:pt x="158" y="0"/>
                      <a:pt x="155" y="3"/>
                      <a:pt x="155" y="7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6" y="17"/>
                      <a:pt x="151" y="22"/>
                      <a:pt x="145" y="23"/>
                    </a:cubicBezTo>
                    <a:cubicBezTo>
                      <a:pt x="139" y="23"/>
                      <a:pt x="134" y="18"/>
                      <a:pt x="133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5"/>
                      <a:pt x="129" y="2"/>
                      <a:pt x="125" y="3"/>
                    </a:cubicBezTo>
                    <a:cubicBezTo>
                      <a:pt x="123" y="3"/>
                      <a:pt x="121" y="4"/>
                      <a:pt x="119" y="4"/>
                    </a:cubicBezTo>
                    <a:cubicBezTo>
                      <a:pt x="115" y="5"/>
                      <a:pt x="112" y="9"/>
                      <a:pt x="114" y="13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7" y="23"/>
                      <a:pt x="114" y="29"/>
                      <a:pt x="108" y="31"/>
                    </a:cubicBezTo>
                    <a:cubicBezTo>
                      <a:pt x="102" y="33"/>
                      <a:pt x="96" y="30"/>
                      <a:pt x="94" y="24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17"/>
                      <a:pt x="87" y="15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1" y="18"/>
                      <a:pt x="79" y="19"/>
                      <a:pt x="78" y="21"/>
                    </a:cubicBezTo>
                    <a:cubicBezTo>
                      <a:pt x="74" y="23"/>
                      <a:pt x="73" y="27"/>
                      <a:pt x="75" y="31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81" y="39"/>
                      <a:pt x="80" y="46"/>
                      <a:pt x="75" y="49"/>
                    </a:cubicBezTo>
                    <a:cubicBezTo>
                      <a:pt x="70" y="53"/>
                      <a:pt x="63" y="52"/>
                      <a:pt x="60" y="47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5" y="41"/>
                      <a:pt x="50" y="40"/>
                      <a:pt x="47" y="43"/>
                    </a:cubicBezTo>
                    <a:cubicBezTo>
                      <a:pt x="46" y="45"/>
                      <a:pt x="44" y="46"/>
                      <a:pt x="43" y="48"/>
                    </a:cubicBezTo>
                    <a:cubicBezTo>
                      <a:pt x="40" y="51"/>
                      <a:pt x="40" y="56"/>
                      <a:pt x="44" y="58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52" y="64"/>
                      <a:pt x="52" y="71"/>
                      <a:pt x="49" y="76"/>
                    </a:cubicBezTo>
                    <a:cubicBezTo>
                      <a:pt x="45" y="81"/>
                      <a:pt x="38" y="82"/>
                      <a:pt x="33" y="7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27" y="74"/>
                      <a:pt x="22" y="75"/>
                      <a:pt x="20" y="78"/>
                    </a:cubicBezTo>
                    <a:cubicBezTo>
                      <a:pt x="19" y="80"/>
                      <a:pt x="18" y="82"/>
                      <a:pt x="17" y="84"/>
                    </a:cubicBezTo>
                    <a:cubicBezTo>
                      <a:pt x="15" y="87"/>
                      <a:pt x="17" y="92"/>
                      <a:pt x="21" y="93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0" y="97"/>
                      <a:pt x="33" y="104"/>
                      <a:pt x="31" y="109"/>
                    </a:cubicBezTo>
                    <a:cubicBezTo>
                      <a:pt x="34" y="114"/>
                      <a:pt x="28" y="120"/>
                      <a:pt x="23" y="11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0" y="113"/>
                      <a:pt x="5" y="115"/>
                      <a:pt x="4" y="119"/>
                    </a:cubicBezTo>
                    <a:cubicBezTo>
                      <a:pt x="4" y="121"/>
                      <a:pt x="3" y="123"/>
                      <a:pt x="3" y="125"/>
                    </a:cubicBezTo>
                    <a:cubicBezTo>
                      <a:pt x="2" y="130"/>
                      <a:pt x="5" y="133"/>
                      <a:pt x="9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8" y="135"/>
                      <a:pt x="23" y="139"/>
                      <a:pt x="23" y="144"/>
                    </a:cubicBezTo>
                    <a:cubicBezTo>
                      <a:pt x="24" y="151"/>
                      <a:pt x="18" y="157"/>
                      <a:pt x="11" y="156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4" y="156"/>
                      <a:pt x="0" y="159"/>
                      <a:pt x="0" y="163"/>
                    </a:cubicBezTo>
                    <a:cubicBezTo>
                      <a:pt x="0" y="165"/>
                      <a:pt x="1" y="168"/>
                      <a:pt x="1" y="170"/>
                    </a:cubicBezTo>
                    <a:cubicBezTo>
                      <a:pt x="1" y="174"/>
                      <a:pt x="5" y="177"/>
                      <a:pt x="9" y="176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18" y="174"/>
                      <a:pt x="23" y="177"/>
                      <a:pt x="25" y="182"/>
                    </a:cubicBezTo>
                    <a:cubicBezTo>
                      <a:pt x="28" y="188"/>
                      <a:pt x="24" y="196"/>
                      <a:pt x="17" y="197"/>
                    </a:cubicBezTo>
                    <a:cubicBezTo>
                      <a:pt x="14" y="198"/>
                      <a:pt x="14" y="198"/>
                      <a:pt x="14" y="198"/>
                    </a:cubicBezTo>
                    <a:cubicBezTo>
                      <a:pt x="10" y="198"/>
                      <a:pt x="8" y="203"/>
                      <a:pt x="9" y="207"/>
                    </a:cubicBezTo>
                    <a:cubicBezTo>
                      <a:pt x="10" y="209"/>
                      <a:pt x="10" y="211"/>
                      <a:pt x="11" y="213"/>
                    </a:cubicBezTo>
                    <a:cubicBezTo>
                      <a:pt x="13" y="216"/>
                      <a:pt x="17" y="218"/>
                      <a:pt x="21" y="216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30" y="212"/>
                      <a:pt x="36" y="214"/>
                      <a:pt x="39" y="219"/>
                    </a:cubicBezTo>
                    <a:cubicBezTo>
                      <a:pt x="42" y="224"/>
                      <a:pt x="40" y="231"/>
                      <a:pt x="35" y="234"/>
                    </a:cubicBezTo>
                    <a:cubicBezTo>
                      <a:pt x="32" y="236"/>
                      <a:pt x="32" y="236"/>
                      <a:pt x="32" y="236"/>
                    </a:cubicBezTo>
                    <a:cubicBezTo>
                      <a:pt x="28" y="238"/>
                      <a:pt x="27" y="242"/>
                      <a:pt x="29" y="246"/>
                    </a:cubicBezTo>
                    <a:cubicBezTo>
                      <a:pt x="31" y="248"/>
                      <a:pt x="32" y="249"/>
                      <a:pt x="33" y="251"/>
                    </a:cubicBezTo>
                    <a:cubicBezTo>
                      <a:pt x="36" y="254"/>
                      <a:pt x="41" y="254"/>
                      <a:pt x="44" y="252"/>
                    </a:cubicBezTo>
                    <a:cubicBezTo>
                      <a:pt x="46" y="249"/>
                      <a:pt x="46" y="249"/>
                      <a:pt x="46" y="249"/>
                    </a:cubicBezTo>
                    <a:cubicBezTo>
                      <a:pt x="50" y="245"/>
                      <a:pt x="56" y="245"/>
                      <a:pt x="61" y="248"/>
                    </a:cubicBezTo>
                    <a:cubicBezTo>
                      <a:pt x="66" y="252"/>
                      <a:pt x="67" y="260"/>
                      <a:pt x="62" y="265"/>
                    </a:cubicBezTo>
                    <a:cubicBezTo>
                      <a:pt x="60" y="267"/>
                      <a:pt x="60" y="267"/>
                      <a:pt x="60" y="267"/>
                    </a:cubicBezTo>
                    <a:cubicBezTo>
                      <a:pt x="57" y="270"/>
                      <a:pt x="57" y="275"/>
                      <a:pt x="60" y="278"/>
                    </a:cubicBezTo>
                    <a:cubicBezTo>
                      <a:pt x="62" y="279"/>
                      <a:pt x="63" y="280"/>
                      <a:pt x="65" y="281"/>
                    </a:cubicBezTo>
                    <a:cubicBezTo>
                      <a:pt x="69" y="284"/>
                      <a:pt x="73" y="283"/>
                      <a:pt x="75" y="279"/>
                    </a:cubicBezTo>
                    <a:cubicBezTo>
                      <a:pt x="77" y="276"/>
                      <a:pt x="77" y="276"/>
                      <a:pt x="77" y="276"/>
                    </a:cubicBezTo>
                    <a:cubicBezTo>
                      <a:pt x="80" y="271"/>
                      <a:pt x="85" y="269"/>
                      <a:pt x="91" y="271"/>
                    </a:cubicBezTo>
                    <a:cubicBezTo>
                      <a:pt x="97" y="273"/>
                      <a:pt x="100" y="281"/>
                      <a:pt x="97" y="287"/>
                    </a:cubicBezTo>
                    <a:cubicBezTo>
                      <a:pt x="95" y="289"/>
                      <a:pt x="95" y="289"/>
                      <a:pt x="95" y="289"/>
                    </a:cubicBezTo>
                    <a:cubicBezTo>
                      <a:pt x="93" y="293"/>
                      <a:pt x="95" y="298"/>
                      <a:pt x="99" y="299"/>
                    </a:cubicBezTo>
                    <a:cubicBezTo>
                      <a:pt x="101" y="300"/>
                      <a:pt x="102" y="301"/>
                      <a:pt x="104" y="302"/>
                    </a:cubicBezTo>
                    <a:cubicBezTo>
                      <a:pt x="108" y="303"/>
                      <a:pt x="113" y="301"/>
                      <a:pt x="114" y="297"/>
                    </a:cubicBezTo>
                    <a:cubicBezTo>
                      <a:pt x="114" y="293"/>
                      <a:pt x="114" y="293"/>
                      <a:pt x="114" y="293"/>
                    </a:cubicBezTo>
                    <a:cubicBezTo>
                      <a:pt x="116" y="288"/>
                      <a:pt x="120" y="284"/>
                      <a:pt x="126" y="284"/>
                    </a:cubicBezTo>
                    <a:cubicBezTo>
                      <a:pt x="133" y="285"/>
                      <a:pt x="138" y="291"/>
                      <a:pt x="136" y="298"/>
                    </a:cubicBezTo>
                    <a:cubicBezTo>
                      <a:pt x="135" y="301"/>
                      <a:pt x="135" y="301"/>
                      <a:pt x="135" y="301"/>
                    </a:cubicBezTo>
                    <a:cubicBezTo>
                      <a:pt x="134" y="305"/>
                      <a:pt x="137" y="309"/>
                      <a:pt x="142" y="309"/>
                    </a:cubicBezTo>
                    <a:cubicBezTo>
                      <a:pt x="144" y="310"/>
                      <a:pt x="146" y="310"/>
                      <a:pt x="148" y="310"/>
                    </a:cubicBezTo>
                    <a:cubicBezTo>
                      <a:pt x="152" y="310"/>
                      <a:pt x="155" y="307"/>
                      <a:pt x="155" y="303"/>
                    </a:cubicBezTo>
                    <a:cubicBezTo>
                      <a:pt x="155" y="299"/>
                      <a:pt x="155" y="299"/>
                      <a:pt x="155" y="299"/>
                    </a:cubicBezTo>
                    <a:cubicBezTo>
                      <a:pt x="155" y="293"/>
                      <a:pt x="159" y="287"/>
                      <a:pt x="165" y="287"/>
                    </a:cubicBezTo>
                    <a:cubicBezTo>
                      <a:pt x="171" y="284"/>
                      <a:pt x="177" y="288"/>
                      <a:pt x="177" y="294"/>
                    </a:cubicBezTo>
                    <a:cubicBezTo>
                      <a:pt x="177" y="301"/>
                      <a:pt x="177" y="301"/>
                      <a:pt x="177" y="301"/>
                    </a:cubicBezTo>
                    <a:cubicBezTo>
                      <a:pt x="178" y="305"/>
                      <a:pt x="182" y="308"/>
                      <a:pt x="186" y="307"/>
                    </a:cubicBezTo>
                    <a:cubicBezTo>
                      <a:pt x="188" y="307"/>
                      <a:pt x="190" y="306"/>
                      <a:pt x="192" y="306"/>
                    </a:cubicBezTo>
                    <a:cubicBezTo>
                      <a:pt x="196" y="305"/>
                      <a:pt x="198" y="300"/>
                      <a:pt x="197" y="297"/>
                    </a:cubicBezTo>
                    <a:cubicBezTo>
                      <a:pt x="195" y="293"/>
                      <a:pt x="195" y="293"/>
                      <a:pt x="195" y="293"/>
                    </a:cubicBezTo>
                    <a:cubicBezTo>
                      <a:pt x="193" y="287"/>
                      <a:pt x="197" y="279"/>
                      <a:pt x="204" y="278"/>
                    </a:cubicBezTo>
                    <a:cubicBezTo>
                      <a:pt x="210" y="277"/>
                      <a:pt x="215" y="281"/>
                      <a:pt x="217" y="286"/>
                    </a:cubicBezTo>
                    <a:cubicBezTo>
                      <a:pt x="217" y="288"/>
                      <a:pt x="217" y="288"/>
                      <a:pt x="217" y="288"/>
                    </a:cubicBezTo>
                    <a:cubicBezTo>
                      <a:pt x="219" y="292"/>
                      <a:pt x="224" y="294"/>
                      <a:pt x="227" y="292"/>
                    </a:cubicBezTo>
                    <a:cubicBezTo>
                      <a:pt x="227" y="292"/>
                      <a:pt x="227" y="292"/>
                      <a:pt x="227" y="292"/>
                    </a:cubicBezTo>
                    <a:cubicBezTo>
                      <a:pt x="229" y="291"/>
                      <a:pt x="231" y="290"/>
                      <a:pt x="233" y="289"/>
                    </a:cubicBezTo>
                    <a:cubicBezTo>
                      <a:pt x="236" y="287"/>
                      <a:pt x="237" y="282"/>
                      <a:pt x="235" y="279"/>
                    </a:cubicBezTo>
                    <a:moveTo>
                      <a:pt x="128" y="120"/>
                    </a:moveTo>
                    <a:cubicBezTo>
                      <a:pt x="125" y="116"/>
                      <a:pt x="127" y="110"/>
                      <a:pt x="132" y="108"/>
                    </a:cubicBezTo>
                    <a:cubicBezTo>
                      <a:pt x="136" y="105"/>
                      <a:pt x="142" y="107"/>
                      <a:pt x="145" y="111"/>
                    </a:cubicBezTo>
                    <a:cubicBezTo>
                      <a:pt x="147" y="116"/>
                      <a:pt x="145" y="122"/>
                      <a:pt x="141" y="124"/>
                    </a:cubicBezTo>
                    <a:cubicBezTo>
                      <a:pt x="136" y="127"/>
                      <a:pt x="130" y="125"/>
                      <a:pt x="128" y="120"/>
                    </a:cubicBezTo>
                    <a:moveTo>
                      <a:pt x="202" y="130"/>
                    </a:moveTo>
                    <a:cubicBezTo>
                      <a:pt x="205" y="135"/>
                      <a:pt x="203" y="140"/>
                      <a:pt x="198" y="143"/>
                    </a:cubicBezTo>
                    <a:cubicBezTo>
                      <a:pt x="194" y="145"/>
                      <a:pt x="188" y="144"/>
                      <a:pt x="186" y="139"/>
                    </a:cubicBezTo>
                    <a:cubicBezTo>
                      <a:pt x="183" y="134"/>
                      <a:pt x="185" y="129"/>
                      <a:pt x="190" y="126"/>
                    </a:cubicBezTo>
                    <a:cubicBezTo>
                      <a:pt x="194" y="124"/>
                      <a:pt x="200" y="126"/>
                      <a:pt x="202" y="130"/>
                    </a:cubicBezTo>
                    <a:moveTo>
                      <a:pt x="109" y="178"/>
                    </a:moveTo>
                    <a:cubicBezTo>
                      <a:pt x="107" y="174"/>
                      <a:pt x="108" y="168"/>
                      <a:pt x="113" y="165"/>
                    </a:cubicBezTo>
                    <a:cubicBezTo>
                      <a:pt x="118" y="163"/>
                      <a:pt x="123" y="165"/>
                      <a:pt x="126" y="169"/>
                    </a:cubicBezTo>
                    <a:cubicBezTo>
                      <a:pt x="128" y="174"/>
                      <a:pt x="126" y="180"/>
                      <a:pt x="122" y="182"/>
                    </a:cubicBezTo>
                    <a:cubicBezTo>
                      <a:pt x="117" y="185"/>
                      <a:pt x="112" y="183"/>
                      <a:pt x="109" y="178"/>
                    </a:cubicBezTo>
                    <a:moveTo>
                      <a:pt x="133" y="166"/>
                    </a:moveTo>
                    <a:cubicBezTo>
                      <a:pt x="127" y="154"/>
                      <a:pt x="132" y="140"/>
                      <a:pt x="144" y="133"/>
                    </a:cubicBezTo>
                    <a:cubicBezTo>
                      <a:pt x="156" y="127"/>
                      <a:pt x="170" y="132"/>
                      <a:pt x="177" y="144"/>
                    </a:cubicBezTo>
                    <a:cubicBezTo>
                      <a:pt x="183" y="156"/>
                      <a:pt x="178" y="170"/>
                      <a:pt x="166" y="177"/>
                    </a:cubicBezTo>
                    <a:cubicBezTo>
                      <a:pt x="155" y="183"/>
                      <a:pt x="140" y="178"/>
                      <a:pt x="133" y="166"/>
                    </a:cubicBezTo>
                    <a:moveTo>
                      <a:pt x="167" y="197"/>
                    </a:moveTo>
                    <a:cubicBezTo>
                      <a:pt x="165" y="192"/>
                      <a:pt x="166" y="187"/>
                      <a:pt x="171" y="184"/>
                    </a:cubicBezTo>
                    <a:cubicBezTo>
                      <a:pt x="176" y="182"/>
                      <a:pt x="181" y="183"/>
                      <a:pt x="184" y="188"/>
                    </a:cubicBezTo>
                    <a:cubicBezTo>
                      <a:pt x="186" y="193"/>
                      <a:pt x="184" y="198"/>
                      <a:pt x="180" y="201"/>
                    </a:cubicBezTo>
                    <a:cubicBezTo>
                      <a:pt x="175" y="203"/>
                      <a:pt x="169" y="202"/>
                      <a:pt x="167" y="19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9" name="Picture 3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9514" y="2500352"/>
                <a:ext cx="84722" cy="22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3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200" y="2862866"/>
                <a:ext cx="53766" cy="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Freeform 40"/>
              <p:cNvSpPr>
                <a:spLocks noEditPoints="1"/>
              </p:cNvSpPr>
              <p:nvPr/>
            </p:nvSpPr>
            <p:spPr bwMode="auto">
              <a:xfrm>
                <a:off x="8130965" y="2556562"/>
                <a:ext cx="366587" cy="365773"/>
              </a:xfrm>
              <a:custGeom>
                <a:avLst/>
                <a:gdLst>
                  <a:gd name="T0" fmla="*/ 143 w 190"/>
                  <a:gd name="T1" fmla="*/ 160 h 190"/>
                  <a:gd name="T2" fmla="*/ 161 w 190"/>
                  <a:gd name="T3" fmla="*/ 163 h 190"/>
                  <a:gd name="T4" fmla="*/ 161 w 190"/>
                  <a:gd name="T5" fmla="*/ 153 h 190"/>
                  <a:gd name="T6" fmla="*/ 171 w 190"/>
                  <a:gd name="T7" fmla="*/ 143 h 190"/>
                  <a:gd name="T8" fmla="*/ 177 w 190"/>
                  <a:gd name="T9" fmla="*/ 133 h 190"/>
                  <a:gd name="T10" fmla="*/ 176 w 190"/>
                  <a:gd name="T11" fmla="*/ 118 h 190"/>
                  <a:gd name="T12" fmla="*/ 188 w 190"/>
                  <a:gd name="T13" fmla="*/ 113 h 190"/>
                  <a:gd name="T14" fmla="*/ 175 w 190"/>
                  <a:gd name="T15" fmla="*/ 100 h 190"/>
                  <a:gd name="T16" fmla="*/ 189 w 190"/>
                  <a:gd name="T17" fmla="*/ 90 h 190"/>
                  <a:gd name="T18" fmla="*/ 182 w 190"/>
                  <a:gd name="T19" fmla="*/ 83 h 190"/>
                  <a:gd name="T20" fmla="*/ 181 w 190"/>
                  <a:gd name="T21" fmla="*/ 69 h 190"/>
                  <a:gd name="T22" fmla="*/ 177 w 190"/>
                  <a:gd name="T23" fmla="*/ 58 h 190"/>
                  <a:gd name="T24" fmla="*/ 168 w 190"/>
                  <a:gd name="T25" fmla="*/ 47 h 190"/>
                  <a:gd name="T26" fmla="*/ 169 w 190"/>
                  <a:gd name="T27" fmla="*/ 37 h 190"/>
                  <a:gd name="T28" fmla="*/ 153 w 190"/>
                  <a:gd name="T29" fmla="*/ 38 h 190"/>
                  <a:gd name="T30" fmla="*/ 153 w 190"/>
                  <a:gd name="T31" fmla="*/ 20 h 190"/>
                  <a:gd name="T32" fmla="*/ 142 w 190"/>
                  <a:gd name="T33" fmla="*/ 21 h 190"/>
                  <a:gd name="T34" fmla="*/ 131 w 190"/>
                  <a:gd name="T35" fmla="*/ 13 h 190"/>
                  <a:gd name="T36" fmla="*/ 120 w 190"/>
                  <a:gd name="T37" fmla="*/ 9 h 190"/>
                  <a:gd name="T38" fmla="*/ 106 w 190"/>
                  <a:gd name="T39" fmla="*/ 8 h 190"/>
                  <a:gd name="T40" fmla="*/ 99 w 190"/>
                  <a:gd name="T41" fmla="*/ 0 h 190"/>
                  <a:gd name="T42" fmla="*/ 89 w 190"/>
                  <a:gd name="T43" fmla="*/ 14 h 190"/>
                  <a:gd name="T44" fmla="*/ 81 w 190"/>
                  <a:gd name="T45" fmla="*/ 6 h 190"/>
                  <a:gd name="T46" fmla="*/ 69 w 190"/>
                  <a:gd name="T47" fmla="*/ 9 h 190"/>
                  <a:gd name="T48" fmla="*/ 57 w 190"/>
                  <a:gd name="T49" fmla="*/ 15 h 190"/>
                  <a:gd name="T50" fmla="*/ 51 w 190"/>
                  <a:gd name="T51" fmla="*/ 11 h 190"/>
                  <a:gd name="T52" fmla="*/ 47 w 190"/>
                  <a:gd name="T53" fmla="*/ 21 h 190"/>
                  <a:gd name="T54" fmla="*/ 35 w 190"/>
                  <a:gd name="T55" fmla="*/ 28 h 190"/>
                  <a:gd name="T56" fmla="*/ 27 w 190"/>
                  <a:gd name="T57" fmla="*/ 36 h 190"/>
                  <a:gd name="T58" fmla="*/ 20 w 190"/>
                  <a:gd name="T59" fmla="*/ 48 h 190"/>
                  <a:gd name="T60" fmla="*/ 11 w 190"/>
                  <a:gd name="T61" fmla="*/ 52 h 190"/>
                  <a:gd name="T62" fmla="*/ 19 w 190"/>
                  <a:gd name="T63" fmla="*/ 67 h 190"/>
                  <a:gd name="T64" fmla="*/ 3 w 190"/>
                  <a:gd name="T65" fmla="*/ 73 h 190"/>
                  <a:gd name="T66" fmla="*/ 8 w 190"/>
                  <a:gd name="T67" fmla="*/ 82 h 190"/>
                  <a:gd name="T68" fmla="*/ 5 w 190"/>
                  <a:gd name="T69" fmla="*/ 96 h 190"/>
                  <a:gd name="T70" fmla="*/ 6 w 190"/>
                  <a:gd name="T71" fmla="*/ 108 h 190"/>
                  <a:gd name="T72" fmla="*/ 10 w 190"/>
                  <a:gd name="T73" fmla="*/ 121 h 190"/>
                  <a:gd name="T74" fmla="*/ 7 w 190"/>
                  <a:gd name="T75" fmla="*/ 130 h 190"/>
                  <a:gd name="T76" fmla="*/ 24 w 190"/>
                  <a:gd name="T77" fmla="*/ 134 h 190"/>
                  <a:gd name="T78" fmla="*/ 18 w 190"/>
                  <a:gd name="T79" fmla="*/ 151 h 190"/>
                  <a:gd name="T80" fmla="*/ 28 w 190"/>
                  <a:gd name="T81" fmla="*/ 153 h 190"/>
                  <a:gd name="T82" fmla="*/ 36 w 190"/>
                  <a:gd name="T83" fmla="*/ 164 h 190"/>
                  <a:gd name="T84" fmla="*/ 46 w 190"/>
                  <a:gd name="T85" fmla="*/ 171 h 190"/>
                  <a:gd name="T86" fmla="*/ 59 w 190"/>
                  <a:gd name="T87" fmla="*/ 176 h 190"/>
                  <a:gd name="T88" fmla="*/ 64 w 190"/>
                  <a:gd name="T89" fmla="*/ 185 h 190"/>
                  <a:gd name="T90" fmla="*/ 77 w 190"/>
                  <a:gd name="T91" fmla="*/ 174 h 190"/>
                  <a:gd name="T92" fmla="*/ 86 w 190"/>
                  <a:gd name="T93" fmla="*/ 189 h 190"/>
                  <a:gd name="T94" fmla="*/ 95 w 190"/>
                  <a:gd name="T95" fmla="*/ 183 h 190"/>
                  <a:gd name="T96" fmla="*/ 108 w 190"/>
                  <a:gd name="T97" fmla="*/ 184 h 190"/>
                  <a:gd name="T98" fmla="*/ 120 w 190"/>
                  <a:gd name="T99" fmla="*/ 182 h 190"/>
                  <a:gd name="T100" fmla="*/ 132 w 190"/>
                  <a:gd name="T101" fmla="*/ 175 h 190"/>
                  <a:gd name="T102" fmla="*/ 139 w 190"/>
                  <a:gd name="T103" fmla="*/ 179 h 190"/>
                  <a:gd name="T104" fmla="*/ 78 w 190"/>
                  <a:gd name="T105" fmla="*/ 74 h 190"/>
                  <a:gd name="T106" fmla="*/ 86 w 190"/>
                  <a:gd name="T107" fmla="*/ 76 h 190"/>
                  <a:gd name="T108" fmla="*/ 121 w 190"/>
                  <a:gd name="T109" fmla="*/ 88 h 190"/>
                  <a:gd name="T110" fmla="*/ 124 w 190"/>
                  <a:gd name="T111" fmla="*/ 80 h 190"/>
                  <a:gd name="T112" fmla="*/ 77 w 190"/>
                  <a:gd name="T113" fmla="*/ 104 h 190"/>
                  <a:gd name="T114" fmla="*/ 81 w 190"/>
                  <a:gd name="T115" fmla="*/ 102 h 190"/>
                  <a:gd name="T116" fmla="*/ 102 w 190"/>
                  <a:gd name="T117" fmla="*/ 108 h 190"/>
                  <a:gd name="T118" fmla="*/ 104 w 190"/>
                  <a:gd name="T119" fmla="*/ 113 h 190"/>
                  <a:gd name="T120" fmla="*/ 102 w 190"/>
                  <a:gd name="T121" fmla="*/ 1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1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1" y="163"/>
                    </a:cubicBezTo>
                    <a:cubicBezTo>
                      <a:pt x="162" y="162"/>
                      <a:pt x="162" y="161"/>
                      <a:pt x="163" y="160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9" y="151"/>
                      <a:pt x="158" y="147"/>
                      <a:pt x="159" y="144"/>
                    </a:cubicBezTo>
                    <a:cubicBezTo>
                      <a:pt x="161" y="140"/>
                      <a:pt x="166" y="139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5" y="132"/>
                      <a:pt x="175" y="132"/>
                      <a:pt x="175" y="132"/>
                    </a:cubicBezTo>
                    <a:cubicBezTo>
                      <a:pt x="171" y="130"/>
                      <a:pt x="169" y="126"/>
                      <a:pt x="171" y="123"/>
                    </a:cubicBezTo>
                    <a:cubicBezTo>
                      <a:pt x="169" y="120"/>
                      <a:pt x="172" y="116"/>
                      <a:pt x="176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4" y="121"/>
                      <a:pt x="186" y="119"/>
                      <a:pt x="187" y="117"/>
                    </a:cubicBezTo>
                    <a:cubicBezTo>
                      <a:pt x="187" y="116"/>
                      <a:pt x="188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2" y="108"/>
                      <a:pt x="182" y="108"/>
                      <a:pt x="182" y="108"/>
                    </a:cubicBezTo>
                    <a:cubicBezTo>
                      <a:pt x="178" y="107"/>
                      <a:pt x="175" y="104"/>
                      <a:pt x="175" y="100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90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4" y="77"/>
                    </a:cubicBezTo>
                    <a:cubicBezTo>
                      <a:pt x="173" y="74"/>
                      <a:pt x="175" y="70"/>
                      <a:pt x="179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3"/>
                    </a:cubicBezTo>
                    <a:cubicBezTo>
                      <a:pt x="184" y="62"/>
                      <a:pt x="183" y="61"/>
                      <a:pt x="183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6" y="56"/>
                    </a:cubicBezTo>
                    <a:cubicBezTo>
                      <a:pt x="164" y="53"/>
                      <a:pt x="165" y="48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2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8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3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19"/>
                      <a:pt x="151" y="19"/>
                      <a:pt x="150" y="18"/>
                    </a:cubicBezTo>
                    <a:cubicBezTo>
                      <a:pt x="148" y="16"/>
                      <a:pt x="145" y="17"/>
                      <a:pt x="144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5"/>
                      <a:pt x="136" y="26"/>
                      <a:pt x="133" y="24"/>
                    </a:cubicBezTo>
                    <a:cubicBezTo>
                      <a:pt x="130" y="22"/>
                      <a:pt x="129" y="18"/>
                      <a:pt x="131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6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6" y="11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3"/>
                      <a:pt x="106" y="1"/>
                      <a:pt x="103" y="1"/>
                    </a:cubicBezTo>
                    <a:cubicBezTo>
                      <a:pt x="102" y="1"/>
                      <a:pt x="101" y="1"/>
                      <a:pt x="99" y="0"/>
                    </a:cubicBezTo>
                    <a:cubicBezTo>
                      <a:pt x="97" y="0"/>
                      <a:pt x="95" y="2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5" y="15"/>
                      <a:pt x="82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9" y="2"/>
                      <a:pt x="76" y="2"/>
                    </a:cubicBezTo>
                    <a:cubicBezTo>
                      <a:pt x="75" y="2"/>
                      <a:pt x="74" y="3"/>
                      <a:pt x="72" y="3"/>
                    </a:cubicBezTo>
                    <a:cubicBezTo>
                      <a:pt x="70" y="4"/>
                      <a:pt x="69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70" y="18"/>
                      <a:pt x="66" y="19"/>
                    </a:cubicBezTo>
                    <a:cubicBezTo>
                      <a:pt x="63" y="21"/>
                      <a:pt x="59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48" y="12"/>
                      <a:pt x="47" y="13"/>
                    </a:cubicBezTo>
                    <a:cubicBezTo>
                      <a:pt x="45" y="14"/>
                      <a:pt x="45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24"/>
                      <a:pt x="49" y="28"/>
                      <a:pt x="46" y="31"/>
                    </a:cubicBezTo>
                    <a:cubicBezTo>
                      <a:pt x="43" y="33"/>
                      <a:pt x="39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5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5" y="34"/>
                      <a:pt x="27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1" y="40"/>
                      <a:pt x="32" y="44"/>
                      <a:pt x="30" y="47"/>
                    </a:cubicBezTo>
                    <a:cubicBezTo>
                      <a:pt x="27" y="50"/>
                      <a:pt x="23" y="50"/>
                      <a:pt x="20" y="48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7" y="45"/>
                      <a:pt x="14" y="46"/>
                      <a:pt x="12" y="48"/>
                    </a:cubicBezTo>
                    <a:cubicBezTo>
                      <a:pt x="12" y="49"/>
                      <a:pt x="11" y="51"/>
                      <a:pt x="11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0"/>
                      <a:pt x="17" y="74"/>
                      <a:pt x="14" y="73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69"/>
                      <a:pt x="3" y="71"/>
                      <a:pt x="3" y="73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6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7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1" y="107"/>
                      <a:pt x="3" y="108"/>
                      <a:pt x="6" y="108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11" y="107"/>
                      <a:pt x="14" y="108"/>
                      <a:pt x="15" y="112"/>
                    </a:cubicBezTo>
                    <a:cubicBezTo>
                      <a:pt x="17" y="116"/>
                      <a:pt x="15" y="120"/>
                      <a:pt x="10" y="121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6" y="122"/>
                      <a:pt x="5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1" y="134"/>
                      <a:pt x="13" y="132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3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7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1" y="150"/>
                      <a:pt x="34" y="150"/>
                      <a:pt x="37" y="152"/>
                    </a:cubicBezTo>
                    <a:cubicBezTo>
                      <a:pt x="40" y="154"/>
                      <a:pt x="41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5" y="165"/>
                      <a:pt x="35" y="168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9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79"/>
                      <a:pt x="58" y="182"/>
                      <a:pt x="60" y="183"/>
                    </a:cubicBezTo>
                    <a:cubicBezTo>
                      <a:pt x="61" y="184"/>
                      <a:pt x="63" y="184"/>
                      <a:pt x="64" y="185"/>
                    </a:cubicBezTo>
                    <a:cubicBezTo>
                      <a:pt x="66" y="185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1" y="176"/>
                      <a:pt x="74" y="174"/>
                      <a:pt x="77" y="174"/>
                    </a:cubicBezTo>
                    <a:cubicBezTo>
                      <a:pt x="81" y="174"/>
                      <a:pt x="84" y="178"/>
                      <a:pt x="83" y="182"/>
                    </a:cubicBezTo>
                    <a:cubicBezTo>
                      <a:pt x="83" y="184"/>
                      <a:pt x="83" y="184"/>
                      <a:pt x="83" y="184"/>
                    </a:cubicBezTo>
                    <a:cubicBezTo>
                      <a:pt x="82" y="187"/>
                      <a:pt x="84" y="189"/>
                      <a:pt x="86" y="189"/>
                    </a:cubicBezTo>
                    <a:cubicBezTo>
                      <a:pt x="88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5" y="185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5" y="188"/>
                      <a:pt x="116" y="187"/>
                      <a:pt x="117" y="187"/>
                    </a:cubicBezTo>
                    <a:cubicBezTo>
                      <a:pt x="120" y="187"/>
                      <a:pt x="121" y="184"/>
                      <a:pt x="120" y="182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8" y="176"/>
                      <a:pt x="120" y="171"/>
                      <a:pt x="125" y="170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4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close/>
                    <a:moveTo>
                      <a:pt x="78" y="74"/>
                    </a:moveTo>
                    <a:cubicBezTo>
                      <a:pt x="77" y="71"/>
                      <a:pt x="78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90" y="71"/>
                      <a:pt x="89" y="75"/>
                      <a:pt x="86" y="76"/>
                    </a:cubicBezTo>
                    <a:cubicBezTo>
                      <a:pt x="83" y="78"/>
                      <a:pt x="79" y="77"/>
                      <a:pt x="78" y="74"/>
                    </a:cubicBezTo>
                    <a:close/>
                    <a:moveTo>
                      <a:pt x="124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9" y="76"/>
                      <a:pt x="122" y="77"/>
                      <a:pt x="124" y="80"/>
                    </a:cubicBezTo>
                    <a:close/>
                    <a:moveTo>
                      <a:pt x="67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2" y="113"/>
                      <a:pt x="68" y="112"/>
                      <a:pt x="67" y="109"/>
                    </a:cubicBezTo>
                    <a:close/>
                    <a:moveTo>
                      <a:pt x="81" y="102"/>
                    </a:moveTo>
                    <a:cubicBezTo>
                      <a:pt x="78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2" y="108"/>
                    </a:cubicBezTo>
                    <a:cubicBezTo>
                      <a:pt x="94" y="112"/>
                      <a:pt x="85" y="109"/>
                      <a:pt x="81" y="102"/>
                    </a:cubicBezTo>
                    <a:close/>
                    <a:moveTo>
                      <a:pt x="102" y="121"/>
                    </a:moveTo>
                    <a:cubicBezTo>
                      <a:pt x="100" y="118"/>
                      <a:pt x="102" y="114"/>
                      <a:pt x="104" y="113"/>
                    </a:cubicBezTo>
                    <a:cubicBezTo>
                      <a:pt x="107" y="111"/>
                      <a:pt x="111" y="113"/>
                      <a:pt x="112" y="115"/>
                    </a:cubicBezTo>
                    <a:cubicBezTo>
                      <a:pt x="114" y="118"/>
                      <a:pt x="113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1"/>
              <p:cNvSpPr>
                <a:spLocks noEditPoints="1"/>
              </p:cNvSpPr>
              <p:nvPr/>
            </p:nvSpPr>
            <p:spPr bwMode="auto">
              <a:xfrm>
                <a:off x="6607592" y="3575676"/>
                <a:ext cx="1232549" cy="1236621"/>
              </a:xfrm>
              <a:custGeom>
                <a:avLst/>
                <a:gdLst>
                  <a:gd name="T0" fmla="*/ 619 w 640"/>
                  <a:gd name="T1" fmla="*/ 436 h 642"/>
                  <a:gd name="T2" fmla="*/ 614 w 640"/>
                  <a:gd name="T3" fmla="*/ 371 h 642"/>
                  <a:gd name="T4" fmla="*/ 625 w 640"/>
                  <a:gd name="T5" fmla="*/ 332 h 642"/>
                  <a:gd name="T6" fmla="*/ 623 w 640"/>
                  <a:gd name="T7" fmla="*/ 286 h 642"/>
                  <a:gd name="T8" fmla="*/ 608 w 640"/>
                  <a:gd name="T9" fmla="*/ 248 h 642"/>
                  <a:gd name="T10" fmla="*/ 609 w 640"/>
                  <a:gd name="T11" fmla="*/ 182 h 642"/>
                  <a:gd name="T12" fmla="*/ 547 w 640"/>
                  <a:gd name="T13" fmla="*/ 167 h 642"/>
                  <a:gd name="T14" fmla="*/ 550 w 640"/>
                  <a:gd name="T15" fmla="*/ 97 h 642"/>
                  <a:gd name="T16" fmla="*/ 488 w 640"/>
                  <a:gd name="T17" fmla="*/ 74 h 642"/>
                  <a:gd name="T18" fmla="*/ 457 w 640"/>
                  <a:gd name="T19" fmla="*/ 48 h 642"/>
                  <a:gd name="T20" fmla="*/ 414 w 640"/>
                  <a:gd name="T21" fmla="*/ 31 h 642"/>
                  <a:gd name="T22" fmla="*/ 374 w 640"/>
                  <a:gd name="T23" fmla="*/ 29 h 642"/>
                  <a:gd name="T24" fmla="*/ 314 w 640"/>
                  <a:gd name="T25" fmla="*/ 0 h 642"/>
                  <a:gd name="T26" fmla="*/ 266 w 640"/>
                  <a:gd name="T27" fmla="*/ 52 h 642"/>
                  <a:gd name="T28" fmla="*/ 224 w 640"/>
                  <a:gd name="T29" fmla="*/ 15 h 642"/>
                  <a:gd name="T30" fmla="*/ 200 w 640"/>
                  <a:gd name="T31" fmla="*/ 75 h 642"/>
                  <a:gd name="T32" fmla="*/ 131 w 640"/>
                  <a:gd name="T33" fmla="*/ 62 h 642"/>
                  <a:gd name="T34" fmla="*/ 100 w 640"/>
                  <a:gd name="T35" fmla="*/ 120 h 642"/>
                  <a:gd name="T36" fmla="*/ 70 w 640"/>
                  <a:gd name="T37" fmla="*/ 147 h 642"/>
                  <a:gd name="T38" fmla="*/ 47 w 640"/>
                  <a:gd name="T39" fmla="*/ 187 h 642"/>
                  <a:gd name="T40" fmla="*/ 39 w 640"/>
                  <a:gd name="T41" fmla="*/ 227 h 642"/>
                  <a:gd name="T42" fmla="*/ 2 w 640"/>
                  <a:gd name="T43" fmla="*/ 281 h 642"/>
                  <a:gd name="T44" fmla="*/ 47 w 640"/>
                  <a:gd name="T45" fmla="*/ 332 h 642"/>
                  <a:gd name="T46" fmla="*/ 6 w 640"/>
                  <a:gd name="T47" fmla="*/ 385 h 642"/>
                  <a:gd name="T48" fmla="*/ 46 w 640"/>
                  <a:gd name="T49" fmla="*/ 438 h 642"/>
                  <a:gd name="T50" fmla="*/ 58 w 640"/>
                  <a:gd name="T51" fmla="*/ 476 h 642"/>
                  <a:gd name="T52" fmla="*/ 85 w 640"/>
                  <a:gd name="T53" fmla="*/ 514 h 642"/>
                  <a:gd name="T54" fmla="*/ 117 w 640"/>
                  <a:gd name="T55" fmla="*/ 538 h 642"/>
                  <a:gd name="T56" fmla="*/ 152 w 640"/>
                  <a:gd name="T57" fmla="*/ 594 h 642"/>
                  <a:gd name="T58" fmla="*/ 217 w 640"/>
                  <a:gd name="T59" fmla="*/ 574 h 642"/>
                  <a:gd name="T60" fmla="*/ 248 w 640"/>
                  <a:gd name="T61" fmla="*/ 633 h 642"/>
                  <a:gd name="T62" fmla="*/ 313 w 640"/>
                  <a:gd name="T63" fmla="*/ 619 h 642"/>
                  <a:gd name="T64" fmla="*/ 353 w 640"/>
                  <a:gd name="T65" fmla="*/ 624 h 642"/>
                  <a:gd name="T66" fmla="*/ 398 w 640"/>
                  <a:gd name="T67" fmla="*/ 615 h 642"/>
                  <a:gd name="T68" fmla="*/ 437 w 640"/>
                  <a:gd name="T69" fmla="*/ 603 h 642"/>
                  <a:gd name="T70" fmla="*/ 478 w 640"/>
                  <a:gd name="T71" fmla="*/ 581 h 642"/>
                  <a:gd name="T72" fmla="*/ 506 w 640"/>
                  <a:gd name="T73" fmla="*/ 553 h 642"/>
                  <a:gd name="T74" fmla="*/ 567 w 640"/>
                  <a:gd name="T75" fmla="*/ 526 h 642"/>
                  <a:gd name="T76" fmla="*/ 557 w 640"/>
                  <a:gd name="T77" fmla="*/ 459 h 642"/>
                  <a:gd name="T78" fmla="*/ 540 w 640"/>
                  <a:gd name="T79" fmla="*/ 327 h 642"/>
                  <a:gd name="T80" fmla="*/ 480 w 640"/>
                  <a:gd name="T81" fmla="*/ 170 h 642"/>
                  <a:gd name="T82" fmla="*/ 346 w 640"/>
                  <a:gd name="T83" fmla="*/ 103 h 642"/>
                  <a:gd name="T84" fmla="*/ 326 w 640"/>
                  <a:gd name="T85" fmla="*/ 111 h 642"/>
                  <a:gd name="T86" fmla="*/ 169 w 640"/>
                  <a:gd name="T87" fmla="*/ 161 h 642"/>
                  <a:gd name="T88" fmla="*/ 102 w 640"/>
                  <a:gd name="T89" fmla="*/ 295 h 642"/>
                  <a:gd name="T90" fmla="*/ 101 w 640"/>
                  <a:gd name="T91" fmla="*/ 315 h 642"/>
                  <a:gd name="T92" fmla="*/ 161 w 640"/>
                  <a:gd name="T93" fmla="*/ 472 h 642"/>
                  <a:gd name="T94" fmla="*/ 295 w 640"/>
                  <a:gd name="T95" fmla="*/ 539 h 642"/>
                  <a:gd name="T96" fmla="*/ 393 w 640"/>
                  <a:gd name="T97" fmla="*/ 164 h 642"/>
                  <a:gd name="T98" fmla="*/ 314 w 640"/>
                  <a:gd name="T99" fmla="*/ 540 h 642"/>
                  <a:gd name="T100" fmla="*/ 386 w 640"/>
                  <a:gd name="T101" fmla="*/ 530 h 642"/>
                  <a:gd name="T102" fmla="*/ 528 w 640"/>
                  <a:gd name="T103" fmla="*/ 346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0" h="642">
                    <a:moveTo>
                      <a:pt x="576" y="444"/>
                    </a:moveTo>
                    <a:cubicBezTo>
                      <a:pt x="594" y="455"/>
                      <a:pt x="594" y="455"/>
                      <a:pt x="594" y="455"/>
                    </a:cubicBezTo>
                    <a:cubicBezTo>
                      <a:pt x="601" y="459"/>
                      <a:pt x="611" y="456"/>
                      <a:pt x="614" y="448"/>
                    </a:cubicBezTo>
                    <a:cubicBezTo>
                      <a:pt x="616" y="444"/>
                      <a:pt x="618" y="440"/>
                      <a:pt x="619" y="436"/>
                    </a:cubicBezTo>
                    <a:cubicBezTo>
                      <a:pt x="622" y="428"/>
                      <a:pt x="618" y="420"/>
                      <a:pt x="610" y="417"/>
                    </a:cubicBezTo>
                    <a:cubicBezTo>
                      <a:pt x="603" y="415"/>
                      <a:pt x="603" y="415"/>
                      <a:pt x="603" y="415"/>
                    </a:cubicBezTo>
                    <a:cubicBezTo>
                      <a:pt x="592" y="412"/>
                      <a:pt x="584" y="402"/>
                      <a:pt x="585" y="391"/>
                    </a:cubicBezTo>
                    <a:cubicBezTo>
                      <a:pt x="587" y="376"/>
                      <a:pt x="601" y="367"/>
                      <a:pt x="614" y="371"/>
                    </a:cubicBezTo>
                    <a:cubicBezTo>
                      <a:pt x="620" y="372"/>
                      <a:pt x="620" y="372"/>
                      <a:pt x="620" y="372"/>
                    </a:cubicBezTo>
                    <a:cubicBezTo>
                      <a:pt x="629" y="375"/>
                      <a:pt x="637" y="369"/>
                      <a:pt x="638" y="360"/>
                    </a:cubicBezTo>
                    <a:cubicBezTo>
                      <a:pt x="639" y="356"/>
                      <a:pt x="639" y="352"/>
                      <a:pt x="640" y="348"/>
                    </a:cubicBezTo>
                    <a:cubicBezTo>
                      <a:pt x="640" y="339"/>
                      <a:pt x="634" y="332"/>
                      <a:pt x="625" y="332"/>
                    </a:cubicBezTo>
                    <a:cubicBezTo>
                      <a:pt x="618" y="332"/>
                      <a:pt x="618" y="332"/>
                      <a:pt x="618" y="332"/>
                    </a:cubicBezTo>
                    <a:cubicBezTo>
                      <a:pt x="607" y="332"/>
                      <a:pt x="596" y="325"/>
                      <a:pt x="594" y="314"/>
                    </a:cubicBezTo>
                    <a:cubicBezTo>
                      <a:pt x="591" y="299"/>
                      <a:pt x="602" y="286"/>
                      <a:pt x="616" y="286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31" y="286"/>
                      <a:pt x="638" y="278"/>
                      <a:pt x="637" y="269"/>
                    </a:cubicBezTo>
                    <a:cubicBezTo>
                      <a:pt x="636" y="265"/>
                      <a:pt x="635" y="261"/>
                      <a:pt x="634" y="256"/>
                    </a:cubicBezTo>
                    <a:cubicBezTo>
                      <a:pt x="633" y="248"/>
                      <a:pt x="624" y="243"/>
                      <a:pt x="616" y="246"/>
                    </a:cubicBezTo>
                    <a:cubicBezTo>
                      <a:pt x="608" y="248"/>
                      <a:pt x="608" y="248"/>
                      <a:pt x="608" y="248"/>
                    </a:cubicBezTo>
                    <a:cubicBezTo>
                      <a:pt x="596" y="252"/>
                      <a:pt x="583" y="245"/>
                      <a:pt x="579" y="233"/>
                    </a:cubicBezTo>
                    <a:cubicBezTo>
                      <a:pt x="576" y="221"/>
                      <a:pt x="582" y="208"/>
                      <a:pt x="595" y="204"/>
                    </a:cubicBezTo>
                    <a:cubicBezTo>
                      <a:pt x="601" y="202"/>
                      <a:pt x="601" y="202"/>
                      <a:pt x="601" y="202"/>
                    </a:cubicBezTo>
                    <a:cubicBezTo>
                      <a:pt x="609" y="199"/>
                      <a:pt x="613" y="190"/>
                      <a:pt x="609" y="182"/>
                    </a:cubicBezTo>
                    <a:cubicBezTo>
                      <a:pt x="607" y="178"/>
                      <a:pt x="605" y="174"/>
                      <a:pt x="603" y="171"/>
                    </a:cubicBezTo>
                    <a:cubicBezTo>
                      <a:pt x="599" y="163"/>
                      <a:pt x="590" y="161"/>
                      <a:pt x="583" y="165"/>
                    </a:cubicBezTo>
                    <a:cubicBezTo>
                      <a:pt x="577" y="169"/>
                      <a:pt x="577" y="169"/>
                      <a:pt x="577" y="169"/>
                    </a:cubicBezTo>
                    <a:cubicBezTo>
                      <a:pt x="567" y="176"/>
                      <a:pt x="554" y="175"/>
                      <a:pt x="547" y="167"/>
                    </a:cubicBezTo>
                    <a:cubicBezTo>
                      <a:pt x="537" y="156"/>
                      <a:pt x="539" y="139"/>
                      <a:pt x="550" y="132"/>
                    </a:cubicBezTo>
                    <a:cubicBezTo>
                      <a:pt x="556" y="128"/>
                      <a:pt x="556" y="128"/>
                      <a:pt x="556" y="128"/>
                    </a:cubicBezTo>
                    <a:cubicBezTo>
                      <a:pt x="563" y="123"/>
                      <a:pt x="564" y="113"/>
                      <a:pt x="558" y="106"/>
                    </a:cubicBezTo>
                    <a:cubicBezTo>
                      <a:pt x="556" y="103"/>
                      <a:pt x="553" y="100"/>
                      <a:pt x="550" y="97"/>
                    </a:cubicBezTo>
                    <a:cubicBezTo>
                      <a:pt x="544" y="91"/>
                      <a:pt x="534" y="91"/>
                      <a:pt x="528" y="98"/>
                    </a:cubicBezTo>
                    <a:cubicBezTo>
                      <a:pt x="524" y="103"/>
                      <a:pt x="524" y="103"/>
                      <a:pt x="524" y="103"/>
                    </a:cubicBezTo>
                    <a:cubicBezTo>
                      <a:pt x="516" y="112"/>
                      <a:pt x="504" y="115"/>
                      <a:pt x="494" y="109"/>
                    </a:cubicBezTo>
                    <a:cubicBezTo>
                      <a:pt x="481" y="102"/>
                      <a:pt x="479" y="85"/>
                      <a:pt x="488" y="74"/>
                    </a:cubicBezTo>
                    <a:cubicBezTo>
                      <a:pt x="492" y="70"/>
                      <a:pt x="492" y="70"/>
                      <a:pt x="492" y="70"/>
                    </a:cubicBezTo>
                    <a:cubicBezTo>
                      <a:pt x="497" y="63"/>
                      <a:pt x="496" y="53"/>
                      <a:pt x="488" y="48"/>
                    </a:cubicBezTo>
                    <a:cubicBezTo>
                      <a:pt x="485" y="46"/>
                      <a:pt x="481" y="44"/>
                      <a:pt x="477" y="41"/>
                    </a:cubicBezTo>
                    <a:cubicBezTo>
                      <a:pt x="470" y="37"/>
                      <a:pt x="460" y="40"/>
                      <a:pt x="457" y="48"/>
                    </a:cubicBezTo>
                    <a:cubicBezTo>
                      <a:pt x="454" y="55"/>
                      <a:pt x="454" y="55"/>
                      <a:pt x="454" y="55"/>
                    </a:cubicBezTo>
                    <a:cubicBezTo>
                      <a:pt x="450" y="65"/>
                      <a:pt x="438" y="71"/>
                      <a:pt x="427" y="69"/>
                    </a:cubicBezTo>
                    <a:cubicBezTo>
                      <a:pt x="413" y="65"/>
                      <a:pt x="406" y="50"/>
                      <a:pt x="412" y="37"/>
                    </a:cubicBezTo>
                    <a:cubicBezTo>
                      <a:pt x="414" y="31"/>
                      <a:pt x="414" y="31"/>
                      <a:pt x="414" y="31"/>
                    </a:cubicBezTo>
                    <a:cubicBezTo>
                      <a:pt x="418" y="23"/>
                      <a:pt x="413" y="14"/>
                      <a:pt x="405" y="12"/>
                    </a:cubicBezTo>
                    <a:cubicBezTo>
                      <a:pt x="401" y="11"/>
                      <a:pt x="396" y="9"/>
                      <a:pt x="392" y="9"/>
                    </a:cubicBezTo>
                    <a:cubicBezTo>
                      <a:pt x="384" y="7"/>
                      <a:pt x="376" y="12"/>
                      <a:pt x="375" y="21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2" y="41"/>
                      <a:pt x="360" y="50"/>
                      <a:pt x="348" y="49"/>
                    </a:cubicBezTo>
                    <a:cubicBezTo>
                      <a:pt x="337" y="52"/>
                      <a:pt x="325" y="43"/>
                      <a:pt x="327" y="31"/>
                    </a:cubicBezTo>
                    <a:cubicBezTo>
                      <a:pt x="329" y="17"/>
                      <a:pt x="329" y="17"/>
                      <a:pt x="329" y="17"/>
                    </a:cubicBezTo>
                    <a:cubicBezTo>
                      <a:pt x="330" y="8"/>
                      <a:pt x="323" y="0"/>
                      <a:pt x="314" y="0"/>
                    </a:cubicBezTo>
                    <a:cubicBezTo>
                      <a:pt x="310" y="0"/>
                      <a:pt x="306" y="1"/>
                      <a:pt x="301" y="1"/>
                    </a:cubicBezTo>
                    <a:cubicBezTo>
                      <a:pt x="293" y="1"/>
                      <a:pt x="286" y="9"/>
                      <a:pt x="288" y="18"/>
                    </a:cubicBezTo>
                    <a:cubicBezTo>
                      <a:pt x="289" y="25"/>
                      <a:pt x="289" y="25"/>
                      <a:pt x="289" y="25"/>
                    </a:cubicBezTo>
                    <a:cubicBezTo>
                      <a:pt x="291" y="39"/>
                      <a:pt x="281" y="52"/>
                      <a:pt x="266" y="52"/>
                    </a:cubicBezTo>
                    <a:cubicBezTo>
                      <a:pt x="255" y="52"/>
                      <a:pt x="245" y="43"/>
                      <a:pt x="244" y="32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1" y="18"/>
                      <a:pt x="233" y="13"/>
                      <a:pt x="224" y="15"/>
                    </a:cubicBezTo>
                    <a:cubicBezTo>
                      <a:pt x="224" y="15"/>
                      <a:pt x="224" y="15"/>
                      <a:pt x="224" y="15"/>
                    </a:cubicBezTo>
                    <a:cubicBezTo>
                      <a:pt x="220" y="17"/>
                      <a:pt x="216" y="18"/>
                      <a:pt x="212" y="19"/>
                    </a:cubicBezTo>
                    <a:cubicBezTo>
                      <a:pt x="204" y="22"/>
                      <a:pt x="200" y="31"/>
                      <a:pt x="204" y="39"/>
                    </a:cubicBezTo>
                    <a:cubicBezTo>
                      <a:pt x="207" y="46"/>
                      <a:pt x="207" y="46"/>
                      <a:pt x="207" y="46"/>
                    </a:cubicBezTo>
                    <a:cubicBezTo>
                      <a:pt x="212" y="56"/>
                      <a:pt x="209" y="68"/>
                      <a:pt x="200" y="75"/>
                    </a:cubicBezTo>
                    <a:cubicBezTo>
                      <a:pt x="188" y="83"/>
                      <a:pt x="172" y="79"/>
                      <a:pt x="166" y="66"/>
                    </a:cubicBezTo>
                    <a:cubicBezTo>
                      <a:pt x="163" y="60"/>
                      <a:pt x="163" y="60"/>
                      <a:pt x="163" y="60"/>
                    </a:cubicBezTo>
                    <a:cubicBezTo>
                      <a:pt x="159" y="52"/>
                      <a:pt x="149" y="50"/>
                      <a:pt x="142" y="55"/>
                    </a:cubicBezTo>
                    <a:cubicBezTo>
                      <a:pt x="138" y="57"/>
                      <a:pt x="135" y="59"/>
                      <a:pt x="131" y="62"/>
                    </a:cubicBezTo>
                    <a:cubicBezTo>
                      <a:pt x="124" y="67"/>
                      <a:pt x="123" y="77"/>
                      <a:pt x="129" y="83"/>
                    </a:cubicBezTo>
                    <a:cubicBezTo>
                      <a:pt x="134" y="89"/>
                      <a:pt x="134" y="89"/>
                      <a:pt x="134" y="89"/>
                    </a:cubicBezTo>
                    <a:cubicBezTo>
                      <a:pt x="141" y="97"/>
                      <a:pt x="142" y="110"/>
                      <a:pt x="135" y="119"/>
                    </a:cubicBezTo>
                    <a:cubicBezTo>
                      <a:pt x="126" y="130"/>
                      <a:pt x="109" y="130"/>
                      <a:pt x="100" y="120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0" y="109"/>
                      <a:pt x="80" y="109"/>
                      <a:pt x="74" y="116"/>
                    </a:cubicBezTo>
                    <a:cubicBezTo>
                      <a:pt x="71" y="119"/>
                      <a:pt x="69" y="122"/>
                      <a:pt x="66" y="126"/>
                    </a:cubicBezTo>
                    <a:cubicBezTo>
                      <a:pt x="61" y="133"/>
                      <a:pt x="63" y="142"/>
                      <a:pt x="70" y="147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87" y="158"/>
                      <a:pt x="91" y="172"/>
                      <a:pt x="84" y="183"/>
                    </a:cubicBezTo>
                    <a:cubicBezTo>
                      <a:pt x="88" y="194"/>
                      <a:pt x="75" y="204"/>
                      <a:pt x="65" y="19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0" y="182"/>
                      <a:pt x="30" y="185"/>
                      <a:pt x="26" y="193"/>
                    </a:cubicBezTo>
                    <a:cubicBezTo>
                      <a:pt x="25" y="197"/>
                      <a:pt x="23" y="201"/>
                      <a:pt x="21" y="205"/>
                    </a:cubicBezTo>
                    <a:cubicBezTo>
                      <a:pt x="18" y="213"/>
                      <a:pt x="23" y="222"/>
                      <a:pt x="31" y="225"/>
                    </a:cubicBezTo>
                    <a:cubicBezTo>
                      <a:pt x="39" y="227"/>
                      <a:pt x="39" y="227"/>
                      <a:pt x="39" y="227"/>
                    </a:cubicBezTo>
                    <a:cubicBezTo>
                      <a:pt x="51" y="230"/>
                      <a:pt x="58" y="243"/>
                      <a:pt x="55" y="255"/>
                    </a:cubicBezTo>
                    <a:cubicBezTo>
                      <a:pt x="51" y="267"/>
                      <a:pt x="39" y="274"/>
                      <a:pt x="26" y="271"/>
                    </a:cubicBezTo>
                    <a:cubicBezTo>
                      <a:pt x="20" y="269"/>
                      <a:pt x="20" y="269"/>
                      <a:pt x="20" y="269"/>
                    </a:cubicBezTo>
                    <a:cubicBezTo>
                      <a:pt x="12" y="267"/>
                      <a:pt x="3" y="273"/>
                      <a:pt x="2" y="281"/>
                    </a:cubicBezTo>
                    <a:cubicBezTo>
                      <a:pt x="2" y="286"/>
                      <a:pt x="1" y="290"/>
                      <a:pt x="1" y="294"/>
                    </a:cubicBezTo>
                    <a:cubicBezTo>
                      <a:pt x="0" y="303"/>
                      <a:pt x="7" y="310"/>
                      <a:pt x="16" y="310"/>
                    </a:cubicBezTo>
                    <a:cubicBezTo>
                      <a:pt x="23" y="310"/>
                      <a:pt x="23" y="310"/>
                      <a:pt x="23" y="310"/>
                    </a:cubicBezTo>
                    <a:cubicBezTo>
                      <a:pt x="36" y="310"/>
                      <a:pt x="47" y="320"/>
                      <a:pt x="47" y="332"/>
                    </a:cubicBezTo>
                    <a:cubicBezTo>
                      <a:pt x="47" y="345"/>
                      <a:pt x="37" y="356"/>
                      <a:pt x="24" y="356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9" y="356"/>
                      <a:pt x="3" y="364"/>
                      <a:pt x="4" y="373"/>
                    </a:cubicBezTo>
                    <a:cubicBezTo>
                      <a:pt x="5" y="377"/>
                      <a:pt x="5" y="381"/>
                      <a:pt x="6" y="385"/>
                    </a:cubicBezTo>
                    <a:cubicBezTo>
                      <a:pt x="8" y="394"/>
                      <a:pt x="17" y="399"/>
                      <a:pt x="25" y="396"/>
                    </a:cubicBezTo>
                    <a:cubicBezTo>
                      <a:pt x="32" y="394"/>
                      <a:pt x="32" y="394"/>
                      <a:pt x="32" y="394"/>
                    </a:cubicBezTo>
                    <a:cubicBezTo>
                      <a:pt x="44" y="390"/>
                      <a:pt x="57" y="397"/>
                      <a:pt x="61" y="409"/>
                    </a:cubicBezTo>
                    <a:cubicBezTo>
                      <a:pt x="65" y="421"/>
                      <a:pt x="58" y="434"/>
                      <a:pt x="46" y="438"/>
                    </a:cubicBezTo>
                    <a:cubicBezTo>
                      <a:pt x="40" y="440"/>
                      <a:pt x="40" y="440"/>
                      <a:pt x="40" y="440"/>
                    </a:cubicBezTo>
                    <a:cubicBezTo>
                      <a:pt x="32" y="442"/>
                      <a:pt x="28" y="452"/>
                      <a:pt x="31" y="460"/>
                    </a:cubicBezTo>
                    <a:cubicBezTo>
                      <a:pt x="33" y="464"/>
                      <a:pt x="35" y="467"/>
                      <a:pt x="37" y="471"/>
                    </a:cubicBezTo>
                    <a:cubicBezTo>
                      <a:pt x="41" y="479"/>
                      <a:pt x="51" y="481"/>
                      <a:pt x="58" y="476"/>
                    </a:cubicBezTo>
                    <a:cubicBezTo>
                      <a:pt x="64" y="472"/>
                      <a:pt x="64" y="472"/>
                      <a:pt x="64" y="472"/>
                    </a:cubicBezTo>
                    <a:cubicBezTo>
                      <a:pt x="73" y="466"/>
                      <a:pt x="86" y="467"/>
                      <a:pt x="94" y="475"/>
                    </a:cubicBezTo>
                    <a:cubicBezTo>
                      <a:pt x="104" y="486"/>
                      <a:pt x="102" y="503"/>
                      <a:pt x="90" y="510"/>
                    </a:cubicBezTo>
                    <a:cubicBezTo>
                      <a:pt x="85" y="514"/>
                      <a:pt x="85" y="514"/>
                      <a:pt x="85" y="514"/>
                    </a:cubicBezTo>
                    <a:cubicBezTo>
                      <a:pt x="78" y="519"/>
                      <a:pt x="76" y="529"/>
                      <a:pt x="82" y="535"/>
                    </a:cubicBezTo>
                    <a:cubicBezTo>
                      <a:pt x="85" y="539"/>
                      <a:pt x="88" y="542"/>
                      <a:pt x="91" y="545"/>
                    </a:cubicBezTo>
                    <a:cubicBezTo>
                      <a:pt x="97" y="551"/>
                      <a:pt x="107" y="551"/>
                      <a:pt x="112" y="544"/>
                    </a:cubicBezTo>
                    <a:cubicBezTo>
                      <a:pt x="117" y="538"/>
                      <a:pt x="117" y="538"/>
                      <a:pt x="117" y="538"/>
                    </a:cubicBezTo>
                    <a:cubicBezTo>
                      <a:pt x="126" y="528"/>
                      <a:pt x="140" y="527"/>
                      <a:pt x="150" y="535"/>
                    </a:cubicBezTo>
                    <a:cubicBezTo>
                      <a:pt x="160" y="543"/>
                      <a:pt x="161" y="558"/>
                      <a:pt x="153" y="567"/>
                    </a:cubicBezTo>
                    <a:cubicBezTo>
                      <a:pt x="149" y="572"/>
                      <a:pt x="149" y="572"/>
                      <a:pt x="149" y="572"/>
                    </a:cubicBezTo>
                    <a:cubicBezTo>
                      <a:pt x="143" y="579"/>
                      <a:pt x="145" y="589"/>
                      <a:pt x="152" y="594"/>
                    </a:cubicBezTo>
                    <a:cubicBezTo>
                      <a:pt x="156" y="596"/>
                      <a:pt x="160" y="598"/>
                      <a:pt x="163" y="600"/>
                    </a:cubicBezTo>
                    <a:cubicBezTo>
                      <a:pt x="171" y="605"/>
                      <a:pt x="180" y="601"/>
                      <a:pt x="184" y="594"/>
                    </a:cubicBezTo>
                    <a:cubicBezTo>
                      <a:pt x="187" y="586"/>
                      <a:pt x="187" y="586"/>
                      <a:pt x="187" y="586"/>
                    </a:cubicBezTo>
                    <a:cubicBezTo>
                      <a:pt x="192" y="575"/>
                      <a:pt x="205" y="569"/>
                      <a:pt x="217" y="574"/>
                    </a:cubicBezTo>
                    <a:cubicBezTo>
                      <a:pt x="229" y="579"/>
                      <a:pt x="234" y="593"/>
                      <a:pt x="229" y="605"/>
                    </a:cubicBezTo>
                    <a:cubicBezTo>
                      <a:pt x="227" y="610"/>
                      <a:pt x="227" y="610"/>
                      <a:pt x="227" y="610"/>
                    </a:cubicBezTo>
                    <a:cubicBezTo>
                      <a:pt x="223" y="619"/>
                      <a:pt x="228" y="628"/>
                      <a:pt x="236" y="630"/>
                    </a:cubicBezTo>
                    <a:cubicBezTo>
                      <a:pt x="240" y="631"/>
                      <a:pt x="244" y="632"/>
                      <a:pt x="248" y="633"/>
                    </a:cubicBezTo>
                    <a:cubicBezTo>
                      <a:pt x="257" y="635"/>
                      <a:pt x="265" y="629"/>
                      <a:pt x="266" y="621"/>
                    </a:cubicBezTo>
                    <a:cubicBezTo>
                      <a:pt x="267" y="613"/>
                      <a:pt x="267" y="613"/>
                      <a:pt x="267" y="613"/>
                    </a:cubicBezTo>
                    <a:cubicBezTo>
                      <a:pt x="269" y="601"/>
                      <a:pt x="280" y="592"/>
                      <a:pt x="293" y="593"/>
                    </a:cubicBezTo>
                    <a:cubicBezTo>
                      <a:pt x="305" y="595"/>
                      <a:pt x="314" y="606"/>
                      <a:pt x="313" y="619"/>
                    </a:cubicBezTo>
                    <a:cubicBezTo>
                      <a:pt x="312" y="625"/>
                      <a:pt x="312" y="625"/>
                      <a:pt x="312" y="625"/>
                    </a:cubicBezTo>
                    <a:cubicBezTo>
                      <a:pt x="311" y="634"/>
                      <a:pt x="318" y="642"/>
                      <a:pt x="327" y="641"/>
                    </a:cubicBezTo>
                    <a:cubicBezTo>
                      <a:pt x="331" y="641"/>
                      <a:pt x="335" y="641"/>
                      <a:pt x="339" y="641"/>
                    </a:cubicBezTo>
                    <a:cubicBezTo>
                      <a:pt x="348" y="640"/>
                      <a:pt x="354" y="633"/>
                      <a:pt x="353" y="624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49" y="604"/>
                      <a:pt x="358" y="592"/>
                      <a:pt x="371" y="590"/>
                    </a:cubicBezTo>
                    <a:cubicBezTo>
                      <a:pt x="383" y="588"/>
                      <a:pt x="395" y="596"/>
                      <a:pt x="397" y="609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24"/>
                      <a:pt x="408" y="629"/>
                      <a:pt x="416" y="627"/>
                    </a:cubicBezTo>
                    <a:cubicBezTo>
                      <a:pt x="417" y="627"/>
                      <a:pt x="417" y="627"/>
                      <a:pt x="417" y="627"/>
                    </a:cubicBezTo>
                    <a:cubicBezTo>
                      <a:pt x="421" y="625"/>
                      <a:pt x="425" y="624"/>
                      <a:pt x="429" y="622"/>
                    </a:cubicBezTo>
                    <a:cubicBezTo>
                      <a:pt x="437" y="620"/>
                      <a:pt x="441" y="610"/>
                      <a:pt x="437" y="603"/>
                    </a:cubicBezTo>
                    <a:cubicBezTo>
                      <a:pt x="434" y="596"/>
                      <a:pt x="434" y="596"/>
                      <a:pt x="434" y="596"/>
                    </a:cubicBezTo>
                    <a:cubicBezTo>
                      <a:pt x="428" y="584"/>
                      <a:pt x="433" y="570"/>
                      <a:pt x="444" y="565"/>
                    </a:cubicBezTo>
                    <a:cubicBezTo>
                      <a:pt x="456" y="559"/>
                      <a:pt x="470" y="564"/>
                      <a:pt x="475" y="576"/>
                    </a:cubicBezTo>
                    <a:cubicBezTo>
                      <a:pt x="478" y="581"/>
                      <a:pt x="478" y="581"/>
                      <a:pt x="478" y="581"/>
                    </a:cubicBezTo>
                    <a:cubicBezTo>
                      <a:pt x="482" y="589"/>
                      <a:pt x="492" y="592"/>
                      <a:pt x="499" y="587"/>
                    </a:cubicBezTo>
                    <a:cubicBezTo>
                      <a:pt x="502" y="585"/>
                      <a:pt x="506" y="582"/>
                      <a:pt x="509" y="580"/>
                    </a:cubicBezTo>
                    <a:cubicBezTo>
                      <a:pt x="516" y="575"/>
                      <a:pt x="517" y="565"/>
                      <a:pt x="512" y="558"/>
                    </a:cubicBezTo>
                    <a:cubicBezTo>
                      <a:pt x="506" y="553"/>
                      <a:pt x="506" y="553"/>
                      <a:pt x="506" y="553"/>
                    </a:cubicBezTo>
                    <a:cubicBezTo>
                      <a:pt x="498" y="543"/>
                      <a:pt x="499" y="529"/>
                      <a:pt x="508" y="520"/>
                    </a:cubicBezTo>
                    <a:cubicBezTo>
                      <a:pt x="517" y="512"/>
                      <a:pt x="532" y="512"/>
                      <a:pt x="541" y="522"/>
                    </a:cubicBezTo>
                    <a:cubicBezTo>
                      <a:pt x="545" y="526"/>
                      <a:pt x="545" y="526"/>
                      <a:pt x="545" y="526"/>
                    </a:cubicBezTo>
                    <a:cubicBezTo>
                      <a:pt x="551" y="533"/>
                      <a:pt x="561" y="533"/>
                      <a:pt x="567" y="526"/>
                    </a:cubicBezTo>
                    <a:cubicBezTo>
                      <a:pt x="569" y="523"/>
                      <a:pt x="572" y="519"/>
                      <a:pt x="575" y="516"/>
                    </a:cubicBezTo>
                    <a:cubicBezTo>
                      <a:pt x="580" y="509"/>
                      <a:pt x="578" y="499"/>
                      <a:pt x="571" y="495"/>
                    </a:cubicBezTo>
                    <a:cubicBezTo>
                      <a:pt x="564" y="491"/>
                      <a:pt x="564" y="491"/>
                      <a:pt x="564" y="491"/>
                    </a:cubicBezTo>
                    <a:cubicBezTo>
                      <a:pt x="553" y="484"/>
                      <a:pt x="550" y="470"/>
                      <a:pt x="557" y="459"/>
                    </a:cubicBezTo>
                    <a:cubicBezTo>
                      <a:pt x="553" y="448"/>
                      <a:pt x="566" y="438"/>
                      <a:pt x="576" y="444"/>
                    </a:cubicBezTo>
                    <a:moveTo>
                      <a:pt x="493" y="185"/>
                    </a:moveTo>
                    <a:cubicBezTo>
                      <a:pt x="509" y="205"/>
                      <a:pt x="521" y="229"/>
                      <a:pt x="530" y="255"/>
                    </a:cubicBezTo>
                    <a:cubicBezTo>
                      <a:pt x="537" y="279"/>
                      <a:pt x="540" y="303"/>
                      <a:pt x="540" y="327"/>
                    </a:cubicBezTo>
                    <a:cubicBezTo>
                      <a:pt x="530" y="326"/>
                      <a:pt x="530" y="326"/>
                      <a:pt x="530" y="326"/>
                    </a:cubicBezTo>
                    <a:cubicBezTo>
                      <a:pt x="531" y="278"/>
                      <a:pt x="515" y="230"/>
                      <a:pt x="485" y="191"/>
                    </a:cubicBezTo>
                    <a:cubicBezTo>
                      <a:pt x="493" y="185"/>
                      <a:pt x="493" y="185"/>
                      <a:pt x="493" y="185"/>
                    </a:cubicBezTo>
                    <a:moveTo>
                      <a:pt x="480" y="170"/>
                    </a:moveTo>
                    <a:cubicBezTo>
                      <a:pt x="472" y="177"/>
                      <a:pt x="472" y="177"/>
                      <a:pt x="472" y="177"/>
                    </a:cubicBezTo>
                    <a:cubicBezTo>
                      <a:pt x="455" y="158"/>
                      <a:pt x="433" y="142"/>
                      <a:pt x="409" y="131"/>
                    </a:cubicBezTo>
                    <a:cubicBezTo>
                      <a:pt x="388" y="121"/>
                      <a:pt x="367" y="115"/>
                      <a:pt x="345" y="113"/>
                    </a:cubicBezTo>
                    <a:cubicBezTo>
                      <a:pt x="346" y="103"/>
                      <a:pt x="346" y="103"/>
                      <a:pt x="346" y="103"/>
                    </a:cubicBezTo>
                    <a:cubicBezTo>
                      <a:pt x="397" y="109"/>
                      <a:pt x="445" y="133"/>
                      <a:pt x="480" y="170"/>
                    </a:cubicBezTo>
                    <a:moveTo>
                      <a:pt x="254" y="112"/>
                    </a:moveTo>
                    <a:cubicBezTo>
                      <a:pt x="278" y="104"/>
                      <a:pt x="303" y="101"/>
                      <a:pt x="326" y="101"/>
                    </a:cubicBezTo>
                    <a:cubicBezTo>
                      <a:pt x="326" y="111"/>
                      <a:pt x="326" y="111"/>
                      <a:pt x="326" y="111"/>
                    </a:cubicBezTo>
                    <a:cubicBezTo>
                      <a:pt x="277" y="110"/>
                      <a:pt x="229" y="126"/>
                      <a:pt x="191" y="156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205" y="133"/>
                      <a:pt x="228" y="120"/>
                      <a:pt x="254" y="112"/>
                    </a:cubicBezTo>
                    <a:moveTo>
                      <a:pt x="169" y="161"/>
                    </a:moveTo>
                    <a:cubicBezTo>
                      <a:pt x="176" y="169"/>
                      <a:pt x="176" y="169"/>
                      <a:pt x="176" y="169"/>
                    </a:cubicBezTo>
                    <a:cubicBezTo>
                      <a:pt x="157" y="187"/>
                      <a:pt x="142" y="208"/>
                      <a:pt x="130" y="233"/>
                    </a:cubicBezTo>
                    <a:cubicBezTo>
                      <a:pt x="121" y="253"/>
                      <a:pt x="115" y="275"/>
                      <a:pt x="112" y="296"/>
                    </a:cubicBezTo>
                    <a:cubicBezTo>
                      <a:pt x="102" y="295"/>
                      <a:pt x="102" y="295"/>
                      <a:pt x="102" y="295"/>
                    </a:cubicBezTo>
                    <a:cubicBezTo>
                      <a:pt x="108" y="244"/>
                      <a:pt x="132" y="197"/>
                      <a:pt x="169" y="161"/>
                    </a:cubicBezTo>
                    <a:moveTo>
                      <a:pt x="148" y="457"/>
                    </a:moveTo>
                    <a:cubicBezTo>
                      <a:pt x="132" y="437"/>
                      <a:pt x="119" y="413"/>
                      <a:pt x="111" y="387"/>
                    </a:cubicBezTo>
                    <a:cubicBezTo>
                      <a:pt x="103" y="363"/>
                      <a:pt x="100" y="339"/>
                      <a:pt x="101" y="315"/>
                    </a:cubicBezTo>
                    <a:cubicBezTo>
                      <a:pt x="111" y="315"/>
                      <a:pt x="111" y="315"/>
                      <a:pt x="111" y="315"/>
                    </a:cubicBezTo>
                    <a:cubicBezTo>
                      <a:pt x="110" y="364"/>
                      <a:pt x="126" y="412"/>
                      <a:pt x="156" y="450"/>
                    </a:cubicBezTo>
                    <a:cubicBezTo>
                      <a:pt x="148" y="457"/>
                      <a:pt x="148" y="457"/>
                      <a:pt x="148" y="457"/>
                    </a:cubicBezTo>
                    <a:moveTo>
                      <a:pt x="161" y="472"/>
                    </a:moveTo>
                    <a:cubicBezTo>
                      <a:pt x="168" y="465"/>
                      <a:pt x="168" y="465"/>
                      <a:pt x="168" y="465"/>
                    </a:cubicBezTo>
                    <a:cubicBezTo>
                      <a:pt x="186" y="484"/>
                      <a:pt x="207" y="499"/>
                      <a:pt x="232" y="511"/>
                    </a:cubicBezTo>
                    <a:cubicBezTo>
                      <a:pt x="253" y="521"/>
                      <a:pt x="274" y="526"/>
                      <a:pt x="295" y="529"/>
                    </a:cubicBezTo>
                    <a:cubicBezTo>
                      <a:pt x="295" y="539"/>
                      <a:pt x="295" y="539"/>
                      <a:pt x="295" y="539"/>
                    </a:cubicBezTo>
                    <a:cubicBezTo>
                      <a:pt x="244" y="533"/>
                      <a:pt x="196" y="509"/>
                      <a:pt x="161" y="472"/>
                    </a:cubicBezTo>
                    <a:moveTo>
                      <a:pt x="247" y="478"/>
                    </a:moveTo>
                    <a:cubicBezTo>
                      <a:pt x="161" y="438"/>
                      <a:pt x="123" y="335"/>
                      <a:pt x="163" y="248"/>
                    </a:cubicBezTo>
                    <a:cubicBezTo>
                      <a:pt x="204" y="161"/>
                      <a:pt x="307" y="124"/>
                      <a:pt x="393" y="164"/>
                    </a:cubicBezTo>
                    <a:cubicBezTo>
                      <a:pt x="480" y="204"/>
                      <a:pt x="517" y="307"/>
                      <a:pt x="477" y="394"/>
                    </a:cubicBezTo>
                    <a:cubicBezTo>
                      <a:pt x="437" y="480"/>
                      <a:pt x="334" y="518"/>
                      <a:pt x="247" y="478"/>
                    </a:cubicBezTo>
                    <a:moveTo>
                      <a:pt x="386" y="530"/>
                    </a:moveTo>
                    <a:cubicBezTo>
                      <a:pt x="362" y="538"/>
                      <a:pt x="338" y="541"/>
                      <a:pt x="314" y="540"/>
                    </a:cubicBezTo>
                    <a:cubicBezTo>
                      <a:pt x="315" y="530"/>
                      <a:pt x="315" y="530"/>
                      <a:pt x="315" y="530"/>
                    </a:cubicBezTo>
                    <a:cubicBezTo>
                      <a:pt x="364" y="532"/>
                      <a:pt x="411" y="516"/>
                      <a:pt x="450" y="486"/>
                    </a:cubicBezTo>
                    <a:cubicBezTo>
                      <a:pt x="456" y="493"/>
                      <a:pt x="456" y="493"/>
                      <a:pt x="456" y="493"/>
                    </a:cubicBezTo>
                    <a:cubicBezTo>
                      <a:pt x="436" y="509"/>
                      <a:pt x="412" y="522"/>
                      <a:pt x="386" y="530"/>
                    </a:cubicBezTo>
                    <a:moveTo>
                      <a:pt x="471" y="480"/>
                    </a:moveTo>
                    <a:cubicBezTo>
                      <a:pt x="465" y="473"/>
                      <a:pt x="465" y="473"/>
                      <a:pt x="465" y="473"/>
                    </a:cubicBezTo>
                    <a:cubicBezTo>
                      <a:pt x="483" y="455"/>
                      <a:pt x="499" y="434"/>
                      <a:pt x="510" y="409"/>
                    </a:cubicBezTo>
                    <a:cubicBezTo>
                      <a:pt x="520" y="389"/>
                      <a:pt x="526" y="367"/>
                      <a:pt x="528" y="346"/>
                    </a:cubicBezTo>
                    <a:cubicBezTo>
                      <a:pt x="538" y="347"/>
                      <a:pt x="538" y="347"/>
                      <a:pt x="538" y="347"/>
                    </a:cubicBezTo>
                    <a:cubicBezTo>
                      <a:pt x="532" y="398"/>
                      <a:pt x="508" y="445"/>
                      <a:pt x="471" y="4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2"/>
              <p:cNvSpPr>
                <a:spLocks noEditPoints="1"/>
              </p:cNvSpPr>
              <p:nvPr/>
            </p:nvSpPr>
            <p:spPr bwMode="auto">
              <a:xfrm>
                <a:off x="4624762" y="3802960"/>
                <a:ext cx="1292831" cy="1294460"/>
              </a:xfrm>
              <a:custGeom>
                <a:avLst/>
                <a:gdLst>
                  <a:gd name="T0" fmla="*/ 640 w 671"/>
                  <a:gd name="T1" fmla="*/ 357 h 672"/>
                  <a:gd name="T2" fmla="*/ 626 w 671"/>
                  <a:gd name="T3" fmla="*/ 244 h 672"/>
                  <a:gd name="T4" fmla="*/ 573 w 671"/>
                  <a:gd name="T5" fmla="*/ 144 h 672"/>
                  <a:gd name="T6" fmla="*/ 515 w 671"/>
                  <a:gd name="T7" fmla="*/ 51 h 672"/>
                  <a:gd name="T8" fmla="*/ 409 w 671"/>
                  <a:gd name="T9" fmla="*/ 8 h 672"/>
                  <a:gd name="T10" fmla="*/ 295 w 671"/>
                  <a:gd name="T11" fmla="*/ 2 h 672"/>
                  <a:gd name="T12" fmla="*/ 198 w 671"/>
                  <a:gd name="T13" fmla="*/ 29 h 672"/>
                  <a:gd name="T14" fmla="*/ 129 w 671"/>
                  <a:gd name="T15" fmla="*/ 114 h 672"/>
                  <a:gd name="T16" fmla="*/ 52 w 671"/>
                  <a:gd name="T17" fmla="*/ 227 h 672"/>
                  <a:gd name="T18" fmla="*/ 0 w 671"/>
                  <a:gd name="T19" fmla="*/ 324 h 672"/>
                  <a:gd name="T20" fmla="*/ 16 w 671"/>
                  <a:gd name="T21" fmla="*/ 437 h 672"/>
                  <a:gd name="T22" fmla="*/ 68 w 671"/>
                  <a:gd name="T23" fmla="*/ 539 h 672"/>
                  <a:gd name="T24" fmla="*/ 166 w 671"/>
                  <a:gd name="T25" fmla="*/ 588 h 672"/>
                  <a:gd name="T26" fmla="*/ 293 w 671"/>
                  <a:gd name="T27" fmla="*/ 637 h 672"/>
                  <a:gd name="T28" fmla="*/ 399 w 671"/>
                  <a:gd name="T29" fmla="*/ 666 h 672"/>
                  <a:gd name="T30" fmla="*/ 494 w 671"/>
                  <a:gd name="T31" fmla="*/ 633 h 672"/>
                  <a:gd name="T32" fmla="*/ 584 w 671"/>
                  <a:gd name="T33" fmla="*/ 563 h 672"/>
                  <a:gd name="T34" fmla="*/ 646 w 671"/>
                  <a:gd name="T35" fmla="*/ 467 h 672"/>
                  <a:gd name="T36" fmla="*/ 579 w 671"/>
                  <a:gd name="T37" fmla="*/ 437 h 672"/>
                  <a:gd name="T38" fmla="*/ 598 w 671"/>
                  <a:gd name="T39" fmla="*/ 364 h 672"/>
                  <a:gd name="T40" fmla="*/ 599 w 671"/>
                  <a:gd name="T41" fmla="*/ 327 h 672"/>
                  <a:gd name="T42" fmla="*/ 548 w 671"/>
                  <a:gd name="T43" fmla="*/ 273 h 672"/>
                  <a:gd name="T44" fmla="*/ 575 w 671"/>
                  <a:gd name="T45" fmla="*/ 225 h 672"/>
                  <a:gd name="T46" fmla="*/ 557 w 671"/>
                  <a:gd name="T47" fmla="*/ 192 h 672"/>
                  <a:gd name="T48" fmla="*/ 530 w 671"/>
                  <a:gd name="T49" fmla="*/ 157 h 672"/>
                  <a:gd name="T50" fmla="*/ 502 w 671"/>
                  <a:gd name="T51" fmla="*/ 131 h 672"/>
                  <a:gd name="T52" fmla="*/ 429 w 671"/>
                  <a:gd name="T53" fmla="*/ 136 h 672"/>
                  <a:gd name="T54" fmla="*/ 398 w 671"/>
                  <a:gd name="T55" fmla="*/ 124 h 672"/>
                  <a:gd name="T56" fmla="*/ 373 w 671"/>
                  <a:gd name="T57" fmla="*/ 75 h 672"/>
                  <a:gd name="T58" fmla="*/ 365 w 671"/>
                  <a:gd name="T59" fmla="*/ 74 h 672"/>
                  <a:gd name="T60" fmla="*/ 290 w 671"/>
                  <a:gd name="T61" fmla="*/ 76 h 672"/>
                  <a:gd name="T62" fmla="*/ 267 w 671"/>
                  <a:gd name="T63" fmla="*/ 127 h 672"/>
                  <a:gd name="T64" fmla="*/ 217 w 671"/>
                  <a:gd name="T65" fmla="*/ 151 h 672"/>
                  <a:gd name="T66" fmla="*/ 162 w 671"/>
                  <a:gd name="T67" fmla="*/ 137 h 672"/>
                  <a:gd name="T68" fmla="*/ 157 w 671"/>
                  <a:gd name="T69" fmla="*/ 142 h 672"/>
                  <a:gd name="T70" fmla="*/ 109 w 671"/>
                  <a:gd name="T71" fmla="*/ 200 h 672"/>
                  <a:gd name="T72" fmla="*/ 92 w 671"/>
                  <a:gd name="T73" fmla="*/ 234 h 672"/>
                  <a:gd name="T74" fmla="*/ 123 w 671"/>
                  <a:gd name="T75" fmla="*/ 281 h 672"/>
                  <a:gd name="T76" fmla="*/ 117 w 671"/>
                  <a:gd name="T77" fmla="*/ 312 h 672"/>
                  <a:gd name="T78" fmla="*/ 74 w 671"/>
                  <a:gd name="T79" fmla="*/ 375 h 672"/>
                  <a:gd name="T80" fmla="*/ 76 w 671"/>
                  <a:gd name="T81" fmla="*/ 382 h 672"/>
                  <a:gd name="T82" fmla="*/ 114 w 671"/>
                  <a:gd name="T83" fmla="*/ 480 h 672"/>
                  <a:gd name="T84" fmla="*/ 155 w 671"/>
                  <a:gd name="T85" fmla="*/ 462 h 672"/>
                  <a:gd name="T86" fmla="*/ 193 w 671"/>
                  <a:gd name="T87" fmla="*/ 503 h 672"/>
                  <a:gd name="T88" fmla="*/ 218 w 671"/>
                  <a:gd name="T89" fmla="*/ 522 h 672"/>
                  <a:gd name="T90" fmla="*/ 228 w 671"/>
                  <a:gd name="T91" fmla="*/ 577 h 672"/>
                  <a:gd name="T92" fmla="*/ 251 w 671"/>
                  <a:gd name="T93" fmla="*/ 521 h 672"/>
                  <a:gd name="T94" fmla="*/ 271 w 671"/>
                  <a:gd name="T95" fmla="*/ 592 h 672"/>
                  <a:gd name="T96" fmla="*/ 313 w 671"/>
                  <a:gd name="T97" fmla="*/ 555 h 672"/>
                  <a:gd name="T98" fmla="*/ 369 w 671"/>
                  <a:gd name="T99" fmla="*/ 554 h 672"/>
                  <a:gd name="T100" fmla="*/ 412 w 671"/>
                  <a:gd name="T101" fmla="*/ 589 h 672"/>
                  <a:gd name="T102" fmla="*/ 419 w 671"/>
                  <a:gd name="T103" fmla="*/ 586 h 672"/>
                  <a:gd name="T104" fmla="*/ 487 w 671"/>
                  <a:gd name="T105" fmla="*/ 553 h 672"/>
                  <a:gd name="T106" fmla="*/ 487 w 671"/>
                  <a:gd name="T107" fmla="*/ 497 h 672"/>
                  <a:gd name="T108" fmla="*/ 522 w 671"/>
                  <a:gd name="T109" fmla="*/ 454 h 672"/>
                  <a:gd name="T110" fmla="*/ 537 w 671"/>
                  <a:gd name="T111" fmla="*/ 427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1" h="672">
                    <a:moveTo>
                      <a:pt x="620" y="446"/>
                    </a:moveTo>
                    <a:cubicBezTo>
                      <a:pt x="626" y="431"/>
                      <a:pt x="630" y="416"/>
                      <a:pt x="633" y="401"/>
                    </a:cubicBezTo>
                    <a:cubicBezTo>
                      <a:pt x="667" y="398"/>
                      <a:pt x="667" y="398"/>
                      <a:pt x="667" y="398"/>
                    </a:cubicBezTo>
                    <a:cubicBezTo>
                      <a:pt x="669" y="384"/>
                      <a:pt x="669" y="384"/>
                      <a:pt x="669" y="384"/>
                    </a:cubicBezTo>
                    <a:cubicBezTo>
                      <a:pt x="671" y="370"/>
                      <a:pt x="671" y="370"/>
                      <a:pt x="671" y="370"/>
                    </a:cubicBezTo>
                    <a:cubicBezTo>
                      <a:pt x="640" y="357"/>
                      <a:pt x="640" y="357"/>
                      <a:pt x="640" y="357"/>
                    </a:cubicBezTo>
                    <a:cubicBezTo>
                      <a:pt x="641" y="342"/>
                      <a:pt x="641" y="326"/>
                      <a:pt x="639" y="311"/>
                    </a:cubicBezTo>
                    <a:cubicBezTo>
                      <a:pt x="671" y="298"/>
                      <a:pt x="671" y="298"/>
                      <a:pt x="671" y="298"/>
                    </a:cubicBezTo>
                    <a:cubicBezTo>
                      <a:pt x="669" y="284"/>
                      <a:pt x="669" y="284"/>
                      <a:pt x="669" y="284"/>
                    </a:cubicBezTo>
                    <a:cubicBezTo>
                      <a:pt x="666" y="270"/>
                      <a:pt x="666" y="270"/>
                      <a:pt x="666" y="270"/>
                    </a:cubicBezTo>
                    <a:cubicBezTo>
                      <a:pt x="633" y="267"/>
                      <a:pt x="633" y="267"/>
                      <a:pt x="633" y="267"/>
                    </a:cubicBezTo>
                    <a:cubicBezTo>
                      <a:pt x="631" y="259"/>
                      <a:pt x="629" y="252"/>
                      <a:pt x="626" y="244"/>
                    </a:cubicBezTo>
                    <a:cubicBezTo>
                      <a:pt x="624" y="237"/>
                      <a:pt x="621" y="230"/>
                      <a:pt x="619" y="222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38" y="188"/>
                      <a:pt x="638" y="188"/>
                      <a:pt x="638" y="188"/>
                    </a:cubicBezTo>
                    <a:cubicBezTo>
                      <a:pt x="632" y="175"/>
                      <a:pt x="632" y="175"/>
                      <a:pt x="632" y="175"/>
                    </a:cubicBezTo>
                    <a:cubicBezTo>
                      <a:pt x="599" y="183"/>
                      <a:pt x="599" y="183"/>
                      <a:pt x="599" y="183"/>
                    </a:cubicBezTo>
                    <a:cubicBezTo>
                      <a:pt x="591" y="169"/>
                      <a:pt x="582" y="156"/>
                      <a:pt x="573" y="144"/>
                    </a:cubicBezTo>
                    <a:cubicBezTo>
                      <a:pt x="591" y="116"/>
                      <a:pt x="591" y="116"/>
                      <a:pt x="591" y="116"/>
                    </a:cubicBezTo>
                    <a:cubicBezTo>
                      <a:pt x="581" y="106"/>
                      <a:pt x="581" y="106"/>
                      <a:pt x="581" y="106"/>
                    </a:cubicBezTo>
                    <a:cubicBezTo>
                      <a:pt x="572" y="95"/>
                      <a:pt x="572" y="95"/>
                      <a:pt x="572" y="95"/>
                    </a:cubicBezTo>
                    <a:cubicBezTo>
                      <a:pt x="542" y="112"/>
                      <a:pt x="542" y="112"/>
                      <a:pt x="542" y="112"/>
                    </a:cubicBezTo>
                    <a:cubicBezTo>
                      <a:pt x="531" y="101"/>
                      <a:pt x="519" y="92"/>
                      <a:pt x="506" y="8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03" y="44"/>
                      <a:pt x="503" y="44"/>
                      <a:pt x="503" y="44"/>
                    </a:cubicBezTo>
                    <a:cubicBezTo>
                      <a:pt x="490" y="37"/>
                      <a:pt x="490" y="37"/>
                      <a:pt x="490" y="37"/>
                    </a:cubicBezTo>
                    <a:cubicBezTo>
                      <a:pt x="467" y="61"/>
                      <a:pt x="467" y="61"/>
                      <a:pt x="467" y="61"/>
                    </a:cubicBezTo>
                    <a:cubicBezTo>
                      <a:pt x="453" y="55"/>
                      <a:pt x="439" y="49"/>
                      <a:pt x="424" y="44"/>
                    </a:cubicBezTo>
                    <a:cubicBezTo>
                      <a:pt x="423" y="11"/>
                      <a:pt x="423" y="11"/>
                      <a:pt x="423" y="11"/>
                    </a:cubicBezTo>
                    <a:cubicBezTo>
                      <a:pt x="409" y="8"/>
                      <a:pt x="409" y="8"/>
                      <a:pt x="409" y="8"/>
                    </a:cubicBezTo>
                    <a:cubicBezTo>
                      <a:pt x="395" y="4"/>
                      <a:pt x="395" y="4"/>
                      <a:pt x="395" y="4"/>
                    </a:cubicBezTo>
                    <a:cubicBezTo>
                      <a:pt x="381" y="35"/>
                      <a:pt x="381" y="35"/>
                      <a:pt x="381" y="35"/>
                    </a:cubicBezTo>
                    <a:cubicBezTo>
                      <a:pt x="365" y="33"/>
                      <a:pt x="350" y="32"/>
                      <a:pt x="334" y="3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295" y="2"/>
                      <a:pt x="295" y="2"/>
                      <a:pt x="295" y="2"/>
                    </a:cubicBezTo>
                    <a:cubicBezTo>
                      <a:pt x="290" y="35"/>
                      <a:pt x="290" y="35"/>
                      <a:pt x="290" y="35"/>
                    </a:cubicBezTo>
                    <a:cubicBezTo>
                      <a:pt x="275" y="38"/>
                      <a:pt x="260" y="41"/>
                      <a:pt x="245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198" y="29"/>
                      <a:pt x="198" y="29"/>
                      <a:pt x="198" y="29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189" y="69"/>
                      <a:pt x="176" y="77"/>
                      <a:pt x="163" y="86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17" y="124"/>
                      <a:pt x="107" y="136"/>
                      <a:pt x="97" y="148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72" y="185"/>
                      <a:pt x="72" y="185"/>
                      <a:pt x="72" y="185"/>
                    </a:cubicBezTo>
                    <a:cubicBezTo>
                      <a:pt x="65" y="198"/>
                      <a:pt x="58" y="212"/>
                      <a:pt x="52" y="227"/>
                    </a:cubicBezTo>
                    <a:cubicBezTo>
                      <a:pt x="19" y="225"/>
                      <a:pt x="19" y="225"/>
                      <a:pt x="19" y="225"/>
                    </a:cubicBezTo>
                    <a:cubicBezTo>
                      <a:pt x="14" y="239"/>
                      <a:pt x="14" y="239"/>
                      <a:pt x="14" y="239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36" y="284"/>
                      <a:pt x="34" y="300"/>
                      <a:pt x="33" y="316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34" y="375"/>
                      <a:pt x="37" y="390"/>
                      <a:pt x="40" y="406"/>
                    </a:cubicBezTo>
                    <a:cubicBezTo>
                      <a:pt x="11" y="423"/>
                      <a:pt x="11" y="423"/>
                      <a:pt x="11" y="423"/>
                    </a:cubicBezTo>
                    <a:cubicBezTo>
                      <a:pt x="16" y="437"/>
                      <a:pt x="16" y="437"/>
                      <a:pt x="16" y="437"/>
                    </a:cubicBezTo>
                    <a:cubicBezTo>
                      <a:pt x="20" y="450"/>
                      <a:pt x="20" y="450"/>
                      <a:pt x="20" y="450"/>
                    </a:cubicBezTo>
                    <a:cubicBezTo>
                      <a:pt x="54" y="448"/>
                      <a:pt x="54" y="448"/>
                      <a:pt x="54" y="448"/>
                    </a:cubicBezTo>
                    <a:cubicBezTo>
                      <a:pt x="60" y="463"/>
                      <a:pt x="66" y="477"/>
                      <a:pt x="74" y="490"/>
                    </a:cubicBezTo>
                    <a:cubicBezTo>
                      <a:pt x="52" y="515"/>
                      <a:pt x="52" y="515"/>
                      <a:pt x="52" y="515"/>
                    </a:cubicBezTo>
                    <a:cubicBezTo>
                      <a:pt x="60" y="527"/>
                      <a:pt x="60" y="527"/>
                      <a:pt x="60" y="527"/>
                    </a:cubicBezTo>
                    <a:cubicBezTo>
                      <a:pt x="68" y="539"/>
                      <a:pt x="68" y="539"/>
                      <a:pt x="68" y="539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9" y="539"/>
                      <a:pt x="120" y="550"/>
                      <a:pt x="131" y="560"/>
                    </a:cubicBezTo>
                    <a:cubicBezTo>
                      <a:pt x="117" y="591"/>
                      <a:pt x="117" y="591"/>
                      <a:pt x="117" y="591"/>
                    </a:cubicBezTo>
                    <a:cubicBezTo>
                      <a:pt x="128" y="600"/>
                      <a:pt x="128" y="600"/>
                      <a:pt x="128" y="600"/>
                    </a:cubicBezTo>
                    <a:cubicBezTo>
                      <a:pt x="139" y="609"/>
                      <a:pt x="139" y="609"/>
                      <a:pt x="139" y="609"/>
                    </a:cubicBezTo>
                    <a:cubicBezTo>
                      <a:pt x="166" y="588"/>
                      <a:pt x="166" y="588"/>
                      <a:pt x="166" y="588"/>
                    </a:cubicBezTo>
                    <a:cubicBezTo>
                      <a:pt x="179" y="596"/>
                      <a:pt x="193" y="604"/>
                      <a:pt x="207" y="611"/>
                    </a:cubicBezTo>
                    <a:cubicBezTo>
                      <a:pt x="202" y="644"/>
                      <a:pt x="202" y="644"/>
                      <a:pt x="202" y="644"/>
                    </a:cubicBezTo>
                    <a:cubicBezTo>
                      <a:pt x="215" y="650"/>
                      <a:pt x="215" y="650"/>
                      <a:pt x="215" y="650"/>
                    </a:cubicBezTo>
                    <a:cubicBezTo>
                      <a:pt x="229" y="655"/>
                      <a:pt x="229" y="655"/>
                      <a:pt x="229" y="655"/>
                    </a:cubicBezTo>
                    <a:cubicBezTo>
                      <a:pt x="248" y="627"/>
                      <a:pt x="248" y="627"/>
                      <a:pt x="248" y="627"/>
                    </a:cubicBezTo>
                    <a:cubicBezTo>
                      <a:pt x="263" y="631"/>
                      <a:pt x="278" y="635"/>
                      <a:pt x="293" y="637"/>
                    </a:cubicBezTo>
                    <a:cubicBezTo>
                      <a:pt x="299" y="670"/>
                      <a:pt x="299" y="670"/>
                      <a:pt x="299" y="670"/>
                    </a:cubicBezTo>
                    <a:cubicBezTo>
                      <a:pt x="313" y="671"/>
                      <a:pt x="313" y="671"/>
                      <a:pt x="313" y="671"/>
                    </a:cubicBezTo>
                    <a:cubicBezTo>
                      <a:pt x="327" y="672"/>
                      <a:pt x="327" y="672"/>
                      <a:pt x="327" y="672"/>
                    </a:cubicBezTo>
                    <a:cubicBezTo>
                      <a:pt x="338" y="640"/>
                      <a:pt x="338" y="640"/>
                      <a:pt x="338" y="640"/>
                    </a:cubicBezTo>
                    <a:cubicBezTo>
                      <a:pt x="353" y="640"/>
                      <a:pt x="369" y="639"/>
                      <a:pt x="384" y="636"/>
                    </a:cubicBezTo>
                    <a:cubicBezTo>
                      <a:pt x="399" y="666"/>
                      <a:pt x="399" y="666"/>
                      <a:pt x="399" y="666"/>
                    </a:cubicBezTo>
                    <a:cubicBezTo>
                      <a:pt x="413" y="663"/>
                      <a:pt x="413" y="663"/>
                      <a:pt x="413" y="663"/>
                    </a:cubicBezTo>
                    <a:cubicBezTo>
                      <a:pt x="427" y="660"/>
                      <a:pt x="427" y="660"/>
                      <a:pt x="427" y="660"/>
                    </a:cubicBezTo>
                    <a:cubicBezTo>
                      <a:pt x="427" y="626"/>
                      <a:pt x="427" y="626"/>
                      <a:pt x="427" y="626"/>
                    </a:cubicBezTo>
                    <a:cubicBezTo>
                      <a:pt x="428" y="626"/>
                      <a:pt x="428" y="626"/>
                      <a:pt x="428" y="626"/>
                    </a:cubicBezTo>
                    <a:cubicBezTo>
                      <a:pt x="443" y="621"/>
                      <a:pt x="457" y="615"/>
                      <a:pt x="471" y="609"/>
                    </a:cubicBezTo>
                    <a:cubicBezTo>
                      <a:pt x="494" y="633"/>
                      <a:pt x="494" y="633"/>
                      <a:pt x="494" y="633"/>
                    </a:cubicBezTo>
                    <a:cubicBezTo>
                      <a:pt x="506" y="626"/>
                      <a:pt x="506" y="626"/>
                      <a:pt x="506" y="626"/>
                    </a:cubicBezTo>
                    <a:cubicBezTo>
                      <a:pt x="518" y="619"/>
                      <a:pt x="518" y="619"/>
                      <a:pt x="518" y="619"/>
                    </a:cubicBezTo>
                    <a:cubicBezTo>
                      <a:pt x="509" y="586"/>
                      <a:pt x="509" y="586"/>
                      <a:pt x="509" y="586"/>
                    </a:cubicBezTo>
                    <a:cubicBezTo>
                      <a:pt x="522" y="578"/>
                      <a:pt x="534" y="568"/>
                      <a:pt x="545" y="557"/>
                    </a:cubicBezTo>
                    <a:cubicBezTo>
                      <a:pt x="575" y="574"/>
                      <a:pt x="575" y="574"/>
                      <a:pt x="575" y="574"/>
                    </a:cubicBezTo>
                    <a:cubicBezTo>
                      <a:pt x="584" y="563"/>
                      <a:pt x="584" y="563"/>
                      <a:pt x="584" y="563"/>
                    </a:cubicBezTo>
                    <a:cubicBezTo>
                      <a:pt x="594" y="553"/>
                      <a:pt x="594" y="553"/>
                      <a:pt x="594" y="553"/>
                    </a:cubicBezTo>
                    <a:cubicBezTo>
                      <a:pt x="575" y="525"/>
                      <a:pt x="575" y="525"/>
                      <a:pt x="575" y="525"/>
                    </a:cubicBezTo>
                    <a:cubicBezTo>
                      <a:pt x="585" y="512"/>
                      <a:pt x="593" y="499"/>
                      <a:pt x="601" y="486"/>
                    </a:cubicBezTo>
                    <a:cubicBezTo>
                      <a:pt x="634" y="493"/>
                      <a:pt x="634" y="493"/>
                      <a:pt x="634" y="493"/>
                    </a:cubicBezTo>
                    <a:cubicBezTo>
                      <a:pt x="640" y="480"/>
                      <a:pt x="640" y="480"/>
                      <a:pt x="640" y="480"/>
                    </a:cubicBezTo>
                    <a:cubicBezTo>
                      <a:pt x="646" y="467"/>
                      <a:pt x="646" y="467"/>
                      <a:pt x="646" y="467"/>
                    </a:cubicBezTo>
                    <a:cubicBezTo>
                      <a:pt x="620" y="446"/>
                      <a:pt x="620" y="446"/>
                      <a:pt x="620" y="446"/>
                    </a:cubicBezTo>
                    <a:moveTo>
                      <a:pt x="579" y="437"/>
                    </a:moveTo>
                    <a:cubicBezTo>
                      <a:pt x="540" y="420"/>
                      <a:pt x="540" y="420"/>
                      <a:pt x="540" y="420"/>
                    </a:cubicBezTo>
                    <a:cubicBezTo>
                      <a:pt x="543" y="412"/>
                      <a:pt x="546" y="405"/>
                      <a:pt x="548" y="397"/>
                    </a:cubicBezTo>
                    <a:cubicBezTo>
                      <a:pt x="589" y="408"/>
                      <a:pt x="589" y="408"/>
                      <a:pt x="589" y="408"/>
                    </a:cubicBezTo>
                    <a:cubicBezTo>
                      <a:pt x="587" y="418"/>
                      <a:pt x="583" y="428"/>
                      <a:pt x="579" y="437"/>
                    </a:cubicBezTo>
                    <a:moveTo>
                      <a:pt x="591" y="401"/>
                    </a:moveTo>
                    <a:cubicBezTo>
                      <a:pt x="550" y="390"/>
                      <a:pt x="550" y="390"/>
                      <a:pt x="550" y="390"/>
                    </a:cubicBezTo>
                    <a:cubicBezTo>
                      <a:pt x="552" y="382"/>
                      <a:pt x="554" y="374"/>
                      <a:pt x="555" y="366"/>
                    </a:cubicBezTo>
                    <a:cubicBezTo>
                      <a:pt x="597" y="372"/>
                      <a:pt x="597" y="372"/>
                      <a:pt x="597" y="372"/>
                    </a:cubicBezTo>
                    <a:cubicBezTo>
                      <a:pt x="596" y="382"/>
                      <a:pt x="594" y="392"/>
                      <a:pt x="591" y="401"/>
                    </a:cubicBezTo>
                    <a:moveTo>
                      <a:pt x="598" y="364"/>
                    </a:moveTo>
                    <a:cubicBezTo>
                      <a:pt x="556" y="359"/>
                      <a:pt x="556" y="359"/>
                      <a:pt x="556" y="359"/>
                    </a:cubicBezTo>
                    <a:cubicBezTo>
                      <a:pt x="556" y="351"/>
                      <a:pt x="557" y="343"/>
                      <a:pt x="557" y="335"/>
                    </a:cubicBezTo>
                    <a:cubicBezTo>
                      <a:pt x="600" y="334"/>
                      <a:pt x="600" y="334"/>
                      <a:pt x="600" y="334"/>
                    </a:cubicBezTo>
                    <a:cubicBezTo>
                      <a:pt x="600" y="344"/>
                      <a:pt x="599" y="354"/>
                      <a:pt x="598" y="364"/>
                    </a:cubicBezTo>
                    <a:moveTo>
                      <a:pt x="597" y="297"/>
                    </a:moveTo>
                    <a:cubicBezTo>
                      <a:pt x="598" y="307"/>
                      <a:pt x="599" y="317"/>
                      <a:pt x="599" y="327"/>
                    </a:cubicBezTo>
                    <a:cubicBezTo>
                      <a:pt x="557" y="328"/>
                      <a:pt x="557" y="328"/>
                      <a:pt x="557" y="328"/>
                    </a:cubicBezTo>
                    <a:cubicBezTo>
                      <a:pt x="556" y="320"/>
                      <a:pt x="556" y="312"/>
                      <a:pt x="554" y="304"/>
                    </a:cubicBezTo>
                    <a:cubicBezTo>
                      <a:pt x="597" y="297"/>
                      <a:pt x="597" y="297"/>
                      <a:pt x="597" y="297"/>
                    </a:cubicBezTo>
                    <a:moveTo>
                      <a:pt x="595" y="290"/>
                    </a:moveTo>
                    <a:cubicBezTo>
                      <a:pt x="553" y="297"/>
                      <a:pt x="553" y="297"/>
                      <a:pt x="553" y="297"/>
                    </a:cubicBezTo>
                    <a:cubicBezTo>
                      <a:pt x="552" y="289"/>
                      <a:pt x="550" y="281"/>
                      <a:pt x="548" y="273"/>
                    </a:cubicBezTo>
                    <a:cubicBezTo>
                      <a:pt x="588" y="260"/>
                      <a:pt x="588" y="260"/>
                      <a:pt x="588" y="260"/>
                    </a:cubicBezTo>
                    <a:cubicBezTo>
                      <a:pt x="591" y="270"/>
                      <a:pt x="594" y="280"/>
                      <a:pt x="595" y="290"/>
                    </a:cubicBezTo>
                    <a:moveTo>
                      <a:pt x="586" y="253"/>
                    </a:moveTo>
                    <a:cubicBezTo>
                      <a:pt x="545" y="266"/>
                      <a:pt x="545" y="266"/>
                      <a:pt x="545" y="266"/>
                    </a:cubicBezTo>
                    <a:cubicBezTo>
                      <a:pt x="543" y="259"/>
                      <a:pt x="540" y="251"/>
                      <a:pt x="537" y="244"/>
                    </a:cubicBezTo>
                    <a:cubicBezTo>
                      <a:pt x="575" y="225"/>
                      <a:pt x="575" y="225"/>
                      <a:pt x="575" y="225"/>
                    </a:cubicBezTo>
                    <a:cubicBezTo>
                      <a:pt x="579" y="234"/>
                      <a:pt x="583" y="244"/>
                      <a:pt x="586" y="253"/>
                    </a:cubicBezTo>
                    <a:moveTo>
                      <a:pt x="557" y="192"/>
                    </a:moveTo>
                    <a:cubicBezTo>
                      <a:pt x="562" y="201"/>
                      <a:pt x="567" y="209"/>
                      <a:pt x="572" y="219"/>
                    </a:cubicBezTo>
                    <a:cubicBezTo>
                      <a:pt x="533" y="237"/>
                      <a:pt x="533" y="237"/>
                      <a:pt x="533" y="237"/>
                    </a:cubicBezTo>
                    <a:cubicBezTo>
                      <a:pt x="530" y="230"/>
                      <a:pt x="526" y="223"/>
                      <a:pt x="521" y="216"/>
                    </a:cubicBezTo>
                    <a:cubicBezTo>
                      <a:pt x="557" y="192"/>
                      <a:pt x="557" y="192"/>
                      <a:pt x="557" y="192"/>
                    </a:cubicBezTo>
                    <a:moveTo>
                      <a:pt x="553" y="186"/>
                    </a:moveTo>
                    <a:cubicBezTo>
                      <a:pt x="517" y="210"/>
                      <a:pt x="517" y="210"/>
                      <a:pt x="517" y="210"/>
                    </a:cubicBezTo>
                    <a:cubicBezTo>
                      <a:pt x="513" y="204"/>
                      <a:pt x="508" y="197"/>
                      <a:pt x="503" y="191"/>
                    </a:cubicBezTo>
                    <a:cubicBezTo>
                      <a:pt x="534" y="162"/>
                      <a:pt x="534" y="162"/>
                      <a:pt x="534" y="162"/>
                    </a:cubicBezTo>
                    <a:cubicBezTo>
                      <a:pt x="541" y="170"/>
                      <a:pt x="547" y="178"/>
                      <a:pt x="553" y="186"/>
                    </a:cubicBezTo>
                    <a:moveTo>
                      <a:pt x="530" y="157"/>
                    </a:moveTo>
                    <a:cubicBezTo>
                      <a:pt x="498" y="186"/>
                      <a:pt x="498" y="186"/>
                      <a:pt x="498" y="186"/>
                    </a:cubicBezTo>
                    <a:cubicBezTo>
                      <a:pt x="492" y="180"/>
                      <a:pt x="486" y="174"/>
                      <a:pt x="480" y="169"/>
                    </a:cubicBezTo>
                    <a:cubicBezTo>
                      <a:pt x="508" y="136"/>
                      <a:pt x="508" y="136"/>
                      <a:pt x="508" y="136"/>
                    </a:cubicBezTo>
                    <a:cubicBezTo>
                      <a:pt x="515" y="142"/>
                      <a:pt x="523" y="149"/>
                      <a:pt x="530" y="157"/>
                    </a:cubicBezTo>
                    <a:moveTo>
                      <a:pt x="478" y="114"/>
                    </a:moveTo>
                    <a:cubicBezTo>
                      <a:pt x="486" y="119"/>
                      <a:pt x="494" y="125"/>
                      <a:pt x="502" y="131"/>
                    </a:cubicBezTo>
                    <a:cubicBezTo>
                      <a:pt x="475" y="164"/>
                      <a:pt x="475" y="164"/>
                      <a:pt x="475" y="164"/>
                    </a:cubicBezTo>
                    <a:cubicBezTo>
                      <a:pt x="468" y="159"/>
                      <a:pt x="462" y="155"/>
                      <a:pt x="455" y="150"/>
                    </a:cubicBezTo>
                    <a:cubicBezTo>
                      <a:pt x="478" y="114"/>
                      <a:pt x="478" y="114"/>
                      <a:pt x="478" y="114"/>
                    </a:cubicBezTo>
                    <a:moveTo>
                      <a:pt x="471" y="110"/>
                    </a:moveTo>
                    <a:cubicBezTo>
                      <a:pt x="449" y="146"/>
                      <a:pt x="449" y="146"/>
                      <a:pt x="449" y="146"/>
                    </a:cubicBezTo>
                    <a:cubicBezTo>
                      <a:pt x="443" y="143"/>
                      <a:pt x="436" y="139"/>
                      <a:pt x="429" y="136"/>
                    </a:cubicBezTo>
                    <a:cubicBezTo>
                      <a:pt x="429" y="136"/>
                      <a:pt x="428" y="136"/>
                      <a:pt x="427" y="135"/>
                    </a:cubicBezTo>
                    <a:cubicBezTo>
                      <a:pt x="445" y="96"/>
                      <a:pt x="445" y="96"/>
                      <a:pt x="445" y="96"/>
                    </a:cubicBezTo>
                    <a:cubicBezTo>
                      <a:pt x="454" y="100"/>
                      <a:pt x="463" y="105"/>
                      <a:pt x="471" y="110"/>
                    </a:cubicBezTo>
                    <a:moveTo>
                      <a:pt x="438" y="93"/>
                    </a:moveTo>
                    <a:cubicBezTo>
                      <a:pt x="421" y="132"/>
                      <a:pt x="421" y="132"/>
                      <a:pt x="421" y="132"/>
                    </a:cubicBezTo>
                    <a:cubicBezTo>
                      <a:pt x="413" y="129"/>
                      <a:pt x="406" y="127"/>
                      <a:pt x="398" y="124"/>
                    </a:cubicBezTo>
                    <a:cubicBezTo>
                      <a:pt x="409" y="83"/>
                      <a:pt x="409" y="83"/>
                      <a:pt x="409" y="83"/>
                    </a:cubicBezTo>
                    <a:cubicBezTo>
                      <a:pt x="419" y="85"/>
                      <a:pt x="429" y="89"/>
                      <a:pt x="438" y="93"/>
                    </a:cubicBezTo>
                    <a:moveTo>
                      <a:pt x="402" y="81"/>
                    </a:move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83" y="120"/>
                      <a:pt x="375" y="119"/>
                      <a:pt x="367" y="118"/>
                    </a:cubicBezTo>
                    <a:cubicBezTo>
                      <a:pt x="373" y="75"/>
                      <a:pt x="373" y="75"/>
                      <a:pt x="373" y="75"/>
                    </a:cubicBezTo>
                    <a:cubicBezTo>
                      <a:pt x="383" y="76"/>
                      <a:pt x="393" y="78"/>
                      <a:pt x="402" y="81"/>
                    </a:cubicBezTo>
                    <a:moveTo>
                      <a:pt x="365" y="74"/>
                    </a:moveTo>
                    <a:cubicBezTo>
                      <a:pt x="360" y="117"/>
                      <a:pt x="360" y="117"/>
                      <a:pt x="360" y="117"/>
                    </a:cubicBezTo>
                    <a:cubicBezTo>
                      <a:pt x="352" y="116"/>
                      <a:pt x="344" y="115"/>
                      <a:pt x="336" y="116"/>
                    </a:cubicBezTo>
                    <a:cubicBezTo>
                      <a:pt x="335" y="72"/>
                      <a:pt x="335" y="72"/>
                      <a:pt x="335" y="72"/>
                    </a:cubicBezTo>
                    <a:cubicBezTo>
                      <a:pt x="345" y="72"/>
                      <a:pt x="355" y="73"/>
                      <a:pt x="365" y="74"/>
                    </a:cubicBezTo>
                    <a:moveTo>
                      <a:pt x="328" y="72"/>
                    </a:moveTo>
                    <a:cubicBezTo>
                      <a:pt x="329" y="116"/>
                      <a:pt x="329" y="116"/>
                      <a:pt x="329" y="116"/>
                    </a:cubicBezTo>
                    <a:cubicBezTo>
                      <a:pt x="321" y="116"/>
                      <a:pt x="313" y="117"/>
                      <a:pt x="305" y="118"/>
                    </a:cubicBezTo>
                    <a:cubicBezTo>
                      <a:pt x="298" y="75"/>
                      <a:pt x="298" y="75"/>
                      <a:pt x="298" y="75"/>
                    </a:cubicBezTo>
                    <a:cubicBezTo>
                      <a:pt x="308" y="73"/>
                      <a:pt x="318" y="72"/>
                      <a:pt x="328" y="72"/>
                    </a:cubicBezTo>
                    <a:moveTo>
                      <a:pt x="290" y="76"/>
                    </a:move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89" y="120"/>
                      <a:pt x="282" y="122"/>
                      <a:pt x="274" y="125"/>
                    </a:cubicBezTo>
                    <a:cubicBezTo>
                      <a:pt x="261" y="83"/>
                      <a:pt x="261" y="83"/>
                      <a:pt x="261" y="83"/>
                    </a:cubicBezTo>
                    <a:cubicBezTo>
                      <a:pt x="271" y="80"/>
                      <a:pt x="280" y="78"/>
                      <a:pt x="290" y="76"/>
                    </a:cubicBezTo>
                    <a:moveTo>
                      <a:pt x="254" y="85"/>
                    </a:move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59" y="129"/>
                      <a:pt x="252" y="132"/>
                      <a:pt x="244" y="136"/>
                    </a:cubicBezTo>
                    <a:cubicBezTo>
                      <a:pt x="225" y="96"/>
                      <a:pt x="225" y="96"/>
                      <a:pt x="225" y="96"/>
                    </a:cubicBezTo>
                    <a:cubicBezTo>
                      <a:pt x="235" y="92"/>
                      <a:pt x="244" y="88"/>
                      <a:pt x="254" y="85"/>
                    </a:cubicBezTo>
                    <a:moveTo>
                      <a:pt x="219" y="99"/>
                    </a:move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1" y="142"/>
                      <a:pt x="224" y="146"/>
                      <a:pt x="217" y="151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201" y="109"/>
                      <a:pt x="210" y="104"/>
                      <a:pt x="219" y="99"/>
                    </a:cubicBezTo>
                    <a:moveTo>
                      <a:pt x="186" y="118"/>
                    </a:moveTo>
                    <a:cubicBezTo>
                      <a:pt x="211" y="155"/>
                      <a:pt x="211" y="155"/>
                      <a:pt x="211" y="155"/>
                    </a:cubicBezTo>
                    <a:cubicBezTo>
                      <a:pt x="204" y="159"/>
                      <a:pt x="198" y="164"/>
                      <a:pt x="192" y="170"/>
                    </a:cubicBezTo>
                    <a:cubicBezTo>
                      <a:pt x="162" y="137"/>
                      <a:pt x="162" y="137"/>
                      <a:pt x="162" y="137"/>
                    </a:cubicBezTo>
                    <a:cubicBezTo>
                      <a:pt x="170" y="130"/>
                      <a:pt x="178" y="124"/>
                      <a:pt x="186" y="118"/>
                    </a:cubicBezTo>
                    <a:moveTo>
                      <a:pt x="157" y="142"/>
                    </a:moveTo>
                    <a:cubicBezTo>
                      <a:pt x="186" y="175"/>
                      <a:pt x="186" y="175"/>
                      <a:pt x="186" y="175"/>
                    </a:cubicBezTo>
                    <a:cubicBezTo>
                      <a:pt x="180" y="180"/>
                      <a:pt x="175" y="186"/>
                      <a:pt x="170" y="192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42" y="156"/>
                      <a:pt x="149" y="149"/>
                      <a:pt x="157" y="142"/>
                    </a:cubicBezTo>
                    <a:moveTo>
                      <a:pt x="131" y="169"/>
                    </a:moveTo>
                    <a:cubicBezTo>
                      <a:pt x="165" y="198"/>
                      <a:pt x="165" y="198"/>
                      <a:pt x="165" y="198"/>
                    </a:cubicBezTo>
                    <a:cubicBezTo>
                      <a:pt x="160" y="204"/>
                      <a:pt x="155" y="210"/>
                      <a:pt x="151" y="217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9" y="185"/>
                      <a:pt x="125" y="177"/>
                      <a:pt x="131" y="169"/>
                    </a:cubicBezTo>
                    <a:moveTo>
                      <a:pt x="109" y="200"/>
                    </a:moveTo>
                    <a:cubicBezTo>
                      <a:pt x="147" y="223"/>
                      <a:pt x="147" y="223"/>
                      <a:pt x="147" y="223"/>
                    </a:cubicBezTo>
                    <a:cubicBezTo>
                      <a:pt x="143" y="230"/>
                      <a:pt x="140" y="236"/>
                      <a:pt x="136" y="243"/>
                    </a:cubicBezTo>
                    <a:cubicBezTo>
                      <a:pt x="136" y="244"/>
                      <a:pt x="136" y="244"/>
                      <a:pt x="136" y="245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9" y="218"/>
                      <a:pt x="104" y="209"/>
                      <a:pt x="109" y="200"/>
                    </a:cubicBezTo>
                    <a:moveTo>
                      <a:pt x="92" y="234"/>
                    </a:move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0" y="259"/>
                      <a:pt x="127" y="267"/>
                      <a:pt x="125" y="274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5" y="253"/>
                      <a:pt x="88" y="243"/>
                      <a:pt x="92" y="234"/>
                    </a:cubicBezTo>
                    <a:moveTo>
                      <a:pt x="80" y="270"/>
                    </a:moveTo>
                    <a:cubicBezTo>
                      <a:pt x="123" y="281"/>
                      <a:pt x="123" y="281"/>
                      <a:pt x="123" y="281"/>
                    </a:cubicBezTo>
                    <a:cubicBezTo>
                      <a:pt x="121" y="289"/>
                      <a:pt x="119" y="297"/>
                      <a:pt x="118" y="305"/>
                    </a:cubicBezTo>
                    <a:cubicBezTo>
                      <a:pt x="74" y="300"/>
                      <a:pt x="74" y="300"/>
                      <a:pt x="74" y="300"/>
                    </a:cubicBezTo>
                    <a:cubicBezTo>
                      <a:pt x="75" y="289"/>
                      <a:pt x="78" y="279"/>
                      <a:pt x="80" y="270"/>
                    </a:cubicBezTo>
                    <a:moveTo>
                      <a:pt x="72" y="337"/>
                    </a:moveTo>
                    <a:cubicBezTo>
                      <a:pt x="71" y="327"/>
                      <a:pt x="72" y="317"/>
                      <a:pt x="73" y="307"/>
                    </a:cubicBezTo>
                    <a:cubicBezTo>
                      <a:pt x="117" y="312"/>
                      <a:pt x="117" y="312"/>
                      <a:pt x="117" y="312"/>
                    </a:cubicBezTo>
                    <a:cubicBezTo>
                      <a:pt x="116" y="320"/>
                      <a:pt x="116" y="328"/>
                      <a:pt x="116" y="336"/>
                    </a:cubicBezTo>
                    <a:cubicBezTo>
                      <a:pt x="72" y="337"/>
                      <a:pt x="72" y="337"/>
                      <a:pt x="72" y="337"/>
                    </a:cubicBezTo>
                    <a:moveTo>
                      <a:pt x="72" y="345"/>
                    </a:moveTo>
                    <a:cubicBezTo>
                      <a:pt x="116" y="344"/>
                      <a:pt x="116" y="344"/>
                      <a:pt x="116" y="344"/>
                    </a:cubicBezTo>
                    <a:cubicBezTo>
                      <a:pt x="116" y="352"/>
                      <a:pt x="117" y="360"/>
                      <a:pt x="118" y="368"/>
                    </a:cubicBezTo>
                    <a:cubicBezTo>
                      <a:pt x="74" y="375"/>
                      <a:pt x="74" y="375"/>
                      <a:pt x="74" y="375"/>
                    </a:cubicBezTo>
                    <a:cubicBezTo>
                      <a:pt x="73" y="365"/>
                      <a:pt x="72" y="355"/>
                      <a:pt x="72" y="345"/>
                    </a:cubicBezTo>
                    <a:moveTo>
                      <a:pt x="76" y="382"/>
                    </a:moveTo>
                    <a:cubicBezTo>
                      <a:pt x="120" y="375"/>
                      <a:pt x="120" y="375"/>
                      <a:pt x="120" y="375"/>
                    </a:cubicBezTo>
                    <a:cubicBezTo>
                      <a:pt x="121" y="383"/>
                      <a:pt x="123" y="391"/>
                      <a:pt x="125" y="399"/>
                    </a:cubicBezTo>
                    <a:cubicBezTo>
                      <a:pt x="83" y="412"/>
                      <a:pt x="83" y="412"/>
                      <a:pt x="83" y="412"/>
                    </a:cubicBezTo>
                    <a:cubicBezTo>
                      <a:pt x="80" y="402"/>
                      <a:pt x="77" y="392"/>
                      <a:pt x="76" y="382"/>
                    </a:cubicBezTo>
                    <a:moveTo>
                      <a:pt x="96" y="447"/>
                    </a:moveTo>
                    <a:cubicBezTo>
                      <a:pt x="92" y="438"/>
                      <a:pt x="88" y="429"/>
                      <a:pt x="85" y="419"/>
                    </a:cubicBezTo>
                    <a:cubicBezTo>
                      <a:pt x="127" y="406"/>
                      <a:pt x="127" y="406"/>
                      <a:pt x="127" y="406"/>
                    </a:cubicBezTo>
                    <a:cubicBezTo>
                      <a:pt x="130" y="413"/>
                      <a:pt x="133" y="421"/>
                      <a:pt x="136" y="428"/>
                    </a:cubicBezTo>
                    <a:cubicBezTo>
                      <a:pt x="96" y="447"/>
                      <a:pt x="96" y="447"/>
                      <a:pt x="96" y="447"/>
                    </a:cubicBezTo>
                    <a:moveTo>
                      <a:pt x="114" y="480"/>
                    </a:moveTo>
                    <a:cubicBezTo>
                      <a:pt x="109" y="472"/>
                      <a:pt x="104" y="463"/>
                      <a:pt x="99" y="454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43" y="442"/>
                      <a:pt x="147" y="449"/>
                      <a:pt x="151" y="456"/>
                    </a:cubicBezTo>
                    <a:cubicBezTo>
                      <a:pt x="114" y="480"/>
                      <a:pt x="114" y="480"/>
                      <a:pt x="114" y="480"/>
                    </a:cubicBezTo>
                    <a:moveTo>
                      <a:pt x="119" y="486"/>
                    </a:moveTo>
                    <a:cubicBezTo>
                      <a:pt x="155" y="462"/>
                      <a:pt x="155" y="462"/>
                      <a:pt x="155" y="462"/>
                    </a:cubicBezTo>
                    <a:cubicBezTo>
                      <a:pt x="160" y="468"/>
                      <a:pt x="165" y="475"/>
                      <a:pt x="170" y="481"/>
                    </a:cubicBezTo>
                    <a:cubicBezTo>
                      <a:pt x="137" y="510"/>
                      <a:pt x="137" y="510"/>
                      <a:pt x="137" y="510"/>
                    </a:cubicBezTo>
                    <a:cubicBezTo>
                      <a:pt x="131" y="503"/>
                      <a:pt x="124" y="495"/>
                      <a:pt x="119" y="486"/>
                    </a:cubicBezTo>
                    <a:moveTo>
                      <a:pt x="142" y="516"/>
                    </a:moveTo>
                    <a:cubicBezTo>
                      <a:pt x="175" y="486"/>
                      <a:pt x="175" y="486"/>
                      <a:pt x="175" y="486"/>
                    </a:cubicBezTo>
                    <a:cubicBezTo>
                      <a:pt x="181" y="492"/>
                      <a:pt x="186" y="498"/>
                      <a:pt x="193" y="503"/>
                    </a:cubicBezTo>
                    <a:cubicBezTo>
                      <a:pt x="164" y="537"/>
                      <a:pt x="164" y="537"/>
                      <a:pt x="164" y="537"/>
                    </a:cubicBezTo>
                    <a:cubicBezTo>
                      <a:pt x="157" y="530"/>
                      <a:pt x="149" y="523"/>
                      <a:pt x="142" y="516"/>
                    </a:cubicBezTo>
                    <a:moveTo>
                      <a:pt x="195" y="559"/>
                    </a:moveTo>
                    <a:cubicBezTo>
                      <a:pt x="186" y="554"/>
                      <a:pt x="178" y="548"/>
                      <a:pt x="170" y="542"/>
                    </a:cubicBezTo>
                    <a:cubicBezTo>
                      <a:pt x="198" y="508"/>
                      <a:pt x="198" y="508"/>
                      <a:pt x="198" y="508"/>
                    </a:cubicBezTo>
                    <a:cubicBezTo>
                      <a:pt x="204" y="513"/>
                      <a:pt x="211" y="517"/>
                      <a:pt x="218" y="522"/>
                    </a:cubicBezTo>
                    <a:cubicBezTo>
                      <a:pt x="195" y="559"/>
                      <a:pt x="195" y="559"/>
                      <a:pt x="195" y="559"/>
                    </a:cubicBezTo>
                    <a:moveTo>
                      <a:pt x="201" y="563"/>
                    </a:moveTo>
                    <a:cubicBezTo>
                      <a:pt x="224" y="526"/>
                      <a:pt x="224" y="526"/>
                      <a:pt x="224" y="526"/>
                    </a:cubicBezTo>
                    <a:cubicBezTo>
                      <a:pt x="230" y="529"/>
                      <a:pt x="237" y="533"/>
                      <a:pt x="244" y="536"/>
                    </a:cubicBezTo>
                    <a:cubicBezTo>
                      <a:pt x="244" y="536"/>
                      <a:pt x="245" y="536"/>
                      <a:pt x="245" y="537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19" y="573"/>
                      <a:pt x="210" y="568"/>
                      <a:pt x="201" y="563"/>
                    </a:cubicBezTo>
                    <a:moveTo>
                      <a:pt x="251" y="521"/>
                    </a:moveTo>
                    <a:cubicBezTo>
                      <a:pt x="148" y="473"/>
                      <a:pt x="104" y="352"/>
                      <a:pt x="152" y="250"/>
                    </a:cubicBezTo>
                    <a:cubicBezTo>
                      <a:pt x="199" y="148"/>
                      <a:pt x="320" y="104"/>
                      <a:pt x="422" y="151"/>
                    </a:cubicBezTo>
                    <a:cubicBezTo>
                      <a:pt x="524" y="199"/>
                      <a:pt x="569" y="320"/>
                      <a:pt x="521" y="422"/>
                    </a:cubicBezTo>
                    <a:cubicBezTo>
                      <a:pt x="474" y="524"/>
                      <a:pt x="353" y="568"/>
                      <a:pt x="251" y="521"/>
                    </a:cubicBezTo>
                    <a:moveTo>
                      <a:pt x="235" y="580"/>
                    </a:moveTo>
                    <a:cubicBezTo>
                      <a:pt x="252" y="540"/>
                      <a:pt x="252" y="540"/>
                      <a:pt x="252" y="540"/>
                    </a:cubicBezTo>
                    <a:cubicBezTo>
                      <a:pt x="260" y="543"/>
                      <a:pt x="267" y="545"/>
                      <a:pt x="275" y="548"/>
                    </a:cubicBezTo>
                    <a:cubicBezTo>
                      <a:pt x="263" y="590"/>
                      <a:pt x="263" y="590"/>
                      <a:pt x="263" y="590"/>
                    </a:cubicBezTo>
                    <a:cubicBezTo>
                      <a:pt x="254" y="587"/>
                      <a:pt x="244" y="584"/>
                      <a:pt x="235" y="580"/>
                    </a:cubicBezTo>
                    <a:moveTo>
                      <a:pt x="271" y="592"/>
                    </a:moveTo>
                    <a:cubicBezTo>
                      <a:pt x="282" y="550"/>
                      <a:pt x="282" y="550"/>
                      <a:pt x="282" y="550"/>
                    </a:cubicBezTo>
                    <a:cubicBezTo>
                      <a:pt x="290" y="552"/>
                      <a:pt x="298" y="553"/>
                      <a:pt x="306" y="554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290" y="596"/>
                      <a:pt x="280" y="594"/>
                      <a:pt x="271" y="592"/>
                    </a:cubicBezTo>
                    <a:moveTo>
                      <a:pt x="308" y="599"/>
                    </a:moveTo>
                    <a:cubicBezTo>
                      <a:pt x="313" y="555"/>
                      <a:pt x="313" y="555"/>
                      <a:pt x="313" y="555"/>
                    </a:cubicBezTo>
                    <a:cubicBezTo>
                      <a:pt x="321" y="556"/>
                      <a:pt x="329" y="556"/>
                      <a:pt x="337" y="556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28" y="600"/>
                      <a:pt x="318" y="600"/>
                      <a:pt x="308" y="599"/>
                    </a:cubicBezTo>
                    <a:moveTo>
                      <a:pt x="345" y="600"/>
                    </a:moveTo>
                    <a:cubicBezTo>
                      <a:pt x="345" y="556"/>
                      <a:pt x="345" y="556"/>
                      <a:pt x="345" y="556"/>
                    </a:cubicBezTo>
                    <a:cubicBezTo>
                      <a:pt x="353" y="556"/>
                      <a:pt x="361" y="555"/>
                      <a:pt x="369" y="554"/>
                    </a:cubicBezTo>
                    <a:cubicBezTo>
                      <a:pt x="376" y="597"/>
                      <a:pt x="376" y="597"/>
                      <a:pt x="376" y="597"/>
                    </a:cubicBezTo>
                    <a:cubicBezTo>
                      <a:pt x="366" y="599"/>
                      <a:pt x="355" y="600"/>
                      <a:pt x="345" y="600"/>
                    </a:cubicBezTo>
                    <a:moveTo>
                      <a:pt x="383" y="596"/>
                    </a:moveTo>
                    <a:cubicBezTo>
                      <a:pt x="376" y="553"/>
                      <a:pt x="376" y="553"/>
                      <a:pt x="376" y="553"/>
                    </a:cubicBezTo>
                    <a:cubicBezTo>
                      <a:pt x="384" y="551"/>
                      <a:pt x="392" y="549"/>
                      <a:pt x="399" y="547"/>
                    </a:cubicBezTo>
                    <a:cubicBezTo>
                      <a:pt x="412" y="589"/>
                      <a:pt x="412" y="589"/>
                      <a:pt x="412" y="589"/>
                    </a:cubicBezTo>
                    <a:cubicBezTo>
                      <a:pt x="403" y="592"/>
                      <a:pt x="393" y="594"/>
                      <a:pt x="383" y="596"/>
                    </a:cubicBezTo>
                    <a:moveTo>
                      <a:pt x="419" y="586"/>
                    </a:moveTo>
                    <a:cubicBezTo>
                      <a:pt x="406" y="545"/>
                      <a:pt x="406" y="545"/>
                      <a:pt x="406" y="545"/>
                    </a:cubicBezTo>
                    <a:cubicBezTo>
                      <a:pt x="414" y="542"/>
                      <a:pt x="421" y="539"/>
                      <a:pt x="429" y="536"/>
                    </a:cubicBezTo>
                    <a:cubicBezTo>
                      <a:pt x="448" y="575"/>
                      <a:pt x="448" y="575"/>
                      <a:pt x="448" y="575"/>
                    </a:cubicBezTo>
                    <a:cubicBezTo>
                      <a:pt x="438" y="579"/>
                      <a:pt x="429" y="583"/>
                      <a:pt x="419" y="586"/>
                    </a:cubicBezTo>
                    <a:moveTo>
                      <a:pt x="454" y="572"/>
                    </a:moveTo>
                    <a:cubicBezTo>
                      <a:pt x="435" y="533"/>
                      <a:pt x="435" y="533"/>
                      <a:pt x="435" y="533"/>
                    </a:cubicBezTo>
                    <a:cubicBezTo>
                      <a:pt x="443" y="529"/>
                      <a:pt x="449" y="525"/>
                      <a:pt x="456" y="521"/>
                    </a:cubicBezTo>
                    <a:cubicBezTo>
                      <a:pt x="480" y="557"/>
                      <a:pt x="480" y="557"/>
                      <a:pt x="480" y="557"/>
                    </a:cubicBezTo>
                    <a:cubicBezTo>
                      <a:pt x="472" y="562"/>
                      <a:pt x="463" y="567"/>
                      <a:pt x="454" y="572"/>
                    </a:cubicBezTo>
                    <a:moveTo>
                      <a:pt x="487" y="553"/>
                    </a:moveTo>
                    <a:cubicBezTo>
                      <a:pt x="462" y="517"/>
                      <a:pt x="462" y="517"/>
                      <a:pt x="462" y="517"/>
                    </a:cubicBezTo>
                    <a:cubicBezTo>
                      <a:pt x="469" y="512"/>
                      <a:pt x="475" y="507"/>
                      <a:pt x="481" y="502"/>
                    </a:cubicBezTo>
                    <a:cubicBezTo>
                      <a:pt x="510" y="534"/>
                      <a:pt x="510" y="534"/>
                      <a:pt x="510" y="534"/>
                    </a:cubicBezTo>
                    <a:cubicBezTo>
                      <a:pt x="503" y="541"/>
                      <a:pt x="495" y="547"/>
                      <a:pt x="487" y="553"/>
                    </a:cubicBezTo>
                    <a:moveTo>
                      <a:pt x="516" y="529"/>
                    </a:moveTo>
                    <a:cubicBezTo>
                      <a:pt x="487" y="497"/>
                      <a:pt x="487" y="497"/>
                      <a:pt x="487" y="497"/>
                    </a:cubicBezTo>
                    <a:cubicBezTo>
                      <a:pt x="493" y="492"/>
                      <a:pt x="498" y="486"/>
                      <a:pt x="503" y="480"/>
                    </a:cubicBezTo>
                    <a:cubicBezTo>
                      <a:pt x="537" y="507"/>
                      <a:pt x="537" y="507"/>
                      <a:pt x="537" y="507"/>
                    </a:cubicBezTo>
                    <a:cubicBezTo>
                      <a:pt x="530" y="515"/>
                      <a:pt x="523" y="522"/>
                      <a:pt x="516" y="529"/>
                    </a:cubicBezTo>
                    <a:moveTo>
                      <a:pt x="541" y="501"/>
                    </a:moveTo>
                    <a:cubicBezTo>
                      <a:pt x="508" y="474"/>
                      <a:pt x="508" y="474"/>
                      <a:pt x="508" y="474"/>
                    </a:cubicBezTo>
                    <a:cubicBezTo>
                      <a:pt x="513" y="468"/>
                      <a:pt x="518" y="461"/>
                      <a:pt x="522" y="454"/>
                    </a:cubicBezTo>
                    <a:cubicBezTo>
                      <a:pt x="559" y="477"/>
                      <a:pt x="559" y="477"/>
                      <a:pt x="559" y="477"/>
                    </a:cubicBezTo>
                    <a:cubicBezTo>
                      <a:pt x="553" y="485"/>
                      <a:pt x="548" y="494"/>
                      <a:pt x="541" y="501"/>
                    </a:cubicBezTo>
                    <a:moveTo>
                      <a:pt x="563" y="471"/>
                    </a:moveTo>
                    <a:cubicBezTo>
                      <a:pt x="526" y="448"/>
                      <a:pt x="526" y="448"/>
                      <a:pt x="526" y="448"/>
                    </a:cubicBezTo>
                    <a:cubicBezTo>
                      <a:pt x="530" y="442"/>
                      <a:pt x="533" y="435"/>
                      <a:pt x="536" y="429"/>
                    </a:cubicBezTo>
                    <a:cubicBezTo>
                      <a:pt x="537" y="428"/>
                      <a:pt x="537" y="427"/>
                      <a:pt x="537" y="427"/>
                    </a:cubicBezTo>
                    <a:cubicBezTo>
                      <a:pt x="577" y="444"/>
                      <a:pt x="577" y="444"/>
                      <a:pt x="577" y="444"/>
                    </a:cubicBezTo>
                    <a:cubicBezTo>
                      <a:pt x="572" y="453"/>
                      <a:pt x="568" y="462"/>
                      <a:pt x="563" y="4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3"/>
              <p:cNvSpPr>
                <a:spLocks noEditPoints="1"/>
              </p:cNvSpPr>
              <p:nvPr/>
            </p:nvSpPr>
            <p:spPr bwMode="auto">
              <a:xfrm>
                <a:off x="5718821" y="4771564"/>
                <a:ext cx="788569" cy="786126"/>
              </a:xfrm>
              <a:custGeom>
                <a:avLst/>
                <a:gdLst>
                  <a:gd name="T0" fmla="*/ 140 w 409"/>
                  <a:gd name="T1" fmla="*/ 29 h 408"/>
                  <a:gd name="T2" fmla="*/ 109 w 409"/>
                  <a:gd name="T3" fmla="*/ 44 h 408"/>
                  <a:gd name="T4" fmla="*/ 81 w 409"/>
                  <a:gd name="T5" fmla="*/ 64 h 408"/>
                  <a:gd name="T6" fmla="*/ 58 w 409"/>
                  <a:gd name="T7" fmla="*/ 89 h 408"/>
                  <a:gd name="T8" fmla="*/ 39 w 409"/>
                  <a:gd name="T9" fmla="*/ 118 h 408"/>
                  <a:gd name="T10" fmla="*/ 26 w 409"/>
                  <a:gd name="T11" fmla="*/ 150 h 408"/>
                  <a:gd name="T12" fmla="*/ 19 w 409"/>
                  <a:gd name="T13" fmla="*/ 184 h 408"/>
                  <a:gd name="T14" fmla="*/ 19 w 409"/>
                  <a:gd name="T15" fmla="*/ 218 h 408"/>
                  <a:gd name="T16" fmla="*/ 25 w 409"/>
                  <a:gd name="T17" fmla="*/ 252 h 408"/>
                  <a:gd name="T18" fmla="*/ 36 w 409"/>
                  <a:gd name="T19" fmla="*/ 284 h 408"/>
                  <a:gd name="T20" fmla="*/ 54 w 409"/>
                  <a:gd name="T21" fmla="*/ 314 h 408"/>
                  <a:gd name="T22" fmla="*/ 77 w 409"/>
                  <a:gd name="T23" fmla="*/ 340 h 408"/>
                  <a:gd name="T24" fmla="*/ 104 w 409"/>
                  <a:gd name="T25" fmla="*/ 361 h 408"/>
                  <a:gd name="T26" fmla="*/ 134 w 409"/>
                  <a:gd name="T27" fmla="*/ 377 h 408"/>
                  <a:gd name="T28" fmla="*/ 167 w 409"/>
                  <a:gd name="T29" fmla="*/ 387 h 408"/>
                  <a:gd name="T30" fmla="*/ 201 w 409"/>
                  <a:gd name="T31" fmla="*/ 391 h 408"/>
                  <a:gd name="T32" fmla="*/ 236 w 409"/>
                  <a:gd name="T33" fmla="*/ 388 h 408"/>
                  <a:gd name="T34" fmla="*/ 269 w 409"/>
                  <a:gd name="T35" fmla="*/ 379 h 408"/>
                  <a:gd name="T36" fmla="*/ 300 w 409"/>
                  <a:gd name="T37" fmla="*/ 364 h 408"/>
                  <a:gd name="T38" fmla="*/ 328 w 409"/>
                  <a:gd name="T39" fmla="*/ 344 h 408"/>
                  <a:gd name="T40" fmla="*/ 351 w 409"/>
                  <a:gd name="T41" fmla="*/ 319 h 408"/>
                  <a:gd name="T42" fmla="*/ 370 w 409"/>
                  <a:gd name="T43" fmla="*/ 290 h 408"/>
                  <a:gd name="T44" fmla="*/ 383 w 409"/>
                  <a:gd name="T45" fmla="*/ 258 h 408"/>
                  <a:gd name="T46" fmla="*/ 390 w 409"/>
                  <a:gd name="T47" fmla="*/ 225 h 408"/>
                  <a:gd name="T48" fmla="*/ 390 w 409"/>
                  <a:gd name="T49" fmla="*/ 190 h 408"/>
                  <a:gd name="T50" fmla="*/ 385 w 409"/>
                  <a:gd name="T51" fmla="*/ 156 h 408"/>
                  <a:gd name="T52" fmla="*/ 373 w 409"/>
                  <a:gd name="T53" fmla="*/ 124 h 408"/>
                  <a:gd name="T54" fmla="*/ 355 w 409"/>
                  <a:gd name="T55" fmla="*/ 95 h 408"/>
                  <a:gd name="T56" fmla="*/ 332 w 409"/>
                  <a:gd name="T57" fmla="*/ 69 h 408"/>
                  <a:gd name="T58" fmla="*/ 305 w 409"/>
                  <a:gd name="T59" fmla="*/ 48 h 408"/>
                  <a:gd name="T60" fmla="*/ 275 w 409"/>
                  <a:gd name="T61" fmla="*/ 32 h 408"/>
                  <a:gd name="T62" fmla="*/ 242 w 409"/>
                  <a:gd name="T63" fmla="*/ 22 h 408"/>
                  <a:gd name="T64" fmla="*/ 208 w 409"/>
                  <a:gd name="T65" fmla="*/ 18 h 408"/>
                  <a:gd name="T66" fmla="*/ 174 w 409"/>
                  <a:gd name="T67" fmla="*/ 21 h 408"/>
                  <a:gd name="T68" fmla="*/ 179 w 409"/>
                  <a:gd name="T69" fmla="*/ 124 h 408"/>
                  <a:gd name="T70" fmla="*/ 124 w 409"/>
                  <a:gd name="T71" fmla="*/ 230 h 408"/>
                  <a:gd name="T72" fmla="*/ 316 w 409"/>
                  <a:gd name="T73" fmla="*/ 288 h 408"/>
                  <a:gd name="T74" fmla="*/ 74 w 409"/>
                  <a:gd name="T75" fmla="*/ 288 h 408"/>
                  <a:gd name="T76" fmla="*/ 120 w 409"/>
                  <a:gd name="T77" fmla="*/ 265 h 408"/>
                  <a:gd name="T78" fmla="*/ 309 w 409"/>
                  <a:gd name="T79" fmla="*/ 89 h 408"/>
                  <a:gd name="T80" fmla="*/ 336 w 409"/>
                  <a:gd name="T81" fmla="*/ 252 h 408"/>
                  <a:gd name="T82" fmla="*/ 304 w 409"/>
                  <a:gd name="T83" fmla="*/ 173 h 408"/>
                  <a:gd name="T84" fmla="*/ 289 w 409"/>
                  <a:gd name="T85" fmla="*/ 93 h 408"/>
                  <a:gd name="T86" fmla="*/ 252 w 409"/>
                  <a:gd name="T87" fmla="*/ 73 h 408"/>
                  <a:gd name="T88" fmla="*/ 173 w 409"/>
                  <a:gd name="T89" fmla="*/ 104 h 408"/>
                  <a:gd name="T90" fmla="*/ 67 w 409"/>
                  <a:gd name="T91" fmla="*/ 229 h 408"/>
                  <a:gd name="T92" fmla="*/ 244 w 409"/>
                  <a:gd name="T93" fmla="*/ 5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9" h="408">
                    <a:moveTo>
                      <a:pt x="157" y="24"/>
                    </a:moveTo>
                    <a:cubicBezTo>
                      <a:pt x="143" y="9"/>
                      <a:pt x="143" y="9"/>
                      <a:pt x="143" y="9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37"/>
                      <a:pt x="131" y="40"/>
                      <a:pt x="125" y="36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0" y="52"/>
                      <a:pt x="102" y="57"/>
                      <a:pt x="95" y="53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3" y="72"/>
                      <a:pt x="76" y="78"/>
                      <a:pt x="69" y="76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61" y="96"/>
                      <a:pt x="55" y="104"/>
                      <a:pt x="48" y="103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3" y="125"/>
                      <a:pt x="40" y="133"/>
                      <a:pt x="32" y="134"/>
                    </a:cubicBezTo>
                    <a:cubicBezTo>
                      <a:pt x="12" y="136"/>
                      <a:pt x="12" y="136"/>
                      <a:pt x="12" y="136"/>
                    </a:cubicBezTo>
                    <a:cubicBezTo>
                      <a:pt x="26" y="150"/>
                      <a:pt x="26" y="150"/>
                      <a:pt x="26" y="150"/>
                    </a:cubicBezTo>
                    <a:cubicBezTo>
                      <a:pt x="32" y="155"/>
                      <a:pt x="29" y="164"/>
                      <a:pt x="22" y="167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26" y="188"/>
                      <a:pt x="25" y="197"/>
                      <a:pt x="18" y="20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6" y="221"/>
                      <a:pt x="27" y="230"/>
                      <a:pt x="21" y="235"/>
                    </a:cubicBezTo>
                    <a:cubicBezTo>
                      <a:pt x="5" y="247"/>
                      <a:pt x="5" y="247"/>
                      <a:pt x="5" y="247"/>
                    </a:cubicBezTo>
                    <a:cubicBezTo>
                      <a:pt x="25" y="252"/>
                      <a:pt x="25" y="252"/>
                      <a:pt x="25" y="252"/>
                    </a:cubicBezTo>
                    <a:cubicBezTo>
                      <a:pt x="32" y="254"/>
                      <a:pt x="35" y="263"/>
                      <a:pt x="30" y="268"/>
                    </a:cubicBezTo>
                    <a:cubicBezTo>
                      <a:pt x="16" y="283"/>
                      <a:pt x="16" y="283"/>
                      <a:pt x="16" y="283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44" y="285"/>
                      <a:pt x="48" y="293"/>
                      <a:pt x="44" y="299"/>
                    </a:cubicBezTo>
                    <a:cubicBezTo>
                      <a:pt x="34" y="317"/>
                      <a:pt x="34" y="317"/>
                      <a:pt x="34" y="317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61" y="313"/>
                      <a:pt x="67" y="320"/>
                      <a:pt x="65" y="327"/>
                    </a:cubicBezTo>
                    <a:cubicBezTo>
                      <a:pt x="57" y="346"/>
                      <a:pt x="57" y="346"/>
                      <a:pt x="57" y="346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84" y="337"/>
                      <a:pt x="91" y="343"/>
                      <a:pt x="89" y="351"/>
                    </a:cubicBezTo>
                    <a:cubicBezTo>
                      <a:pt x="86" y="371"/>
                      <a:pt x="86" y="371"/>
                      <a:pt x="86" y="371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10" y="357"/>
                      <a:pt x="118" y="362"/>
                      <a:pt x="118" y="369"/>
                    </a:cubicBezTo>
                    <a:cubicBezTo>
                      <a:pt x="119" y="390"/>
                      <a:pt x="119" y="390"/>
                      <a:pt x="119" y="390"/>
                    </a:cubicBezTo>
                    <a:cubicBezTo>
                      <a:pt x="134" y="377"/>
                      <a:pt x="134" y="377"/>
                      <a:pt x="134" y="377"/>
                    </a:cubicBezTo>
                    <a:cubicBezTo>
                      <a:pt x="140" y="372"/>
                      <a:pt x="149" y="375"/>
                      <a:pt x="150" y="382"/>
                    </a:cubicBezTo>
                    <a:cubicBezTo>
                      <a:pt x="154" y="402"/>
                      <a:pt x="154" y="402"/>
                      <a:pt x="154" y="402"/>
                    </a:cubicBezTo>
                    <a:cubicBezTo>
                      <a:pt x="167" y="387"/>
                      <a:pt x="167" y="387"/>
                      <a:pt x="167" y="387"/>
                    </a:cubicBezTo>
                    <a:cubicBezTo>
                      <a:pt x="172" y="381"/>
                      <a:pt x="181" y="383"/>
                      <a:pt x="184" y="389"/>
                    </a:cubicBezTo>
                    <a:cubicBezTo>
                      <a:pt x="191" y="408"/>
                      <a:pt x="191" y="408"/>
                      <a:pt x="191" y="408"/>
                    </a:cubicBezTo>
                    <a:cubicBezTo>
                      <a:pt x="201" y="391"/>
                      <a:pt x="201" y="391"/>
                      <a:pt x="201" y="391"/>
                    </a:cubicBezTo>
                    <a:cubicBezTo>
                      <a:pt x="205" y="384"/>
                      <a:pt x="214" y="384"/>
                      <a:pt x="218" y="390"/>
                    </a:cubicBezTo>
                    <a:cubicBezTo>
                      <a:pt x="229" y="407"/>
                      <a:pt x="229" y="407"/>
                      <a:pt x="229" y="407"/>
                    </a:cubicBezTo>
                    <a:cubicBezTo>
                      <a:pt x="236" y="388"/>
                      <a:pt x="236" y="388"/>
                      <a:pt x="236" y="388"/>
                    </a:cubicBezTo>
                    <a:cubicBezTo>
                      <a:pt x="238" y="381"/>
                      <a:pt x="247" y="379"/>
                      <a:pt x="252" y="384"/>
                    </a:cubicBezTo>
                    <a:cubicBezTo>
                      <a:pt x="266" y="399"/>
                      <a:pt x="266" y="399"/>
                      <a:pt x="266" y="399"/>
                    </a:cubicBezTo>
                    <a:cubicBezTo>
                      <a:pt x="269" y="379"/>
                      <a:pt x="269" y="379"/>
                      <a:pt x="269" y="379"/>
                    </a:cubicBezTo>
                    <a:cubicBezTo>
                      <a:pt x="270" y="372"/>
                      <a:pt x="278" y="368"/>
                      <a:pt x="284" y="373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00" y="357"/>
                      <a:pt x="307" y="352"/>
                      <a:pt x="314" y="355"/>
                    </a:cubicBezTo>
                    <a:cubicBezTo>
                      <a:pt x="332" y="364"/>
                      <a:pt x="332" y="364"/>
                      <a:pt x="332" y="364"/>
                    </a:cubicBezTo>
                    <a:cubicBezTo>
                      <a:pt x="328" y="344"/>
                      <a:pt x="328" y="344"/>
                      <a:pt x="328" y="344"/>
                    </a:cubicBezTo>
                    <a:cubicBezTo>
                      <a:pt x="326" y="337"/>
                      <a:pt x="333" y="330"/>
                      <a:pt x="340" y="332"/>
                    </a:cubicBezTo>
                    <a:cubicBezTo>
                      <a:pt x="359" y="338"/>
                      <a:pt x="359" y="338"/>
                      <a:pt x="359" y="338"/>
                    </a:cubicBezTo>
                    <a:cubicBezTo>
                      <a:pt x="351" y="319"/>
                      <a:pt x="351" y="319"/>
                      <a:pt x="351" y="319"/>
                    </a:cubicBezTo>
                    <a:cubicBezTo>
                      <a:pt x="348" y="312"/>
                      <a:pt x="354" y="305"/>
                      <a:pt x="361" y="305"/>
                    </a:cubicBezTo>
                    <a:cubicBezTo>
                      <a:pt x="381" y="307"/>
                      <a:pt x="381" y="307"/>
                      <a:pt x="381" y="307"/>
                    </a:cubicBezTo>
                    <a:cubicBezTo>
                      <a:pt x="370" y="290"/>
                      <a:pt x="370" y="290"/>
                      <a:pt x="370" y="290"/>
                    </a:cubicBezTo>
                    <a:cubicBezTo>
                      <a:pt x="366" y="284"/>
                      <a:pt x="370" y="276"/>
                      <a:pt x="377" y="275"/>
                    </a:cubicBezTo>
                    <a:cubicBezTo>
                      <a:pt x="397" y="273"/>
                      <a:pt x="397" y="273"/>
                      <a:pt x="397" y="273"/>
                    </a:cubicBezTo>
                    <a:cubicBezTo>
                      <a:pt x="383" y="258"/>
                      <a:pt x="383" y="258"/>
                      <a:pt x="383" y="258"/>
                    </a:cubicBezTo>
                    <a:cubicBezTo>
                      <a:pt x="378" y="253"/>
                      <a:pt x="380" y="244"/>
                      <a:pt x="387" y="242"/>
                    </a:cubicBezTo>
                    <a:cubicBezTo>
                      <a:pt x="406" y="236"/>
                      <a:pt x="406" y="236"/>
                      <a:pt x="406" y="236"/>
                    </a:cubicBezTo>
                    <a:cubicBezTo>
                      <a:pt x="390" y="225"/>
                      <a:pt x="390" y="225"/>
                      <a:pt x="390" y="225"/>
                    </a:cubicBezTo>
                    <a:cubicBezTo>
                      <a:pt x="384" y="220"/>
                      <a:pt x="384" y="211"/>
                      <a:pt x="391" y="208"/>
                    </a:cubicBezTo>
                    <a:cubicBezTo>
                      <a:pt x="409" y="199"/>
                      <a:pt x="409" y="199"/>
                      <a:pt x="409" y="199"/>
                    </a:cubicBezTo>
                    <a:cubicBezTo>
                      <a:pt x="390" y="190"/>
                      <a:pt x="390" y="190"/>
                      <a:pt x="390" y="190"/>
                    </a:cubicBezTo>
                    <a:cubicBezTo>
                      <a:pt x="384" y="187"/>
                      <a:pt x="382" y="178"/>
                      <a:pt x="388" y="174"/>
                    </a:cubicBezTo>
                    <a:cubicBezTo>
                      <a:pt x="404" y="161"/>
                      <a:pt x="404" y="161"/>
                      <a:pt x="404" y="161"/>
                    </a:cubicBezTo>
                    <a:cubicBezTo>
                      <a:pt x="385" y="156"/>
                      <a:pt x="385" y="156"/>
                      <a:pt x="385" y="156"/>
                    </a:cubicBezTo>
                    <a:cubicBezTo>
                      <a:pt x="377" y="155"/>
                      <a:pt x="375" y="146"/>
                      <a:pt x="380" y="140"/>
                    </a:cubicBezTo>
                    <a:cubicBezTo>
                      <a:pt x="393" y="125"/>
                      <a:pt x="393" y="125"/>
                      <a:pt x="393" y="125"/>
                    </a:cubicBezTo>
                    <a:cubicBezTo>
                      <a:pt x="373" y="124"/>
                      <a:pt x="373" y="124"/>
                      <a:pt x="373" y="124"/>
                    </a:cubicBezTo>
                    <a:cubicBezTo>
                      <a:pt x="365" y="124"/>
                      <a:pt x="361" y="116"/>
                      <a:pt x="365" y="109"/>
                    </a:cubicBezTo>
                    <a:cubicBezTo>
                      <a:pt x="375" y="92"/>
                      <a:pt x="375" y="92"/>
                      <a:pt x="375" y="92"/>
                    </a:cubicBezTo>
                    <a:cubicBezTo>
                      <a:pt x="355" y="95"/>
                      <a:pt x="355" y="95"/>
                      <a:pt x="355" y="95"/>
                    </a:cubicBezTo>
                    <a:cubicBezTo>
                      <a:pt x="348" y="96"/>
                      <a:pt x="342" y="88"/>
                      <a:pt x="345" y="81"/>
                    </a:cubicBezTo>
                    <a:cubicBezTo>
                      <a:pt x="352" y="62"/>
                      <a:pt x="352" y="62"/>
                      <a:pt x="352" y="62"/>
                    </a:cubicBezTo>
                    <a:cubicBezTo>
                      <a:pt x="332" y="69"/>
                      <a:pt x="332" y="69"/>
                      <a:pt x="332" y="69"/>
                    </a:cubicBezTo>
                    <a:cubicBezTo>
                      <a:pt x="325" y="71"/>
                      <a:pt x="318" y="65"/>
                      <a:pt x="320" y="58"/>
                    </a:cubicBezTo>
                    <a:cubicBezTo>
                      <a:pt x="323" y="38"/>
                      <a:pt x="323" y="38"/>
                      <a:pt x="323" y="38"/>
                    </a:cubicBezTo>
                    <a:cubicBezTo>
                      <a:pt x="305" y="48"/>
                      <a:pt x="305" y="48"/>
                      <a:pt x="305" y="48"/>
                    </a:cubicBezTo>
                    <a:cubicBezTo>
                      <a:pt x="299" y="51"/>
                      <a:pt x="291" y="47"/>
                      <a:pt x="291" y="39"/>
                    </a:cubicBezTo>
                    <a:cubicBezTo>
                      <a:pt x="291" y="19"/>
                      <a:pt x="291" y="19"/>
                      <a:pt x="291" y="19"/>
                    </a:cubicBezTo>
                    <a:cubicBezTo>
                      <a:pt x="275" y="32"/>
                      <a:pt x="275" y="32"/>
                      <a:pt x="275" y="32"/>
                    </a:cubicBezTo>
                    <a:cubicBezTo>
                      <a:pt x="269" y="36"/>
                      <a:pt x="260" y="33"/>
                      <a:pt x="259" y="2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42" y="22"/>
                      <a:pt x="242" y="22"/>
                      <a:pt x="242" y="22"/>
                    </a:cubicBezTo>
                    <a:cubicBezTo>
                      <a:pt x="237" y="27"/>
                      <a:pt x="228" y="26"/>
                      <a:pt x="225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08" y="18"/>
                      <a:pt x="208" y="18"/>
                      <a:pt x="208" y="18"/>
                    </a:cubicBezTo>
                    <a:cubicBezTo>
                      <a:pt x="204" y="24"/>
                      <a:pt x="195" y="25"/>
                      <a:pt x="191" y="18"/>
                    </a:cubicBezTo>
                    <a:cubicBezTo>
                      <a:pt x="180" y="1"/>
                      <a:pt x="180" y="1"/>
                      <a:pt x="180" y="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1" y="28"/>
                      <a:pt x="162" y="30"/>
                      <a:pt x="157" y="24"/>
                    </a:cubicBezTo>
                    <a:close/>
                    <a:moveTo>
                      <a:pt x="124" y="230"/>
                    </a:moveTo>
                    <a:cubicBezTo>
                      <a:pt x="110" y="185"/>
                      <a:pt x="135" y="138"/>
                      <a:pt x="179" y="124"/>
                    </a:cubicBezTo>
                    <a:cubicBezTo>
                      <a:pt x="224" y="110"/>
                      <a:pt x="271" y="134"/>
                      <a:pt x="285" y="179"/>
                    </a:cubicBezTo>
                    <a:cubicBezTo>
                      <a:pt x="299" y="223"/>
                      <a:pt x="274" y="271"/>
                      <a:pt x="230" y="285"/>
                    </a:cubicBezTo>
                    <a:cubicBezTo>
                      <a:pt x="185" y="299"/>
                      <a:pt x="138" y="274"/>
                      <a:pt x="124" y="230"/>
                    </a:cubicBezTo>
                    <a:close/>
                    <a:moveTo>
                      <a:pt x="278" y="279"/>
                    </a:moveTo>
                    <a:cubicBezTo>
                      <a:pt x="282" y="275"/>
                      <a:pt x="288" y="274"/>
                      <a:pt x="293" y="276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4" y="292"/>
                      <a:pt x="326" y="302"/>
                      <a:pt x="320" y="308"/>
                    </a:cubicBezTo>
                    <a:cubicBezTo>
                      <a:pt x="302" y="328"/>
                      <a:pt x="279" y="344"/>
                      <a:pt x="251" y="352"/>
                    </a:cubicBezTo>
                    <a:cubicBezTo>
                      <a:pt x="183" y="374"/>
                      <a:pt x="110" y="346"/>
                      <a:pt x="74" y="288"/>
                    </a:cubicBezTo>
                    <a:cubicBezTo>
                      <a:pt x="69" y="281"/>
                      <a:pt x="72" y="271"/>
                      <a:pt x="81" y="268"/>
                    </a:cubicBezTo>
                    <a:cubicBezTo>
                      <a:pt x="105" y="261"/>
                      <a:pt x="105" y="261"/>
                      <a:pt x="105" y="261"/>
                    </a:cubicBezTo>
                    <a:cubicBezTo>
                      <a:pt x="110" y="259"/>
                      <a:pt x="116" y="261"/>
                      <a:pt x="120" y="265"/>
                    </a:cubicBezTo>
                    <a:cubicBezTo>
                      <a:pt x="145" y="301"/>
                      <a:pt x="192" y="318"/>
                      <a:pt x="236" y="304"/>
                    </a:cubicBezTo>
                    <a:cubicBezTo>
                      <a:pt x="252" y="299"/>
                      <a:pt x="267" y="290"/>
                      <a:pt x="278" y="279"/>
                    </a:cubicBezTo>
                    <a:close/>
                    <a:moveTo>
                      <a:pt x="309" y="89"/>
                    </a:moveTo>
                    <a:cubicBezTo>
                      <a:pt x="329" y="107"/>
                      <a:pt x="344" y="130"/>
                      <a:pt x="353" y="158"/>
                    </a:cubicBezTo>
                    <a:cubicBezTo>
                      <a:pt x="362" y="187"/>
                      <a:pt x="362" y="216"/>
                      <a:pt x="355" y="244"/>
                    </a:cubicBezTo>
                    <a:cubicBezTo>
                      <a:pt x="353" y="252"/>
                      <a:pt x="344" y="256"/>
                      <a:pt x="336" y="252"/>
                    </a:cubicBezTo>
                    <a:cubicBezTo>
                      <a:pt x="314" y="240"/>
                      <a:pt x="314" y="240"/>
                      <a:pt x="314" y="240"/>
                    </a:cubicBezTo>
                    <a:cubicBezTo>
                      <a:pt x="309" y="238"/>
                      <a:pt x="306" y="232"/>
                      <a:pt x="307" y="226"/>
                    </a:cubicBezTo>
                    <a:cubicBezTo>
                      <a:pt x="311" y="209"/>
                      <a:pt x="310" y="191"/>
                      <a:pt x="304" y="173"/>
                    </a:cubicBezTo>
                    <a:cubicBezTo>
                      <a:pt x="299" y="156"/>
                      <a:pt x="290" y="142"/>
                      <a:pt x="279" y="131"/>
                    </a:cubicBezTo>
                    <a:cubicBezTo>
                      <a:pt x="275" y="127"/>
                      <a:pt x="274" y="121"/>
                      <a:pt x="277" y="116"/>
                    </a:cubicBezTo>
                    <a:cubicBezTo>
                      <a:pt x="289" y="93"/>
                      <a:pt x="289" y="93"/>
                      <a:pt x="289" y="93"/>
                    </a:cubicBezTo>
                    <a:cubicBezTo>
                      <a:pt x="293" y="85"/>
                      <a:pt x="302" y="83"/>
                      <a:pt x="309" y="89"/>
                    </a:cubicBezTo>
                    <a:close/>
                    <a:moveTo>
                      <a:pt x="244" y="54"/>
                    </a:moveTo>
                    <a:cubicBezTo>
                      <a:pt x="252" y="56"/>
                      <a:pt x="256" y="65"/>
                      <a:pt x="252" y="73"/>
                    </a:cubicBezTo>
                    <a:cubicBezTo>
                      <a:pt x="241" y="95"/>
                      <a:pt x="241" y="95"/>
                      <a:pt x="241" y="95"/>
                    </a:cubicBezTo>
                    <a:cubicBezTo>
                      <a:pt x="238" y="100"/>
                      <a:pt x="232" y="103"/>
                      <a:pt x="227" y="102"/>
                    </a:cubicBezTo>
                    <a:cubicBezTo>
                      <a:pt x="209" y="98"/>
                      <a:pt x="191" y="99"/>
                      <a:pt x="173" y="104"/>
                    </a:cubicBezTo>
                    <a:cubicBezTo>
                      <a:pt x="127" y="119"/>
                      <a:pt x="98" y="163"/>
                      <a:pt x="100" y="209"/>
                    </a:cubicBezTo>
                    <a:cubicBezTo>
                      <a:pt x="100" y="215"/>
                      <a:pt x="96" y="220"/>
                      <a:pt x="91" y="222"/>
                    </a:cubicBezTo>
                    <a:cubicBezTo>
                      <a:pt x="67" y="229"/>
                      <a:pt x="67" y="229"/>
                      <a:pt x="67" y="229"/>
                    </a:cubicBezTo>
                    <a:cubicBezTo>
                      <a:pt x="59" y="232"/>
                      <a:pt x="51" y="226"/>
                      <a:pt x="50" y="218"/>
                    </a:cubicBezTo>
                    <a:cubicBezTo>
                      <a:pt x="43" y="147"/>
                      <a:pt x="87" y="78"/>
                      <a:pt x="158" y="56"/>
                    </a:cubicBezTo>
                    <a:cubicBezTo>
                      <a:pt x="187" y="47"/>
                      <a:pt x="217" y="47"/>
                      <a:pt x="2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49"/>
              <p:cNvSpPr>
                <a:spLocks noEditPoints="1"/>
              </p:cNvSpPr>
              <p:nvPr/>
            </p:nvSpPr>
            <p:spPr bwMode="auto">
              <a:xfrm>
                <a:off x="6562789" y="4812296"/>
                <a:ext cx="873292" cy="870848"/>
              </a:xfrm>
              <a:custGeom>
                <a:avLst/>
                <a:gdLst>
                  <a:gd name="T0" fmla="*/ 446 w 453"/>
                  <a:gd name="T1" fmla="*/ 172 h 452"/>
                  <a:gd name="T2" fmla="*/ 407 w 453"/>
                  <a:gd name="T3" fmla="*/ 167 h 452"/>
                  <a:gd name="T4" fmla="*/ 394 w 453"/>
                  <a:gd name="T5" fmla="*/ 151 h 452"/>
                  <a:gd name="T6" fmla="*/ 419 w 453"/>
                  <a:gd name="T7" fmla="*/ 122 h 452"/>
                  <a:gd name="T8" fmla="*/ 396 w 453"/>
                  <a:gd name="T9" fmla="*/ 76 h 452"/>
                  <a:gd name="T10" fmla="*/ 360 w 453"/>
                  <a:gd name="T11" fmla="*/ 89 h 452"/>
                  <a:gd name="T12" fmla="*/ 334 w 453"/>
                  <a:gd name="T13" fmla="*/ 76 h 452"/>
                  <a:gd name="T14" fmla="*/ 340 w 453"/>
                  <a:gd name="T15" fmla="*/ 40 h 452"/>
                  <a:gd name="T16" fmla="*/ 297 w 453"/>
                  <a:gd name="T17" fmla="*/ 12 h 452"/>
                  <a:gd name="T18" fmla="*/ 274 w 453"/>
                  <a:gd name="T19" fmla="*/ 39 h 452"/>
                  <a:gd name="T20" fmla="*/ 238 w 453"/>
                  <a:gd name="T21" fmla="*/ 41 h 452"/>
                  <a:gd name="T22" fmla="*/ 225 w 453"/>
                  <a:gd name="T23" fmla="*/ 8 h 452"/>
                  <a:gd name="T24" fmla="*/ 173 w 453"/>
                  <a:gd name="T25" fmla="*/ 7 h 452"/>
                  <a:gd name="T26" fmla="*/ 168 w 453"/>
                  <a:gd name="T27" fmla="*/ 41 h 452"/>
                  <a:gd name="T28" fmla="*/ 150 w 453"/>
                  <a:gd name="T29" fmla="*/ 56 h 452"/>
                  <a:gd name="T30" fmla="*/ 123 w 453"/>
                  <a:gd name="T31" fmla="*/ 34 h 452"/>
                  <a:gd name="T32" fmla="*/ 77 w 453"/>
                  <a:gd name="T33" fmla="*/ 57 h 452"/>
                  <a:gd name="T34" fmla="*/ 88 w 453"/>
                  <a:gd name="T35" fmla="*/ 90 h 452"/>
                  <a:gd name="T36" fmla="*/ 75 w 453"/>
                  <a:gd name="T37" fmla="*/ 117 h 452"/>
                  <a:gd name="T38" fmla="*/ 41 w 453"/>
                  <a:gd name="T39" fmla="*/ 112 h 452"/>
                  <a:gd name="T40" fmla="*/ 12 w 453"/>
                  <a:gd name="T41" fmla="*/ 155 h 452"/>
                  <a:gd name="T42" fmla="*/ 40 w 453"/>
                  <a:gd name="T43" fmla="*/ 178 h 452"/>
                  <a:gd name="T44" fmla="*/ 42 w 453"/>
                  <a:gd name="T45" fmla="*/ 214 h 452"/>
                  <a:gd name="T46" fmla="*/ 9 w 453"/>
                  <a:gd name="T47" fmla="*/ 228 h 452"/>
                  <a:gd name="T48" fmla="*/ 7 w 453"/>
                  <a:gd name="T49" fmla="*/ 279 h 452"/>
                  <a:gd name="T50" fmla="*/ 44 w 453"/>
                  <a:gd name="T51" fmla="*/ 284 h 452"/>
                  <a:gd name="T52" fmla="*/ 58 w 453"/>
                  <a:gd name="T53" fmla="*/ 301 h 452"/>
                  <a:gd name="T54" fmla="*/ 35 w 453"/>
                  <a:gd name="T55" fmla="*/ 329 h 452"/>
                  <a:gd name="T56" fmla="*/ 58 w 453"/>
                  <a:gd name="T57" fmla="*/ 375 h 452"/>
                  <a:gd name="T58" fmla="*/ 94 w 453"/>
                  <a:gd name="T59" fmla="*/ 362 h 452"/>
                  <a:gd name="T60" fmla="*/ 119 w 453"/>
                  <a:gd name="T61" fmla="*/ 374 h 452"/>
                  <a:gd name="T62" fmla="*/ 113 w 453"/>
                  <a:gd name="T63" fmla="*/ 411 h 452"/>
                  <a:gd name="T64" fmla="*/ 156 w 453"/>
                  <a:gd name="T65" fmla="*/ 440 h 452"/>
                  <a:gd name="T66" fmla="*/ 181 w 453"/>
                  <a:gd name="T67" fmla="*/ 409 h 452"/>
                  <a:gd name="T68" fmla="*/ 214 w 453"/>
                  <a:gd name="T69" fmla="*/ 406 h 452"/>
                  <a:gd name="T70" fmla="*/ 228 w 453"/>
                  <a:gd name="T71" fmla="*/ 443 h 452"/>
                  <a:gd name="T72" fmla="*/ 280 w 453"/>
                  <a:gd name="T73" fmla="*/ 445 h 452"/>
                  <a:gd name="T74" fmla="*/ 285 w 453"/>
                  <a:gd name="T75" fmla="*/ 405 h 452"/>
                  <a:gd name="T76" fmla="*/ 300 w 453"/>
                  <a:gd name="T77" fmla="*/ 391 h 452"/>
                  <a:gd name="T78" fmla="*/ 330 w 453"/>
                  <a:gd name="T79" fmla="*/ 418 h 452"/>
                  <a:gd name="T80" fmla="*/ 376 w 453"/>
                  <a:gd name="T81" fmla="*/ 395 h 452"/>
                  <a:gd name="T82" fmla="*/ 362 w 453"/>
                  <a:gd name="T83" fmla="*/ 357 h 452"/>
                  <a:gd name="T84" fmla="*/ 373 w 453"/>
                  <a:gd name="T85" fmla="*/ 332 h 452"/>
                  <a:gd name="T86" fmla="*/ 412 w 453"/>
                  <a:gd name="T87" fmla="*/ 340 h 452"/>
                  <a:gd name="T88" fmla="*/ 441 w 453"/>
                  <a:gd name="T89" fmla="*/ 297 h 452"/>
                  <a:gd name="T90" fmla="*/ 409 w 453"/>
                  <a:gd name="T91" fmla="*/ 271 h 452"/>
                  <a:gd name="T92" fmla="*/ 408 w 453"/>
                  <a:gd name="T93" fmla="*/ 238 h 452"/>
                  <a:gd name="T94" fmla="*/ 444 w 453"/>
                  <a:gd name="T95" fmla="*/ 224 h 452"/>
                  <a:gd name="T96" fmla="*/ 315 w 453"/>
                  <a:gd name="T97" fmla="*/ 351 h 452"/>
                  <a:gd name="T98" fmla="*/ 134 w 453"/>
                  <a:gd name="T99" fmla="*/ 105 h 452"/>
                  <a:gd name="T100" fmla="*/ 315 w 453"/>
                  <a:gd name="T101" fmla="*/ 35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3" h="452">
                    <a:moveTo>
                      <a:pt x="452" y="213"/>
                    </a:moveTo>
                    <a:cubicBezTo>
                      <a:pt x="446" y="172"/>
                      <a:pt x="446" y="172"/>
                      <a:pt x="446" y="172"/>
                    </a:cubicBezTo>
                    <a:cubicBezTo>
                      <a:pt x="445" y="167"/>
                      <a:pt x="440" y="164"/>
                      <a:pt x="435" y="164"/>
                    </a:cubicBezTo>
                    <a:cubicBezTo>
                      <a:pt x="407" y="167"/>
                      <a:pt x="407" y="167"/>
                      <a:pt x="407" y="167"/>
                    </a:cubicBezTo>
                    <a:cubicBezTo>
                      <a:pt x="403" y="168"/>
                      <a:pt x="399" y="165"/>
                      <a:pt x="397" y="161"/>
                    </a:cubicBezTo>
                    <a:cubicBezTo>
                      <a:pt x="396" y="158"/>
                      <a:pt x="395" y="154"/>
                      <a:pt x="394" y="151"/>
                    </a:cubicBezTo>
                    <a:cubicBezTo>
                      <a:pt x="392" y="147"/>
                      <a:pt x="393" y="143"/>
                      <a:pt x="396" y="140"/>
                    </a:cubicBezTo>
                    <a:cubicBezTo>
                      <a:pt x="419" y="122"/>
                      <a:pt x="419" y="122"/>
                      <a:pt x="419" y="122"/>
                    </a:cubicBezTo>
                    <a:cubicBezTo>
                      <a:pt x="423" y="119"/>
                      <a:pt x="423" y="113"/>
                      <a:pt x="420" y="109"/>
                    </a:cubicBezTo>
                    <a:cubicBezTo>
                      <a:pt x="396" y="76"/>
                      <a:pt x="396" y="76"/>
                      <a:pt x="396" y="76"/>
                    </a:cubicBezTo>
                    <a:cubicBezTo>
                      <a:pt x="393" y="72"/>
                      <a:pt x="387" y="71"/>
                      <a:pt x="383" y="73"/>
                    </a:cubicBezTo>
                    <a:cubicBezTo>
                      <a:pt x="360" y="89"/>
                      <a:pt x="360" y="89"/>
                      <a:pt x="360" y="89"/>
                    </a:cubicBezTo>
                    <a:cubicBezTo>
                      <a:pt x="357" y="91"/>
                      <a:pt x="352" y="91"/>
                      <a:pt x="349" y="88"/>
                    </a:cubicBezTo>
                    <a:cubicBezTo>
                      <a:pt x="344" y="84"/>
                      <a:pt x="339" y="80"/>
                      <a:pt x="334" y="76"/>
                    </a:cubicBezTo>
                    <a:cubicBezTo>
                      <a:pt x="331" y="73"/>
                      <a:pt x="329" y="69"/>
                      <a:pt x="331" y="65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42" y="35"/>
                      <a:pt x="340" y="30"/>
                      <a:pt x="335" y="28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3" y="9"/>
                      <a:pt x="287" y="11"/>
                      <a:pt x="285" y="16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72" y="43"/>
                      <a:pt x="268" y="45"/>
                      <a:pt x="263" y="44"/>
                    </a:cubicBezTo>
                    <a:cubicBezTo>
                      <a:pt x="255" y="42"/>
                      <a:pt x="247" y="41"/>
                      <a:pt x="238" y="41"/>
                    </a:cubicBezTo>
                    <a:cubicBezTo>
                      <a:pt x="234" y="40"/>
                      <a:pt x="230" y="37"/>
                      <a:pt x="229" y="33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4" y="3"/>
                      <a:pt x="219" y="0"/>
                      <a:pt x="214" y="0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68" y="7"/>
                      <a:pt x="164" y="12"/>
                      <a:pt x="165" y="17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6"/>
                      <a:pt x="165" y="50"/>
                      <a:pt x="161" y="51"/>
                    </a:cubicBezTo>
                    <a:cubicBezTo>
                      <a:pt x="158" y="53"/>
                      <a:pt x="154" y="54"/>
                      <a:pt x="150" y="56"/>
                    </a:cubicBezTo>
                    <a:cubicBezTo>
                      <a:pt x="146" y="58"/>
                      <a:pt x="141" y="57"/>
                      <a:pt x="139" y="53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0" y="30"/>
                      <a:pt x="114" y="29"/>
                      <a:pt x="110" y="32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3" y="60"/>
                      <a:pt x="72" y="66"/>
                      <a:pt x="75" y="7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91" y="94"/>
                      <a:pt x="90" y="99"/>
                      <a:pt x="87" y="102"/>
                    </a:cubicBezTo>
                    <a:cubicBezTo>
                      <a:pt x="83" y="107"/>
                      <a:pt x="79" y="112"/>
                      <a:pt x="75" y="117"/>
                    </a:cubicBezTo>
                    <a:cubicBezTo>
                      <a:pt x="73" y="121"/>
                      <a:pt x="68" y="122"/>
                      <a:pt x="64" y="121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36" y="110"/>
                      <a:pt x="31" y="112"/>
                      <a:pt x="29" y="117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0" y="160"/>
                      <a:pt x="12" y="165"/>
                      <a:pt x="17" y="167"/>
                    </a:cubicBezTo>
                    <a:cubicBezTo>
                      <a:pt x="40" y="178"/>
                      <a:pt x="40" y="178"/>
                      <a:pt x="40" y="178"/>
                    </a:cubicBezTo>
                    <a:cubicBezTo>
                      <a:pt x="43" y="180"/>
                      <a:pt x="46" y="184"/>
                      <a:pt x="45" y="189"/>
                    </a:cubicBezTo>
                    <a:cubicBezTo>
                      <a:pt x="43" y="197"/>
                      <a:pt x="42" y="205"/>
                      <a:pt x="42" y="214"/>
                    </a:cubicBezTo>
                    <a:cubicBezTo>
                      <a:pt x="41" y="218"/>
                      <a:pt x="38" y="222"/>
                      <a:pt x="34" y="223"/>
                    </a:cubicBezTo>
                    <a:cubicBezTo>
                      <a:pt x="9" y="228"/>
                      <a:pt x="9" y="228"/>
                      <a:pt x="9" y="228"/>
                    </a:cubicBezTo>
                    <a:cubicBezTo>
                      <a:pt x="4" y="228"/>
                      <a:pt x="0" y="233"/>
                      <a:pt x="1" y="23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8" y="284"/>
                      <a:pt x="13" y="288"/>
                      <a:pt x="18" y="287"/>
                    </a:cubicBezTo>
                    <a:cubicBezTo>
                      <a:pt x="44" y="284"/>
                      <a:pt x="44" y="284"/>
                      <a:pt x="44" y="284"/>
                    </a:cubicBezTo>
                    <a:cubicBezTo>
                      <a:pt x="48" y="284"/>
                      <a:pt x="52" y="286"/>
                      <a:pt x="54" y="290"/>
                    </a:cubicBezTo>
                    <a:cubicBezTo>
                      <a:pt x="55" y="294"/>
                      <a:pt x="57" y="297"/>
                      <a:pt x="58" y="301"/>
                    </a:cubicBezTo>
                    <a:cubicBezTo>
                      <a:pt x="60" y="305"/>
                      <a:pt x="59" y="309"/>
                      <a:pt x="56" y="312"/>
                    </a:cubicBezTo>
                    <a:cubicBezTo>
                      <a:pt x="35" y="329"/>
                      <a:pt x="35" y="329"/>
                      <a:pt x="35" y="329"/>
                    </a:cubicBezTo>
                    <a:cubicBezTo>
                      <a:pt x="31" y="332"/>
                      <a:pt x="30" y="338"/>
                      <a:pt x="33" y="342"/>
                    </a:cubicBezTo>
                    <a:cubicBezTo>
                      <a:pt x="58" y="375"/>
                      <a:pt x="58" y="375"/>
                      <a:pt x="58" y="375"/>
                    </a:cubicBezTo>
                    <a:cubicBezTo>
                      <a:pt x="61" y="379"/>
                      <a:pt x="66" y="380"/>
                      <a:pt x="71" y="378"/>
                    </a:cubicBezTo>
                    <a:cubicBezTo>
                      <a:pt x="94" y="362"/>
                      <a:pt x="94" y="362"/>
                      <a:pt x="94" y="362"/>
                    </a:cubicBezTo>
                    <a:cubicBezTo>
                      <a:pt x="97" y="360"/>
                      <a:pt x="102" y="360"/>
                      <a:pt x="105" y="363"/>
                    </a:cubicBezTo>
                    <a:cubicBezTo>
                      <a:pt x="110" y="367"/>
                      <a:pt x="115" y="370"/>
                      <a:pt x="119" y="374"/>
                    </a:cubicBezTo>
                    <a:cubicBezTo>
                      <a:pt x="123" y="376"/>
                      <a:pt x="124" y="381"/>
                      <a:pt x="123" y="385"/>
                    </a:cubicBezTo>
                    <a:cubicBezTo>
                      <a:pt x="113" y="411"/>
                      <a:pt x="113" y="411"/>
                      <a:pt x="113" y="411"/>
                    </a:cubicBezTo>
                    <a:cubicBezTo>
                      <a:pt x="111" y="416"/>
                      <a:pt x="113" y="421"/>
                      <a:pt x="118" y="423"/>
                    </a:cubicBezTo>
                    <a:cubicBezTo>
                      <a:pt x="156" y="440"/>
                      <a:pt x="156" y="440"/>
                      <a:pt x="156" y="440"/>
                    </a:cubicBezTo>
                    <a:cubicBezTo>
                      <a:pt x="160" y="442"/>
                      <a:pt x="166" y="440"/>
                      <a:pt x="168" y="435"/>
                    </a:cubicBezTo>
                    <a:cubicBezTo>
                      <a:pt x="181" y="409"/>
                      <a:pt x="181" y="409"/>
                      <a:pt x="181" y="409"/>
                    </a:cubicBezTo>
                    <a:cubicBezTo>
                      <a:pt x="183" y="405"/>
                      <a:pt x="187" y="403"/>
                      <a:pt x="191" y="404"/>
                    </a:cubicBezTo>
                    <a:cubicBezTo>
                      <a:pt x="199" y="405"/>
                      <a:pt x="206" y="406"/>
                      <a:pt x="214" y="406"/>
                    </a:cubicBezTo>
                    <a:cubicBezTo>
                      <a:pt x="218" y="407"/>
                      <a:pt x="222" y="410"/>
                      <a:pt x="223" y="414"/>
                    </a:cubicBezTo>
                    <a:cubicBezTo>
                      <a:pt x="228" y="443"/>
                      <a:pt x="228" y="443"/>
                      <a:pt x="228" y="443"/>
                    </a:cubicBezTo>
                    <a:cubicBezTo>
                      <a:pt x="229" y="448"/>
                      <a:pt x="234" y="452"/>
                      <a:pt x="239" y="451"/>
                    </a:cubicBezTo>
                    <a:cubicBezTo>
                      <a:pt x="280" y="445"/>
                      <a:pt x="280" y="445"/>
                      <a:pt x="280" y="445"/>
                    </a:cubicBezTo>
                    <a:cubicBezTo>
                      <a:pt x="285" y="444"/>
                      <a:pt x="289" y="440"/>
                      <a:pt x="288" y="43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284" y="400"/>
                      <a:pt x="287" y="396"/>
                      <a:pt x="291" y="395"/>
                    </a:cubicBezTo>
                    <a:cubicBezTo>
                      <a:pt x="294" y="393"/>
                      <a:pt x="297" y="392"/>
                      <a:pt x="300" y="391"/>
                    </a:cubicBezTo>
                    <a:cubicBezTo>
                      <a:pt x="303" y="389"/>
                      <a:pt x="308" y="391"/>
                      <a:pt x="311" y="394"/>
                    </a:cubicBezTo>
                    <a:cubicBezTo>
                      <a:pt x="330" y="418"/>
                      <a:pt x="330" y="418"/>
                      <a:pt x="330" y="418"/>
                    </a:cubicBezTo>
                    <a:cubicBezTo>
                      <a:pt x="333" y="422"/>
                      <a:pt x="339" y="423"/>
                      <a:pt x="343" y="420"/>
                    </a:cubicBezTo>
                    <a:cubicBezTo>
                      <a:pt x="376" y="395"/>
                      <a:pt x="376" y="395"/>
                      <a:pt x="376" y="395"/>
                    </a:cubicBezTo>
                    <a:cubicBezTo>
                      <a:pt x="381" y="392"/>
                      <a:pt x="382" y="386"/>
                      <a:pt x="379" y="382"/>
                    </a:cubicBezTo>
                    <a:cubicBezTo>
                      <a:pt x="362" y="357"/>
                      <a:pt x="362" y="357"/>
                      <a:pt x="362" y="357"/>
                    </a:cubicBezTo>
                    <a:cubicBezTo>
                      <a:pt x="359" y="353"/>
                      <a:pt x="359" y="348"/>
                      <a:pt x="362" y="345"/>
                    </a:cubicBezTo>
                    <a:cubicBezTo>
                      <a:pt x="366" y="341"/>
                      <a:pt x="369" y="337"/>
                      <a:pt x="373" y="332"/>
                    </a:cubicBezTo>
                    <a:cubicBezTo>
                      <a:pt x="375" y="329"/>
                      <a:pt x="380" y="327"/>
                      <a:pt x="384" y="329"/>
                    </a:cubicBezTo>
                    <a:cubicBezTo>
                      <a:pt x="412" y="340"/>
                      <a:pt x="412" y="340"/>
                      <a:pt x="412" y="340"/>
                    </a:cubicBezTo>
                    <a:cubicBezTo>
                      <a:pt x="417" y="342"/>
                      <a:pt x="422" y="339"/>
                      <a:pt x="424" y="335"/>
                    </a:cubicBezTo>
                    <a:cubicBezTo>
                      <a:pt x="441" y="297"/>
                      <a:pt x="441" y="297"/>
                      <a:pt x="441" y="297"/>
                    </a:cubicBezTo>
                    <a:cubicBezTo>
                      <a:pt x="443" y="292"/>
                      <a:pt x="441" y="286"/>
                      <a:pt x="436" y="284"/>
                    </a:cubicBezTo>
                    <a:cubicBezTo>
                      <a:pt x="409" y="271"/>
                      <a:pt x="409" y="271"/>
                      <a:pt x="409" y="271"/>
                    </a:cubicBezTo>
                    <a:cubicBezTo>
                      <a:pt x="406" y="269"/>
                      <a:pt x="403" y="265"/>
                      <a:pt x="404" y="261"/>
                    </a:cubicBezTo>
                    <a:cubicBezTo>
                      <a:pt x="406" y="253"/>
                      <a:pt x="407" y="246"/>
                      <a:pt x="408" y="238"/>
                    </a:cubicBezTo>
                    <a:cubicBezTo>
                      <a:pt x="408" y="234"/>
                      <a:pt x="411" y="230"/>
                      <a:pt x="415" y="230"/>
                    </a:cubicBezTo>
                    <a:cubicBezTo>
                      <a:pt x="444" y="224"/>
                      <a:pt x="444" y="224"/>
                      <a:pt x="444" y="224"/>
                    </a:cubicBezTo>
                    <a:cubicBezTo>
                      <a:pt x="449" y="223"/>
                      <a:pt x="453" y="218"/>
                      <a:pt x="452" y="213"/>
                    </a:cubicBezTo>
                    <a:close/>
                    <a:moveTo>
                      <a:pt x="315" y="351"/>
                    </a:moveTo>
                    <a:cubicBezTo>
                      <a:pt x="247" y="400"/>
                      <a:pt x="151" y="386"/>
                      <a:pt x="101" y="318"/>
                    </a:cubicBezTo>
                    <a:cubicBezTo>
                      <a:pt x="52" y="250"/>
                      <a:pt x="66" y="155"/>
                      <a:pt x="134" y="105"/>
                    </a:cubicBezTo>
                    <a:cubicBezTo>
                      <a:pt x="202" y="55"/>
                      <a:pt x="297" y="70"/>
                      <a:pt x="347" y="138"/>
                    </a:cubicBezTo>
                    <a:cubicBezTo>
                      <a:pt x="397" y="205"/>
                      <a:pt x="382" y="301"/>
                      <a:pt x="315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0"/>
              <p:cNvSpPr>
                <a:spLocks noEditPoints="1"/>
              </p:cNvSpPr>
              <p:nvPr/>
            </p:nvSpPr>
            <p:spPr bwMode="auto">
              <a:xfrm>
                <a:off x="6688242" y="4945082"/>
                <a:ext cx="612608" cy="612607"/>
              </a:xfrm>
              <a:custGeom>
                <a:avLst/>
                <a:gdLst>
                  <a:gd name="T0" fmla="*/ 76 w 318"/>
                  <a:gd name="T1" fmla="*/ 46 h 318"/>
                  <a:gd name="T2" fmla="*/ 46 w 318"/>
                  <a:gd name="T3" fmla="*/ 242 h 318"/>
                  <a:gd name="T4" fmla="*/ 242 w 318"/>
                  <a:gd name="T5" fmla="*/ 272 h 318"/>
                  <a:gd name="T6" fmla="*/ 272 w 318"/>
                  <a:gd name="T7" fmla="*/ 76 h 318"/>
                  <a:gd name="T8" fmla="*/ 76 w 318"/>
                  <a:gd name="T9" fmla="*/ 46 h 318"/>
                  <a:gd name="T10" fmla="*/ 233 w 318"/>
                  <a:gd name="T11" fmla="*/ 259 h 318"/>
                  <a:gd name="T12" fmla="*/ 59 w 318"/>
                  <a:gd name="T13" fmla="*/ 232 h 318"/>
                  <a:gd name="T14" fmla="*/ 86 w 318"/>
                  <a:gd name="T15" fmla="*/ 59 h 318"/>
                  <a:gd name="T16" fmla="*/ 259 w 318"/>
                  <a:gd name="T17" fmla="*/ 85 h 318"/>
                  <a:gd name="T18" fmla="*/ 233 w 318"/>
                  <a:gd name="T19" fmla="*/ 25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8" h="318">
                    <a:moveTo>
                      <a:pt x="76" y="46"/>
                    </a:moveTo>
                    <a:cubicBezTo>
                      <a:pt x="14" y="91"/>
                      <a:pt x="0" y="179"/>
                      <a:pt x="46" y="242"/>
                    </a:cubicBezTo>
                    <a:cubicBezTo>
                      <a:pt x="92" y="304"/>
                      <a:pt x="180" y="318"/>
                      <a:pt x="242" y="272"/>
                    </a:cubicBezTo>
                    <a:cubicBezTo>
                      <a:pt x="305" y="226"/>
                      <a:pt x="318" y="138"/>
                      <a:pt x="272" y="76"/>
                    </a:cubicBezTo>
                    <a:cubicBezTo>
                      <a:pt x="227" y="13"/>
                      <a:pt x="139" y="0"/>
                      <a:pt x="76" y="46"/>
                    </a:cubicBezTo>
                    <a:close/>
                    <a:moveTo>
                      <a:pt x="233" y="259"/>
                    </a:moveTo>
                    <a:cubicBezTo>
                      <a:pt x="177" y="299"/>
                      <a:pt x="100" y="287"/>
                      <a:pt x="59" y="232"/>
                    </a:cubicBezTo>
                    <a:cubicBezTo>
                      <a:pt x="19" y="177"/>
                      <a:pt x="31" y="99"/>
                      <a:pt x="86" y="59"/>
                    </a:cubicBezTo>
                    <a:cubicBezTo>
                      <a:pt x="141" y="18"/>
                      <a:pt x="219" y="30"/>
                      <a:pt x="259" y="85"/>
                    </a:cubicBezTo>
                    <a:cubicBezTo>
                      <a:pt x="300" y="141"/>
                      <a:pt x="288" y="218"/>
                      <a:pt x="233" y="2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7" name="Picture 6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913" y="4064458"/>
                <a:ext cx="131157" cy="30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3"/>
              <p:cNvSpPr>
                <a:spLocks noEditPoints="1"/>
              </p:cNvSpPr>
              <p:nvPr/>
            </p:nvSpPr>
            <p:spPr bwMode="auto">
              <a:xfrm>
                <a:off x="5306616" y="2411557"/>
                <a:ext cx="1628463" cy="1627648"/>
              </a:xfrm>
              <a:custGeom>
                <a:avLst/>
                <a:gdLst>
                  <a:gd name="T0" fmla="*/ 814 w 845"/>
                  <a:gd name="T1" fmla="*/ 532 h 845"/>
                  <a:gd name="T2" fmla="*/ 754 w 845"/>
                  <a:gd name="T3" fmla="*/ 488 h 845"/>
                  <a:gd name="T4" fmla="*/ 775 w 845"/>
                  <a:gd name="T5" fmla="*/ 430 h 845"/>
                  <a:gd name="T6" fmla="*/ 843 w 845"/>
                  <a:gd name="T7" fmla="*/ 399 h 845"/>
                  <a:gd name="T8" fmla="*/ 812 w 845"/>
                  <a:gd name="T9" fmla="*/ 308 h 845"/>
                  <a:gd name="T10" fmla="*/ 741 w 845"/>
                  <a:gd name="T11" fmla="*/ 301 h 845"/>
                  <a:gd name="T12" fmla="*/ 740 w 845"/>
                  <a:gd name="T13" fmla="*/ 262 h 845"/>
                  <a:gd name="T14" fmla="*/ 785 w 845"/>
                  <a:gd name="T15" fmla="*/ 205 h 845"/>
                  <a:gd name="T16" fmla="*/ 714 w 845"/>
                  <a:gd name="T17" fmla="*/ 138 h 845"/>
                  <a:gd name="T18" fmla="*/ 650 w 845"/>
                  <a:gd name="T19" fmla="*/ 165 h 845"/>
                  <a:gd name="T20" fmla="*/ 617 w 845"/>
                  <a:gd name="T21" fmla="*/ 122 h 845"/>
                  <a:gd name="T22" fmla="*/ 626 w 845"/>
                  <a:gd name="T23" fmla="*/ 53 h 845"/>
                  <a:gd name="T24" fmla="*/ 531 w 845"/>
                  <a:gd name="T25" fmla="*/ 31 h 845"/>
                  <a:gd name="T26" fmla="*/ 491 w 845"/>
                  <a:gd name="T27" fmla="*/ 83 h 845"/>
                  <a:gd name="T28" fmla="*/ 428 w 845"/>
                  <a:gd name="T29" fmla="*/ 62 h 845"/>
                  <a:gd name="T30" fmla="*/ 399 w 845"/>
                  <a:gd name="T31" fmla="*/ 2 h 845"/>
                  <a:gd name="T32" fmla="*/ 307 w 845"/>
                  <a:gd name="T33" fmla="*/ 33 h 845"/>
                  <a:gd name="T34" fmla="*/ 301 w 845"/>
                  <a:gd name="T35" fmla="*/ 97 h 845"/>
                  <a:gd name="T36" fmla="*/ 258 w 845"/>
                  <a:gd name="T37" fmla="*/ 100 h 845"/>
                  <a:gd name="T38" fmla="*/ 205 w 845"/>
                  <a:gd name="T39" fmla="*/ 61 h 845"/>
                  <a:gd name="T40" fmla="*/ 138 w 845"/>
                  <a:gd name="T41" fmla="*/ 131 h 845"/>
                  <a:gd name="T42" fmla="*/ 162 w 845"/>
                  <a:gd name="T43" fmla="*/ 191 h 845"/>
                  <a:gd name="T44" fmla="*/ 118 w 845"/>
                  <a:gd name="T45" fmla="*/ 227 h 845"/>
                  <a:gd name="T46" fmla="*/ 53 w 845"/>
                  <a:gd name="T47" fmla="*/ 219 h 845"/>
                  <a:gd name="T48" fmla="*/ 30 w 845"/>
                  <a:gd name="T49" fmla="*/ 314 h 845"/>
                  <a:gd name="T50" fmla="*/ 83 w 845"/>
                  <a:gd name="T51" fmla="*/ 354 h 845"/>
                  <a:gd name="T52" fmla="*/ 62 w 845"/>
                  <a:gd name="T53" fmla="*/ 417 h 845"/>
                  <a:gd name="T54" fmla="*/ 1 w 845"/>
                  <a:gd name="T55" fmla="*/ 446 h 845"/>
                  <a:gd name="T56" fmla="*/ 32 w 845"/>
                  <a:gd name="T57" fmla="*/ 538 h 845"/>
                  <a:gd name="T58" fmla="*/ 100 w 845"/>
                  <a:gd name="T59" fmla="*/ 544 h 845"/>
                  <a:gd name="T60" fmla="*/ 103 w 845"/>
                  <a:gd name="T61" fmla="*/ 584 h 845"/>
                  <a:gd name="T62" fmla="*/ 61 w 845"/>
                  <a:gd name="T63" fmla="*/ 640 h 845"/>
                  <a:gd name="T64" fmla="*/ 131 w 845"/>
                  <a:gd name="T65" fmla="*/ 707 h 845"/>
                  <a:gd name="T66" fmla="*/ 196 w 845"/>
                  <a:gd name="T67" fmla="*/ 678 h 845"/>
                  <a:gd name="T68" fmla="*/ 229 w 845"/>
                  <a:gd name="T69" fmla="*/ 720 h 845"/>
                  <a:gd name="T70" fmla="*/ 219 w 845"/>
                  <a:gd name="T71" fmla="*/ 792 h 845"/>
                  <a:gd name="T72" fmla="*/ 313 w 845"/>
                  <a:gd name="T73" fmla="*/ 814 h 845"/>
                  <a:gd name="T74" fmla="*/ 356 w 845"/>
                  <a:gd name="T75" fmla="*/ 755 h 845"/>
                  <a:gd name="T76" fmla="*/ 415 w 845"/>
                  <a:gd name="T77" fmla="*/ 775 h 845"/>
                  <a:gd name="T78" fmla="*/ 446 w 845"/>
                  <a:gd name="T79" fmla="*/ 844 h 845"/>
                  <a:gd name="T80" fmla="*/ 537 w 845"/>
                  <a:gd name="T81" fmla="*/ 813 h 845"/>
                  <a:gd name="T82" fmla="*/ 543 w 845"/>
                  <a:gd name="T83" fmla="*/ 738 h 845"/>
                  <a:gd name="T84" fmla="*/ 580 w 845"/>
                  <a:gd name="T85" fmla="*/ 737 h 845"/>
                  <a:gd name="T86" fmla="*/ 640 w 845"/>
                  <a:gd name="T87" fmla="*/ 785 h 845"/>
                  <a:gd name="T88" fmla="*/ 707 w 845"/>
                  <a:gd name="T89" fmla="*/ 715 h 845"/>
                  <a:gd name="T90" fmla="*/ 676 w 845"/>
                  <a:gd name="T91" fmla="*/ 646 h 845"/>
                  <a:gd name="T92" fmla="*/ 716 w 845"/>
                  <a:gd name="T93" fmla="*/ 615 h 845"/>
                  <a:gd name="T94" fmla="*/ 792 w 845"/>
                  <a:gd name="T95" fmla="*/ 626 h 845"/>
                  <a:gd name="T96" fmla="*/ 606 w 845"/>
                  <a:gd name="T97" fmla="*/ 665 h 845"/>
                  <a:gd name="T98" fmla="*/ 244 w 845"/>
                  <a:gd name="T99" fmla="*/ 172 h 845"/>
                  <a:gd name="T100" fmla="*/ 606 w 845"/>
                  <a:gd name="T101" fmla="*/ 66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45" h="845">
                    <a:moveTo>
                      <a:pt x="823" y="555"/>
                    </a:moveTo>
                    <a:cubicBezTo>
                      <a:pt x="826" y="546"/>
                      <a:pt x="823" y="536"/>
                      <a:pt x="814" y="532"/>
                    </a:cubicBezTo>
                    <a:cubicBezTo>
                      <a:pt x="764" y="508"/>
                      <a:pt x="764" y="508"/>
                      <a:pt x="764" y="508"/>
                    </a:cubicBezTo>
                    <a:cubicBezTo>
                      <a:pt x="757" y="504"/>
                      <a:pt x="753" y="496"/>
                      <a:pt x="754" y="488"/>
                    </a:cubicBezTo>
                    <a:cubicBezTo>
                      <a:pt x="757" y="474"/>
                      <a:pt x="759" y="460"/>
                      <a:pt x="761" y="446"/>
                    </a:cubicBezTo>
                    <a:cubicBezTo>
                      <a:pt x="761" y="438"/>
                      <a:pt x="767" y="431"/>
                      <a:pt x="775" y="430"/>
                    </a:cubicBezTo>
                    <a:cubicBezTo>
                      <a:pt x="829" y="420"/>
                      <a:pt x="829" y="420"/>
                      <a:pt x="829" y="420"/>
                    </a:cubicBezTo>
                    <a:cubicBezTo>
                      <a:pt x="838" y="418"/>
                      <a:pt x="845" y="409"/>
                      <a:pt x="843" y="399"/>
                    </a:cubicBezTo>
                    <a:cubicBezTo>
                      <a:pt x="832" y="323"/>
                      <a:pt x="832" y="323"/>
                      <a:pt x="832" y="323"/>
                    </a:cubicBezTo>
                    <a:cubicBezTo>
                      <a:pt x="830" y="313"/>
                      <a:pt x="822" y="307"/>
                      <a:pt x="812" y="308"/>
                    </a:cubicBezTo>
                    <a:cubicBezTo>
                      <a:pt x="760" y="313"/>
                      <a:pt x="760" y="313"/>
                      <a:pt x="760" y="313"/>
                    </a:cubicBezTo>
                    <a:cubicBezTo>
                      <a:pt x="752" y="314"/>
                      <a:pt x="744" y="309"/>
                      <a:pt x="741" y="301"/>
                    </a:cubicBezTo>
                    <a:cubicBezTo>
                      <a:pt x="739" y="295"/>
                      <a:pt x="737" y="289"/>
                      <a:pt x="734" y="283"/>
                    </a:cubicBezTo>
                    <a:cubicBezTo>
                      <a:pt x="731" y="276"/>
                      <a:pt x="733" y="267"/>
                      <a:pt x="740" y="262"/>
                    </a:cubicBezTo>
                    <a:cubicBezTo>
                      <a:pt x="781" y="229"/>
                      <a:pt x="781" y="229"/>
                      <a:pt x="781" y="229"/>
                    </a:cubicBezTo>
                    <a:cubicBezTo>
                      <a:pt x="789" y="223"/>
                      <a:pt x="790" y="213"/>
                      <a:pt x="785" y="205"/>
                    </a:cubicBezTo>
                    <a:cubicBezTo>
                      <a:pt x="739" y="142"/>
                      <a:pt x="739" y="142"/>
                      <a:pt x="739" y="142"/>
                    </a:cubicBezTo>
                    <a:cubicBezTo>
                      <a:pt x="733" y="135"/>
                      <a:pt x="722" y="133"/>
                      <a:pt x="714" y="138"/>
                    </a:cubicBezTo>
                    <a:cubicBezTo>
                      <a:pt x="672" y="167"/>
                      <a:pt x="672" y="167"/>
                      <a:pt x="672" y="167"/>
                    </a:cubicBezTo>
                    <a:cubicBezTo>
                      <a:pt x="666" y="171"/>
                      <a:pt x="657" y="170"/>
                      <a:pt x="650" y="165"/>
                    </a:cubicBezTo>
                    <a:cubicBezTo>
                      <a:pt x="642" y="157"/>
                      <a:pt x="633" y="150"/>
                      <a:pt x="623" y="143"/>
                    </a:cubicBezTo>
                    <a:cubicBezTo>
                      <a:pt x="617" y="138"/>
                      <a:pt x="614" y="130"/>
                      <a:pt x="617" y="122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9" y="67"/>
                      <a:pt x="634" y="57"/>
                      <a:pt x="626" y="53"/>
                    </a:cubicBezTo>
                    <a:cubicBezTo>
                      <a:pt x="555" y="22"/>
                      <a:pt x="555" y="22"/>
                      <a:pt x="555" y="22"/>
                    </a:cubicBezTo>
                    <a:cubicBezTo>
                      <a:pt x="546" y="19"/>
                      <a:pt x="536" y="22"/>
                      <a:pt x="531" y="31"/>
                    </a:cubicBezTo>
                    <a:cubicBezTo>
                      <a:pt x="511" y="74"/>
                      <a:pt x="511" y="74"/>
                      <a:pt x="511" y="74"/>
                    </a:cubicBezTo>
                    <a:cubicBezTo>
                      <a:pt x="507" y="81"/>
                      <a:pt x="499" y="85"/>
                      <a:pt x="491" y="83"/>
                    </a:cubicBezTo>
                    <a:cubicBezTo>
                      <a:pt x="475" y="80"/>
                      <a:pt x="460" y="78"/>
                      <a:pt x="444" y="77"/>
                    </a:cubicBezTo>
                    <a:cubicBezTo>
                      <a:pt x="436" y="76"/>
                      <a:pt x="429" y="70"/>
                      <a:pt x="428" y="62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7" y="7"/>
                      <a:pt x="408" y="0"/>
                      <a:pt x="399" y="2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3" y="15"/>
                      <a:pt x="306" y="23"/>
                      <a:pt x="307" y="33"/>
                    </a:cubicBezTo>
                    <a:cubicBezTo>
                      <a:pt x="312" y="78"/>
                      <a:pt x="312" y="78"/>
                      <a:pt x="312" y="78"/>
                    </a:cubicBezTo>
                    <a:cubicBezTo>
                      <a:pt x="313" y="86"/>
                      <a:pt x="308" y="94"/>
                      <a:pt x="301" y="97"/>
                    </a:cubicBezTo>
                    <a:cubicBezTo>
                      <a:pt x="293" y="99"/>
                      <a:pt x="286" y="102"/>
                      <a:pt x="279" y="106"/>
                    </a:cubicBezTo>
                    <a:cubicBezTo>
                      <a:pt x="272" y="109"/>
                      <a:pt x="263" y="107"/>
                      <a:pt x="258" y="100"/>
                    </a:cubicBezTo>
                    <a:cubicBezTo>
                      <a:pt x="229" y="65"/>
                      <a:pt x="229" y="65"/>
                      <a:pt x="229" y="65"/>
                    </a:cubicBezTo>
                    <a:cubicBezTo>
                      <a:pt x="223" y="57"/>
                      <a:pt x="213" y="56"/>
                      <a:pt x="205" y="61"/>
                    </a:cubicBezTo>
                    <a:cubicBezTo>
                      <a:pt x="143" y="107"/>
                      <a:pt x="143" y="107"/>
                      <a:pt x="143" y="107"/>
                    </a:cubicBezTo>
                    <a:cubicBezTo>
                      <a:pt x="135" y="113"/>
                      <a:pt x="133" y="124"/>
                      <a:pt x="138" y="131"/>
                    </a:cubicBezTo>
                    <a:cubicBezTo>
                      <a:pt x="164" y="169"/>
                      <a:pt x="164" y="169"/>
                      <a:pt x="164" y="169"/>
                    </a:cubicBezTo>
                    <a:cubicBezTo>
                      <a:pt x="168" y="176"/>
                      <a:pt x="168" y="185"/>
                      <a:pt x="162" y="191"/>
                    </a:cubicBezTo>
                    <a:cubicBezTo>
                      <a:pt x="154" y="201"/>
                      <a:pt x="146" y="210"/>
                      <a:pt x="139" y="220"/>
                    </a:cubicBezTo>
                    <a:cubicBezTo>
                      <a:pt x="135" y="227"/>
                      <a:pt x="126" y="230"/>
                      <a:pt x="118" y="227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67" y="207"/>
                      <a:pt x="57" y="211"/>
                      <a:pt x="53" y="219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18" y="299"/>
                      <a:pt x="22" y="309"/>
                      <a:pt x="30" y="314"/>
                    </a:cubicBezTo>
                    <a:cubicBezTo>
                      <a:pt x="73" y="334"/>
                      <a:pt x="73" y="334"/>
                      <a:pt x="73" y="334"/>
                    </a:cubicBezTo>
                    <a:cubicBezTo>
                      <a:pt x="80" y="338"/>
                      <a:pt x="84" y="346"/>
                      <a:pt x="83" y="354"/>
                    </a:cubicBezTo>
                    <a:cubicBezTo>
                      <a:pt x="80" y="369"/>
                      <a:pt x="78" y="385"/>
                      <a:pt x="77" y="401"/>
                    </a:cubicBezTo>
                    <a:cubicBezTo>
                      <a:pt x="76" y="409"/>
                      <a:pt x="70" y="416"/>
                      <a:pt x="62" y="417"/>
                    </a:cubicBezTo>
                    <a:cubicBezTo>
                      <a:pt x="16" y="426"/>
                      <a:pt x="16" y="426"/>
                      <a:pt x="16" y="426"/>
                    </a:cubicBezTo>
                    <a:cubicBezTo>
                      <a:pt x="6" y="428"/>
                      <a:pt x="0" y="437"/>
                      <a:pt x="1" y="446"/>
                    </a:cubicBezTo>
                    <a:cubicBezTo>
                      <a:pt x="13" y="523"/>
                      <a:pt x="13" y="523"/>
                      <a:pt x="13" y="523"/>
                    </a:cubicBezTo>
                    <a:cubicBezTo>
                      <a:pt x="14" y="532"/>
                      <a:pt x="23" y="539"/>
                      <a:pt x="32" y="538"/>
                    </a:cubicBezTo>
                    <a:cubicBezTo>
                      <a:pt x="82" y="532"/>
                      <a:pt x="82" y="532"/>
                      <a:pt x="82" y="532"/>
                    </a:cubicBezTo>
                    <a:cubicBezTo>
                      <a:pt x="89" y="532"/>
                      <a:pt x="97" y="536"/>
                      <a:pt x="100" y="544"/>
                    </a:cubicBezTo>
                    <a:cubicBezTo>
                      <a:pt x="102" y="550"/>
                      <a:pt x="105" y="556"/>
                      <a:pt x="108" y="563"/>
                    </a:cubicBezTo>
                    <a:cubicBezTo>
                      <a:pt x="112" y="570"/>
                      <a:pt x="110" y="579"/>
                      <a:pt x="103" y="584"/>
                    </a:cubicBezTo>
                    <a:cubicBezTo>
                      <a:pt x="64" y="615"/>
                      <a:pt x="64" y="615"/>
                      <a:pt x="64" y="615"/>
                    </a:cubicBezTo>
                    <a:cubicBezTo>
                      <a:pt x="57" y="621"/>
                      <a:pt x="55" y="632"/>
                      <a:pt x="61" y="640"/>
                    </a:cubicBezTo>
                    <a:cubicBezTo>
                      <a:pt x="107" y="702"/>
                      <a:pt x="107" y="702"/>
                      <a:pt x="107" y="702"/>
                    </a:cubicBezTo>
                    <a:cubicBezTo>
                      <a:pt x="112" y="710"/>
                      <a:pt x="123" y="712"/>
                      <a:pt x="131" y="707"/>
                    </a:cubicBezTo>
                    <a:cubicBezTo>
                      <a:pt x="175" y="677"/>
                      <a:pt x="175" y="677"/>
                      <a:pt x="175" y="677"/>
                    </a:cubicBezTo>
                    <a:cubicBezTo>
                      <a:pt x="181" y="673"/>
                      <a:pt x="190" y="673"/>
                      <a:pt x="196" y="678"/>
                    </a:cubicBezTo>
                    <a:cubicBezTo>
                      <a:pt x="204" y="686"/>
                      <a:pt x="213" y="693"/>
                      <a:pt x="222" y="699"/>
                    </a:cubicBezTo>
                    <a:cubicBezTo>
                      <a:pt x="229" y="704"/>
                      <a:pt x="232" y="712"/>
                      <a:pt x="229" y="720"/>
                    </a:cubicBezTo>
                    <a:cubicBezTo>
                      <a:pt x="209" y="769"/>
                      <a:pt x="209" y="769"/>
                      <a:pt x="209" y="769"/>
                    </a:cubicBezTo>
                    <a:cubicBezTo>
                      <a:pt x="206" y="778"/>
                      <a:pt x="210" y="788"/>
                      <a:pt x="219" y="792"/>
                    </a:cubicBezTo>
                    <a:cubicBezTo>
                      <a:pt x="290" y="823"/>
                      <a:pt x="290" y="823"/>
                      <a:pt x="290" y="823"/>
                    </a:cubicBezTo>
                    <a:cubicBezTo>
                      <a:pt x="299" y="827"/>
                      <a:pt x="309" y="823"/>
                      <a:pt x="313" y="814"/>
                    </a:cubicBezTo>
                    <a:cubicBezTo>
                      <a:pt x="337" y="765"/>
                      <a:pt x="337" y="765"/>
                      <a:pt x="337" y="765"/>
                    </a:cubicBezTo>
                    <a:cubicBezTo>
                      <a:pt x="341" y="758"/>
                      <a:pt x="348" y="754"/>
                      <a:pt x="356" y="755"/>
                    </a:cubicBezTo>
                    <a:cubicBezTo>
                      <a:pt x="370" y="758"/>
                      <a:pt x="384" y="760"/>
                      <a:pt x="399" y="760"/>
                    </a:cubicBezTo>
                    <a:cubicBezTo>
                      <a:pt x="407" y="761"/>
                      <a:pt x="413" y="767"/>
                      <a:pt x="415" y="775"/>
                    </a:cubicBezTo>
                    <a:cubicBezTo>
                      <a:pt x="425" y="829"/>
                      <a:pt x="425" y="829"/>
                      <a:pt x="425" y="829"/>
                    </a:cubicBezTo>
                    <a:cubicBezTo>
                      <a:pt x="427" y="839"/>
                      <a:pt x="436" y="845"/>
                      <a:pt x="446" y="844"/>
                    </a:cubicBezTo>
                    <a:cubicBezTo>
                      <a:pt x="522" y="832"/>
                      <a:pt x="522" y="832"/>
                      <a:pt x="522" y="832"/>
                    </a:cubicBezTo>
                    <a:cubicBezTo>
                      <a:pt x="532" y="831"/>
                      <a:pt x="538" y="822"/>
                      <a:pt x="537" y="813"/>
                    </a:cubicBezTo>
                    <a:cubicBezTo>
                      <a:pt x="531" y="757"/>
                      <a:pt x="531" y="757"/>
                      <a:pt x="531" y="757"/>
                    </a:cubicBezTo>
                    <a:cubicBezTo>
                      <a:pt x="530" y="749"/>
                      <a:pt x="535" y="741"/>
                      <a:pt x="543" y="738"/>
                    </a:cubicBezTo>
                    <a:cubicBezTo>
                      <a:pt x="548" y="736"/>
                      <a:pt x="553" y="734"/>
                      <a:pt x="559" y="732"/>
                    </a:cubicBezTo>
                    <a:cubicBezTo>
                      <a:pt x="566" y="729"/>
                      <a:pt x="575" y="731"/>
                      <a:pt x="580" y="737"/>
                    </a:cubicBezTo>
                    <a:cubicBezTo>
                      <a:pt x="616" y="782"/>
                      <a:pt x="616" y="782"/>
                      <a:pt x="616" y="782"/>
                    </a:cubicBezTo>
                    <a:cubicBezTo>
                      <a:pt x="622" y="789"/>
                      <a:pt x="632" y="791"/>
                      <a:pt x="640" y="785"/>
                    </a:cubicBezTo>
                    <a:cubicBezTo>
                      <a:pt x="702" y="739"/>
                      <a:pt x="702" y="739"/>
                      <a:pt x="702" y="739"/>
                    </a:cubicBezTo>
                    <a:cubicBezTo>
                      <a:pt x="710" y="734"/>
                      <a:pt x="712" y="723"/>
                      <a:pt x="707" y="715"/>
                    </a:cubicBezTo>
                    <a:cubicBezTo>
                      <a:pt x="675" y="667"/>
                      <a:pt x="675" y="667"/>
                      <a:pt x="675" y="667"/>
                    </a:cubicBezTo>
                    <a:cubicBezTo>
                      <a:pt x="670" y="661"/>
                      <a:pt x="671" y="652"/>
                      <a:pt x="676" y="646"/>
                    </a:cubicBezTo>
                    <a:cubicBezTo>
                      <a:pt x="683" y="638"/>
                      <a:pt x="689" y="630"/>
                      <a:pt x="695" y="621"/>
                    </a:cubicBezTo>
                    <a:cubicBezTo>
                      <a:pt x="700" y="615"/>
                      <a:pt x="709" y="612"/>
                      <a:pt x="716" y="615"/>
                    </a:cubicBezTo>
                    <a:cubicBezTo>
                      <a:pt x="769" y="636"/>
                      <a:pt x="769" y="636"/>
                      <a:pt x="769" y="636"/>
                    </a:cubicBezTo>
                    <a:cubicBezTo>
                      <a:pt x="778" y="639"/>
                      <a:pt x="788" y="635"/>
                      <a:pt x="792" y="626"/>
                    </a:cubicBezTo>
                    <a:lnTo>
                      <a:pt x="823" y="555"/>
                    </a:lnTo>
                    <a:close/>
                    <a:moveTo>
                      <a:pt x="606" y="665"/>
                    </a:moveTo>
                    <a:cubicBezTo>
                      <a:pt x="470" y="765"/>
                      <a:pt x="278" y="736"/>
                      <a:pt x="178" y="599"/>
                    </a:cubicBezTo>
                    <a:cubicBezTo>
                      <a:pt x="79" y="463"/>
                      <a:pt x="108" y="272"/>
                      <a:pt x="244" y="172"/>
                    </a:cubicBezTo>
                    <a:cubicBezTo>
                      <a:pt x="380" y="72"/>
                      <a:pt x="571" y="102"/>
                      <a:pt x="671" y="238"/>
                    </a:cubicBezTo>
                    <a:cubicBezTo>
                      <a:pt x="771" y="374"/>
                      <a:pt x="742" y="565"/>
                      <a:pt x="60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65"/>
              <p:cNvSpPr>
                <a:spLocks noEditPoints="1"/>
              </p:cNvSpPr>
              <p:nvPr/>
            </p:nvSpPr>
            <p:spPr bwMode="auto">
              <a:xfrm>
                <a:off x="5458953" y="2550046"/>
                <a:ext cx="1333564" cy="1335193"/>
              </a:xfrm>
              <a:custGeom>
                <a:avLst/>
                <a:gdLst>
                  <a:gd name="T0" fmla="*/ 592 w 692"/>
                  <a:gd name="T1" fmla="*/ 166 h 693"/>
                  <a:gd name="T2" fmla="*/ 165 w 692"/>
                  <a:gd name="T3" fmla="*/ 100 h 693"/>
                  <a:gd name="T4" fmla="*/ 99 w 692"/>
                  <a:gd name="T5" fmla="*/ 527 h 693"/>
                  <a:gd name="T6" fmla="*/ 527 w 692"/>
                  <a:gd name="T7" fmla="*/ 593 h 693"/>
                  <a:gd name="T8" fmla="*/ 592 w 692"/>
                  <a:gd name="T9" fmla="*/ 166 h 693"/>
                  <a:gd name="T10" fmla="*/ 512 w 692"/>
                  <a:gd name="T11" fmla="*/ 573 h 693"/>
                  <a:gd name="T12" fmla="*/ 119 w 692"/>
                  <a:gd name="T13" fmla="*/ 513 h 693"/>
                  <a:gd name="T14" fmla="*/ 180 w 692"/>
                  <a:gd name="T15" fmla="*/ 120 h 693"/>
                  <a:gd name="T16" fmla="*/ 573 w 692"/>
                  <a:gd name="T17" fmla="*/ 180 h 693"/>
                  <a:gd name="T18" fmla="*/ 512 w 692"/>
                  <a:gd name="T19" fmla="*/ 57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2" h="693">
                    <a:moveTo>
                      <a:pt x="592" y="166"/>
                    </a:moveTo>
                    <a:cubicBezTo>
                      <a:pt x="492" y="30"/>
                      <a:pt x="301" y="0"/>
                      <a:pt x="165" y="100"/>
                    </a:cubicBezTo>
                    <a:cubicBezTo>
                      <a:pt x="29" y="200"/>
                      <a:pt x="0" y="391"/>
                      <a:pt x="99" y="527"/>
                    </a:cubicBezTo>
                    <a:cubicBezTo>
                      <a:pt x="199" y="664"/>
                      <a:pt x="391" y="693"/>
                      <a:pt x="527" y="593"/>
                    </a:cubicBezTo>
                    <a:cubicBezTo>
                      <a:pt x="663" y="493"/>
                      <a:pt x="692" y="302"/>
                      <a:pt x="592" y="166"/>
                    </a:cubicBezTo>
                    <a:close/>
                    <a:moveTo>
                      <a:pt x="512" y="573"/>
                    </a:moveTo>
                    <a:cubicBezTo>
                      <a:pt x="387" y="665"/>
                      <a:pt x="211" y="638"/>
                      <a:pt x="119" y="513"/>
                    </a:cubicBezTo>
                    <a:cubicBezTo>
                      <a:pt x="27" y="388"/>
                      <a:pt x="54" y="212"/>
                      <a:pt x="180" y="120"/>
                    </a:cubicBezTo>
                    <a:cubicBezTo>
                      <a:pt x="305" y="28"/>
                      <a:pt x="481" y="55"/>
                      <a:pt x="573" y="180"/>
                    </a:cubicBezTo>
                    <a:cubicBezTo>
                      <a:pt x="664" y="305"/>
                      <a:pt x="637" y="481"/>
                      <a:pt x="512" y="5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68"/>
              <p:cNvSpPr>
                <a:spLocks noEditPoints="1"/>
              </p:cNvSpPr>
              <p:nvPr/>
            </p:nvSpPr>
            <p:spPr bwMode="auto">
              <a:xfrm>
                <a:off x="5511089" y="2604627"/>
                <a:ext cx="1226846" cy="1226845"/>
              </a:xfrm>
              <a:custGeom>
                <a:avLst/>
                <a:gdLst>
                  <a:gd name="T0" fmla="*/ 546 w 637"/>
                  <a:gd name="T1" fmla="*/ 152 h 637"/>
                  <a:gd name="T2" fmla="*/ 153 w 637"/>
                  <a:gd name="T3" fmla="*/ 92 h 637"/>
                  <a:gd name="T4" fmla="*/ 92 w 637"/>
                  <a:gd name="T5" fmla="*/ 485 h 637"/>
                  <a:gd name="T6" fmla="*/ 485 w 637"/>
                  <a:gd name="T7" fmla="*/ 545 h 637"/>
                  <a:gd name="T8" fmla="*/ 546 w 637"/>
                  <a:gd name="T9" fmla="*/ 152 h 637"/>
                  <a:gd name="T10" fmla="*/ 450 w 637"/>
                  <a:gd name="T11" fmla="*/ 497 h 637"/>
                  <a:gd name="T12" fmla="*/ 141 w 637"/>
                  <a:gd name="T13" fmla="*/ 449 h 637"/>
                  <a:gd name="T14" fmla="*/ 188 w 637"/>
                  <a:gd name="T15" fmla="*/ 140 h 637"/>
                  <a:gd name="T16" fmla="*/ 497 w 637"/>
                  <a:gd name="T17" fmla="*/ 188 h 637"/>
                  <a:gd name="T18" fmla="*/ 450 w 637"/>
                  <a:gd name="T19" fmla="*/ 497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637">
                    <a:moveTo>
                      <a:pt x="546" y="152"/>
                    </a:moveTo>
                    <a:cubicBezTo>
                      <a:pt x="454" y="27"/>
                      <a:pt x="278" y="0"/>
                      <a:pt x="153" y="92"/>
                    </a:cubicBezTo>
                    <a:cubicBezTo>
                      <a:pt x="27" y="184"/>
                      <a:pt x="0" y="360"/>
                      <a:pt x="92" y="485"/>
                    </a:cubicBezTo>
                    <a:cubicBezTo>
                      <a:pt x="184" y="610"/>
                      <a:pt x="360" y="637"/>
                      <a:pt x="485" y="545"/>
                    </a:cubicBezTo>
                    <a:cubicBezTo>
                      <a:pt x="610" y="453"/>
                      <a:pt x="637" y="277"/>
                      <a:pt x="546" y="152"/>
                    </a:cubicBezTo>
                    <a:close/>
                    <a:moveTo>
                      <a:pt x="450" y="497"/>
                    </a:moveTo>
                    <a:cubicBezTo>
                      <a:pt x="351" y="569"/>
                      <a:pt x="213" y="548"/>
                      <a:pt x="141" y="449"/>
                    </a:cubicBezTo>
                    <a:cubicBezTo>
                      <a:pt x="69" y="351"/>
                      <a:pt x="90" y="213"/>
                      <a:pt x="188" y="140"/>
                    </a:cubicBezTo>
                    <a:cubicBezTo>
                      <a:pt x="287" y="68"/>
                      <a:pt x="425" y="90"/>
                      <a:pt x="497" y="188"/>
                    </a:cubicBezTo>
                    <a:cubicBezTo>
                      <a:pt x="569" y="286"/>
                      <a:pt x="548" y="424"/>
                      <a:pt x="450" y="4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74"/>
              <p:cNvSpPr>
                <a:spLocks noEditPoints="1"/>
              </p:cNvSpPr>
              <p:nvPr/>
            </p:nvSpPr>
            <p:spPr bwMode="auto">
              <a:xfrm>
                <a:off x="4000750" y="5640785"/>
                <a:ext cx="943351" cy="943351"/>
              </a:xfrm>
              <a:custGeom>
                <a:avLst/>
                <a:gdLst>
                  <a:gd name="T0" fmla="*/ 472 w 490"/>
                  <a:gd name="T1" fmla="*/ 309 h 490"/>
                  <a:gd name="T2" fmla="*/ 438 w 490"/>
                  <a:gd name="T3" fmla="*/ 283 h 490"/>
                  <a:gd name="T4" fmla="*/ 450 w 490"/>
                  <a:gd name="T5" fmla="*/ 249 h 490"/>
                  <a:gd name="T6" fmla="*/ 489 w 490"/>
                  <a:gd name="T7" fmla="*/ 232 h 490"/>
                  <a:gd name="T8" fmla="*/ 471 w 490"/>
                  <a:gd name="T9" fmla="*/ 179 h 490"/>
                  <a:gd name="T10" fmla="*/ 430 w 490"/>
                  <a:gd name="T11" fmla="*/ 175 h 490"/>
                  <a:gd name="T12" fmla="*/ 429 w 490"/>
                  <a:gd name="T13" fmla="*/ 152 h 490"/>
                  <a:gd name="T14" fmla="*/ 455 w 490"/>
                  <a:gd name="T15" fmla="*/ 119 h 490"/>
                  <a:gd name="T16" fmla="*/ 415 w 490"/>
                  <a:gd name="T17" fmla="*/ 80 h 490"/>
                  <a:gd name="T18" fmla="*/ 377 w 490"/>
                  <a:gd name="T19" fmla="*/ 96 h 490"/>
                  <a:gd name="T20" fmla="*/ 358 w 490"/>
                  <a:gd name="T21" fmla="*/ 71 h 490"/>
                  <a:gd name="T22" fmla="*/ 363 w 490"/>
                  <a:gd name="T23" fmla="*/ 31 h 490"/>
                  <a:gd name="T24" fmla="*/ 308 w 490"/>
                  <a:gd name="T25" fmla="*/ 18 h 490"/>
                  <a:gd name="T26" fmla="*/ 285 w 490"/>
                  <a:gd name="T27" fmla="*/ 48 h 490"/>
                  <a:gd name="T28" fmla="*/ 248 w 490"/>
                  <a:gd name="T29" fmla="*/ 36 h 490"/>
                  <a:gd name="T30" fmla="*/ 232 w 490"/>
                  <a:gd name="T31" fmla="*/ 1 h 490"/>
                  <a:gd name="T32" fmla="*/ 178 w 490"/>
                  <a:gd name="T33" fmla="*/ 19 h 490"/>
                  <a:gd name="T34" fmla="*/ 175 w 490"/>
                  <a:gd name="T35" fmla="*/ 56 h 490"/>
                  <a:gd name="T36" fmla="*/ 150 w 490"/>
                  <a:gd name="T37" fmla="*/ 58 h 490"/>
                  <a:gd name="T38" fmla="*/ 119 w 490"/>
                  <a:gd name="T39" fmla="*/ 36 h 490"/>
                  <a:gd name="T40" fmla="*/ 80 w 490"/>
                  <a:gd name="T41" fmla="*/ 76 h 490"/>
                  <a:gd name="T42" fmla="*/ 94 w 490"/>
                  <a:gd name="T43" fmla="*/ 111 h 490"/>
                  <a:gd name="T44" fmla="*/ 69 w 490"/>
                  <a:gd name="T45" fmla="*/ 131 h 490"/>
                  <a:gd name="T46" fmla="*/ 31 w 490"/>
                  <a:gd name="T47" fmla="*/ 127 h 490"/>
                  <a:gd name="T48" fmla="*/ 18 w 490"/>
                  <a:gd name="T49" fmla="*/ 182 h 490"/>
                  <a:gd name="T50" fmla="*/ 48 w 490"/>
                  <a:gd name="T51" fmla="*/ 205 h 490"/>
                  <a:gd name="T52" fmla="*/ 36 w 490"/>
                  <a:gd name="T53" fmla="*/ 242 h 490"/>
                  <a:gd name="T54" fmla="*/ 1 w 490"/>
                  <a:gd name="T55" fmla="*/ 259 h 490"/>
                  <a:gd name="T56" fmla="*/ 19 w 490"/>
                  <a:gd name="T57" fmla="*/ 312 h 490"/>
                  <a:gd name="T58" fmla="*/ 58 w 490"/>
                  <a:gd name="T59" fmla="*/ 315 h 490"/>
                  <a:gd name="T60" fmla="*/ 60 w 490"/>
                  <a:gd name="T61" fmla="*/ 339 h 490"/>
                  <a:gd name="T62" fmla="*/ 36 w 490"/>
                  <a:gd name="T63" fmla="*/ 371 h 490"/>
                  <a:gd name="T64" fmla="*/ 76 w 490"/>
                  <a:gd name="T65" fmla="*/ 410 h 490"/>
                  <a:gd name="T66" fmla="*/ 114 w 490"/>
                  <a:gd name="T67" fmla="*/ 394 h 490"/>
                  <a:gd name="T68" fmla="*/ 133 w 490"/>
                  <a:gd name="T69" fmla="*/ 418 h 490"/>
                  <a:gd name="T70" fmla="*/ 127 w 490"/>
                  <a:gd name="T71" fmla="*/ 459 h 490"/>
                  <a:gd name="T72" fmla="*/ 182 w 490"/>
                  <a:gd name="T73" fmla="*/ 472 h 490"/>
                  <a:gd name="T74" fmla="*/ 207 w 490"/>
                  <a:gd name="T75" fmla="*/ 438 h 490"/>
                  <a:gd name="T76" fmla="*/ 241 w 490"/>
                  <a:gd name="T77" fmla="*/ 449 h 490"/>
                  <a:gd name="T78" fmla="*/ 259 w 490"/>
                  <a:gd name="T79" fmla="*/ 489 h 490"/>
                  <a:gd name="T80" fmla="*/ 312 w 490"/>
                  <a:gd name="T81" fmla="*/ 472 h 490"/>
                  <a:gd name="T82" fmla="*/ 315 w 490"/>
                  <a:gd name="T83" fmla="*/ 428 h 490"/>
                  <a:gd name="T84" fmla="*/ 336 w 490"/>
                  <a:gd name="T85" fmla="*/ 427 h 490"/>
                  <a:gd name="T86" fmla="*/ 371 w 490"/>
                  <a:gd name="T87" fmla="*/ 455 h 490"/>
                  <a:gd name="T88" fmla="*/ 410 w 490"/>
                  <a:gd name="T89" fmla="*/ 415 h 490"/>
                  <a:gd name="T90" fmla="*/ 392 w 490"/>
                  <a:gd name="T91" fmla="*/ 375 h 490"/>
                  <a:gd name="T92" fmla="*/ 416 w 490"/>
                  <a:gd name="T93" fmla="*/ 357 h 490"/>
                  <a:gd name="T94" fmla="*/ 459 w 490"/>
                  <a:gd name="T95" fmla="*/ 363 h 490"/>
                  <a:gd name="T96" fmla="*/ 352 w 490"/>
                  <a:gd name="T97" fmla="*/ 386 h 490"/>
                  <a:gd name="T98" fmla="*/ 142 w 490"/>
                  <a:gd name="T99" fmla="*/ 100 h 490"/>
                  <a:gd name="T100" fmla="*/ 352 w 490"/>
                  <a:gd name="T101" fmla="*/ 386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90" h="490">
                    <a:moveTo>
                      <a:pt x="477" y="322"/>
                    </a:moveTo>
                    <a:cubicBezTo>
                      <a:pt x="479" y="317"/>
                      <a:pt x="477" y="311"/>
                      <a:pt x="472" y="309"/>
                    </a:cubicBezTo>
                    <a:cubicBezTo>
                      <a:pt x="443" y="295"/>
                      <a:pt x="443" y="295"/>
                      <a:pt x="443" y="295"/>
                    </a:cubicBezTo>
                    <a:cubicBezTo>
                      <a:pt x="439" y="293"/>
                      <a:pt x="437" y="288"/>
                      <a:pt x="438" y="283"/>
                    </a:cubicBezTo>
                    <a:cubicBezTo>
                      <a:pt x="439" y="275"/>
                      <a:pt x="441" y="267"/>
                      <a:pt x="441" y="259"/>
                    </a:cubicBezTo>
                    <a:cubicBezTo>
                      <a:pt x="442" y="254"/>
                      <a:pt x="445" y="250"/>
                      <a:pt x="450" y="249"/>
                    </a:cubicBezTo>
                    <a:cubicBezTo>
                      <a:pt x="481" y="243"/>
                      <a:pt x="481" y="243"/>
                      <a:pt x="481" y="243"/>
                    </a:cubicBezTo>
                    <a:cubicBezTo>
                      <a:pt x="486" y="242"/>
                      <a:pt x="490" y="237"/>
                      <a:pt x="489" y="232"/>
                    </a:cubicBezTo>
                    <a:cubicBezTo>
                      <a:pt x="483" y="187"/>
                      <a:pt x="483" y="187"/>
                      <a:pt x="483" y="187"/>
                    </a:cubicBezTo>
                    <a:cubicBezTo>
                      <a:pt x="482" y="182"/>
                      <a:pt x="477" y="178"/>
                      <a:pt x="471" y="179"/>
                    </a:cubicBezTo>
                    <a:cubicBezTo>
                      <a:pt x="441" y="182"/>
                      <a:pt x="441" y="182"/>
                      <a:pt x="441" y="182"/>
                    </a:cubicBezTo>
                    <a:cubicBezTo>
                      <a:pt x="436" y="182"/>
                      <a:pt x="432" y="179"/>
                      <a:pt x="430" y="175"/>
                    </a:cubicBezTo>
                    <a:cubicBezTo>
                      <a:pt x="429" y="171"/>
                      <a:pt x="428" y="168"/>
                      <a:pt x="426" y="164"/>
                    </a:cubicBezTo>
                    <a:cubicBezTo>
                      <a:pt x="424" y="160"/>
                      <a:pt x="426" y="155"/>
                      <a:pt x="429" y="152"/>
                    </a:cubicBezTo>
                    <a:cubicBezTo>
                      <a:pt x="453" y="133"/>
                      <a:pt x="453" y="133"/>
                      <a:pt x="453" y="133"/>
                    </a:cubicBezTo>
                    <a:cubicBezTo>
                      <a:pt x="458" y="130"/>
                      <a:pt x="458" y="123"/>
                      <a:pt x="455" y="119"/>
                    </a:cubicBezTo>
                    <a:cubicBezTo>
                      <a:pt x="429" y="83"/>
                      <a:pt x="429" y="83"/>
                      <a:pt x="429" y="83"/>
                    </a:cubicBezTo>
                    <a:cubicBezTo>
                      <a:pt x="425" y="78"/>
                      <a:pt x="419" y="77"/>
                      <a:pt x="415" y="80"/>
                    </a:cubicBezTo>
                    <a:cubicBezTo>
                      <a:pt x="390" y="97"/>
                      <a:pt x="390" y="97"/>
                      <a:pt x="390" y="97"/>
                    </a:cubicBezTo>
                    <a:cubicBezTo>
                      <a:pt x="386" y="99"/>
                      <a:pt x="381" y="99"/>
                      <a:pt x="377" y="96"/>
                    </a:cubicBezTo>
                    <a:cubicBezTo>
                      <a:pt x="372" y="91"/>
                      <a:pt x="367" y="87"/>
                      <a:pt x="362" y="83"/>
                    </a:cubicBezTo>
                    <a:cubicBezTo>
                      <a:pt x="358" y="80"/>
                      <a:pt x="357" y="75"/>
                      <a:pt x="358" y="71"/>
                    </a:cubicBezTo>
                    <a:cubicBezTo>
                      <a:pt x="369" y="44"/>
                      <a:pt x="369" y="44"/>
                      <a:pt x="369" y="44"/>
                    </a:cubicBezTo>
                    <a:cubicBezTo>
                      <a:pt x="371" y="39"/>
                      <a:pt x="368" y="33"/>
                      <a:pt x="363" y="31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7" y="11"/>
                      <a:pt x="311" y="13"/>
                      <a:pt x="308" y="18"/>
                    </a:cubicBezTo>
                    <a:cubicBezTo>
                      <a:pt x="296" y="43"/>
                      <a:pt x="296" y="43"/>
                      <a:pt x="296" y="43"/>
                    </a:cubicBezTo>
                    <a:cubicBezTo>
                      <a:pt x="294" y="47"/>
                      <a:pt x="290" y="49"/>
                      <a:pt x="285" y="48"/>
                    </a:cubicBezTo>
                    <a:cubicBezTo>
                      <a:pt x="276" y="46"/>
                      <a:pt x="267" y="45"/>
                      <a:pt x="258" y="45"/>
                    </a:cubicBezTo>
                    <a:cubicBezTo>
                      <a:pt x="253" y="44"/>
                      <a:pt x="249" y="41"/>
                      <a:pt x="248" y="36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2" y="4"/>
                      <a:pt x="237" y="0"/>
                      <a:pt x="232" y="1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2" y="9"/>
                      <a:pt x="178" y="14"/>
                      <a:pt x="178" y="19"/>
                    </a:cubicBezTo>
                    <a:cubicBezTo>
                      <a:pt x="181" y="45"/>
                      <a:pt x="181" y="45"/>
                      <a:pt x="181" y="45"/>
                    </a:cubicBezTo>
                    <a:cubicBezTo>
                      <a:pt x="182" y="50"/>
                      <a:pt x="179" y="55"/>
                      <a:pt x="175" y="56"/>
                    </a:cubicBezTo>
                    <a:cubicBezTo>
                      <a:pt x="170" y="58"/>
                      <a:pt x="166" y="59"/>
                      <a:pt x="162" y="61"/>
                    </a:cubicBezTo>
                    <a:cubicBezTo>
                      <a:pt x="158" y="63"/>
                      <a:pt x="153" y="62"/>
                      <a:pt x="150" y="5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0" y="33"/>
                      <a:pt x="124" y="32"/>
                      <a:pt x="119" y="36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78" y="66"/>
                      <a:pt x="77" y="72"/>
                      <a:pt x="80" y="76"/>
                    </a:cubicBezTo>
                    <a:cubicBezTo>
                      <a:pt x="95" y="98"/>
                      <a:pt x="95" y="98"/>
                      <a:pt x="95" y="98"/>
                    </a:cubicBezTo>
                    <a:cubicBezTo>
                      <a:pt x="98" y="102"/>
                      <a:pt x="98" y="107"/>
                      <a:pt x="94" y="111"/>
                    </a:cubicBezTo>
                    <a:cubicBezTo>
                      <a:pt x="90" y="116"/>
                      <a:pt x="85" y="122"/>
                      <a:pt x="81" y="128"/>
                    </a:cubicBezTo>
                    <a:cubicBezTo>
                      <a:pt x="78" y="132"/>
                      <a:pt x="73" y="133"/>
                      <a:pt x="69" y="131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39" y="120"/>
                      <a:pt x="33" y="122"/>
                      <a:pt x="31" y="127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1" y="174"/>
                      <a:pt x="13" y="179"/>
                      <a:pt x="18" y="182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7" y="196"/>
                      <a:pt x="49" y="201"/>
                      <a:pt x="48" y="205"/>
                    </a:cubicBezTo>
                    <a:cubicBezTo>
                      <a:pt x="46" y="214"/>
                      <a:pt x="45" y="223"/>
                      <a:pt x="45" y="232"/>
                    </a:cubicBezTo>
                    <a:cubicBezTo>
                      <a:pt x="44" y="237"/>
                      <a:pt x="41" y="241"/>
                      <a:pt x="36" y="242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4" y="248"/>
                      <a:pt x="0" y="253"/>
                      <a:pt x="1" y="259"/>
                    </a:cubicBezTo>
                    <a:cubicBezTo>
                      <a:pt x="7" y="303"/>
                      <a:pt x="7" y="303"/>
                      <a:pt x="7" y="303"/>
                    </a:cubicBezTo>
                    <a:cubicBezTo>
                      <a:pt x="8" y="309"/>
                      <a:pt x="13" y="313"/>
                      <a:pt x="19" y="312"/>
                    </a:cubicBezTo>
                    <a:cubicBezTo>
                      <a:pt x="47" y="309"/>
                      <a:pt x="47" y="309"/>
                      <a:pt x="47" y="309"/>
                    </a:cubicBezTo>
                    <a:cubicBezTo>
                      <a:pt x="52" y="308"/>
                      <a:pt x="56" y="311"/>
                      <a:pt x="58" y="315"/>
                    </a:cubicBezTo>
                    <a:cubicBezTo>
                      <a:pt x="60" y="319"/>
                      <a:pt x="61" y="323"/>
                      <a:pt x="63" y="326"/>
                    </a:cubicBezTo>
                    <a:cubicBezTo>
                      <a:pt x="65" y="331"/>
                      <a:pt x="64" y="336"/>
                      <a:pt x="60" y="339"/>
                    </a:cubicBezTo>
                    <a:cubicBezTo>
                      <a:pt x="37" y="357"/>
                      <a:pt x="37" y="357"/>
                      <a:pt x="37" y="357"/>
                    </a:cubicBezTo>
                    <a:cubicBezTo>
                      <a:pt x="33" y="360"/>
                      <a:pt x="32" y="367"/>
                      <a:pt x="36" y="371"/>
                    </a:cubicBezTo>
                    <a:cubicBezTo>
                      <a:pt x="62" y="407"/>
                      <a:pt x="62" y="407"/>
                      <a:pt x="62" y="407"/>
                    </a:cubicBezTo>
                    <a:cubicBezTo>
                      <a:pt x="65" y="412"/>
                      <a:pt x="72" y="413"/>
                      <a:pt x="76" y="410"/>
                    </a:cubicBezTo>
                    <a:cubicBezTo>
                      <a:pt x="101" y="393"/>
                      <a:pt x="101" y="393"/>
                      <a:pt x="101" y="393"/>
                    </a:cubicBezTo>
                    <a:cubicBezTo>
                      <a:pt x="105" y="390"/>
                      <a:pt x="110" y="391"/>
                      <a:pt x="114" y="394"/>
                    </a:cubicBezTo>
                    <a:cubicBezTo>
                      <a:pt x="119" y="398"/>
                      <a:pt x="124" y="402"/>
                      <a:pt x="129" y="405"/>
                    </a:cubicBezTo>
                    <a:cubicBezTo>
                      <a:pt x="133" y="408"/>
                      <a:pt x="135" y="413"/>
                      <a:pt x="133" y="418"/>
                    </a:cubicBezTo>
                    <a:cubicBezTo>
                      <a:pt x="122" y="446"/>
                      <a:pt x="122" y="446"/>
                      <a:pt x="122" y="446"/>
                    </a:cubicBezTo>
                    <a:cubicBezTo>
                      <a:pt x="120" y="451"/>
                      <a:pt x="122" y="457"/>
                      <a:pt x="127" y="459"/>
                    </a:cubicBezTo>
                    <a:cubicBezTo>
                      <a:pt x="168" y="477"/>
                      <a:pt x="168" y="477"/>
                      <a:pt x="168" y="477"/>
                    </a:cubicBezTo>
                    <a:cubicBezTo>
                      <a:pt x="173" y="480"/>
                      <a:pt x="179" y="477"/>
                      <a:pt x="182" y="472"/>
                    </a:cubicBezTo>
                    <a:cubicBezTo>
                      <a:pt x="196" y="444"/>
                      <a:pt x="196" y="444"/>
                      <a:pt x="196" y="444"/>
                    </a:cubicBezTo>
                    <a:cubicBezTo>
                      <a:pt x="198" y="440"/>
                      <a:pt x="202" y="437"/>
                      <a:pt x="207" y="438"/>
                    </a:cubicBezTo>
                    <a:cubicBezTo>
                      <a:pt x="215" y="440"/>
                      <a:pt x="223" y="441"/>
                      <a:pt x="231" y="441"/>
                    </a:cubicBezTo>
                    <a:cubicBezTo>
                      <a:pt x="236" y="441"/>
                      <a:pt x="240" y="445"/>
                      <a:pt x="241" y="449"/>
                    </a:cubicBezTo>
                    <a:cubicBezTo>
                      <a:pt x="247" y="481"/>
                      <a:pt x="247" y="481"/>
                      <a:pt x="247" y="481"/>
                    </a:cubicBezTo>
                    <a:cubicBezTo>
                      <a:pt x="248" y="487"/>
                      <a:pt x="253" y="490"/>
                      <a:pt x="259" y="489"/>
                    </a:cubicBezTo>
                    <a:cubicBezTo>
                      <a:pt x="303" y="483"/>
                      <a:pt x="303" y="483"/>
                      <a:pt x="303" y="483"/>
                    </a:cubicBezTo>
                    <a:cubicBezTo>
                      <a:pt x="308" y="482"/>
                      <a:pt x="312" y="477"/>
                      <a:pt x="312" y="472"/>
                    </a:cubicBezTo>
                    <a:cubicBezTo>
                      <a:pt x="308" y="439"/>
                      <a:pt x="308" y="439"/>
                      <a:pt x="308" y="439"/>
                    </a:cubicBezTo>
                    <a:cubicBezTo>
                      <a:pt x="308" y="434"/>
                      <a:pt x="311" y="430"/>
                      <a:pt x="315" y="428"/>
                    </a:cubicBezTo>
                    <a:cubicBezTo>
                      <a:pt x="318" y="427"/>
                      <a:pt x="321" y="426"/>
                      <a:pt x="324" y="424"/>
                    </a:cubicBezTo>
                    <a:cubicBezTo>
                      <a:pt x="329" y="423"/>
                      <a:pt x="334" y="424"/>
                      <a:pt x="336" y="427"/>
                    </a:cubicBezTo>
                    <a:cubicBezTo>
                      <a:pt x="357" y="453"/>
                      <a:pt x="357" y="453"/>
                      <a:pt x="357" y="453"/>
                    </a:cubicBezTo>
                    <a:cubicBezTo>
                      <a:pt x="361" y="458"/>
                      <a:pt x="367" y="459"/>
                      <a:pt x="371" y="455"/>
                    </a:cubicBezTo>
                    <a:cubicBezTo>
                      <a:pt x="408" y="429"/>
                      <a:pt x="408" y="429"/>
                      <a:pt x="408" y="429"/>
                    </a:cubicBezTo>
                    <a:cubicBezTo>
                      <a:pt x="412" y="426"/>
                      <a:pt x="413" y="419"/>
                      <a:pt x="410" y="415"/>
                    </a:cubicBezTo>
                    <a:cubicBezTo>
                      <a:pt x="391" y="387"/>
                      <a:pt x="391" y="387"/>
                      <a:pt x="391" y="387"/>
                    </a:cubicBezTo>
                    <a:cubicBezTo>
                      <a:pt x="389" y="383"/>
                      <a:pt x="389" y="378"/>
                      <a:pt x="392" y="375"/>
                    </a:cubicBezTo>
                    <a:cubicBezTo>
                      <a:pt x="396" y="370"/>
                      <a:pt x="400" y="365"/>
                      <a:pt x="404" y="361"/>
                    </a:cubicBezTo>
                    <a:cubicBezTo>
                      <a:pt x="406" y="357"/>
                      <a:pt x="411" y="355"/>
                      <a:pt x="416" y="357"/>
                    </a:cubicBezTo>
                    <a:cubicBezTo>
                      <a:pt x="446" y="369"/>
                      <a:pt x="446" y="369"/>
                      <a:pt x="446" y="369"/>
                    </a:cubicBezTo>
                    <a:cubicBezTo>
                      <a:pt x="451" y="371"/>
                      <a:pt x="457" y="368"/>
                      <a:pt x="459" y="363"/>
                    </a:cubicBezTo>
                    <a:lnTo>
                      <a:pt x="477" y="322"/>
                    </a:lnTo>
                    <a:close/>
                    <a:moveTo>
                      <a:pt x="352" y="386"/>
                    </a:moveTo>
                    <a:cubicBezTo>
                      <a:pt x="273" y="444"/>
                      <a:pt x="162" y="427"/>
                      <a:pt x="104" y="348"/>
                    </a:cubicBezTo>
                    <a:cubicBezTo>
                      <a:pt x="46" y="269"/>
                      <a:pt x="63" y="158"/>
                      <a:pt x="142" y="100"/>
                    </a:cubicBezTo>
                    <a:cubicBezTo>
                      <a:pt x="221" y="42"/>
                      <a:pt x="332" y="59"/>
                      <a:pt x="390" y="138"/>
                    </a:cubicBezTo>
                    <a:cubicBezTo>
                      <a:pt x="447" y="217"/>
                      <a:pt x="430" y="328"/>
                      <a:pt x="35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76"/>
              <p:cNvSpPr>
                <a:spLocks noEditPoints="1"/>
              </p:cNvSpPr>
              <p:nvPr/>
            </p:nvSpPr>
            <p:spPr bwMode="auto">
              <a:xfrm>
                <a:off x="4088730" y="5721433"/>
                <a:ext cx="773092" cy="774721"/>
              </a:xfrm>
              <a:custGeom>
                <a:avLst/>
                <a:gdLst>
                  <a:gd name="T0" fmla="*/ 344 w 401"/>
                  <a:gd name="T1" fmla="*/ 96 h 402"/>
                  <a:gd name="T2" fmla="*/ 96 w 401"/>
                  <a:gd name="T3" fmla="*/ 58 h 402"/>
                  <a:gd name="T4" fmla="*/ 58 w 401"/>
                  <a:gd name="T5" fmla="*/ 306 h 402"/>
                  <a:gd name="T6" fmla="*/ 306 w 401"/>
                  <a:gd name="T7" fmla="*/ 344 h 402"/>
                  <a:gd name="T8" fmla="*/ 344 w 401"/>
                  <a:gd name="T9" fmla="*/ 96 h 402"/>
                  <a:gd name="T10" fmla="*/ 297 w 401"/>
                  <a:gd name="T11" fmla="*/ 332 h 402"/>
                  <a:gd name="T12" fmla="*/ 69 w 401"/>
                  <a:gd name="T13" fmla="*/ 297 h 402"/>
                  <a:gd name="T14" fmla="*/ 104 w 401"/>
                  <a:gd name="T15" fmla="*/ 69 h 402"/>
                  <a:gd name="T16" fmla="*/ 332 w 401"/>
                  <a:gd name="T17" fmla="*/ 104 h 402"/>
                  <a:gd name="T18" fmla="*/ 297 w 401"/>
                  <a:gd name="T19" fmla="*/ 33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1" h="402">
                    <a:moveTo>
                      <a:pt x="344" y="96"/>
                    </a:moveTo>
                    <a:cubicBezTo>
                      <a:pt x="286" y="17"/>
                      <a:pt x="175" y="0"/>
                      <a:pt x="96" y="58"/>
                    </a:cubicBezTo>
                    <a:cubicBezTo>
                      <a:pt x="17" y="116"/>
                      <a:pt x="0" y="227"/>
                      <a:pt x="58" y="306"/>
                    </a:cubicBezTo>
                    <a:cubicBezTo>
                      <a:pt x="116" y="385"/>
                      <a:pt x="227" y="402"/>
                      <a:pt x="306" y="344"/>
                    </a:cubicBezTo>
                    <a:cubicBezTo>
                      <a:pt x="384" y="286"/>
                      <a:pt x="401" y="175"/>
                      <a:pt x="344" y="96"/>
                    </a:cubicBezTo>
                    <a:close/>
                    <a:moveTo>
                      <a:pt x="297" y="332"/>
                    </a:moveTo>
                    <a:cubicBezTo>
                      <a:pt x="224" y="386"/>
                      <a:pt x="122" y="370"/>
                      <a:pt x="69" y="297"/>
                    </a:cubicBezTo>
                    <a:cubicBezTo>
                      <a:pt x="16" y="225"/>
                      <a:pt x="32" y="123"/>
                      <a:pt x="104" y="69"/>
                    </a:cubicBezTo>
                    <a:cubicBezTo>
                      <a:pt x="177" y="16"/>
                      <a:pt x="279" y="32"/>
                      <a:pt x="332" y="104"/>
                    </a:cubicBezTo>
                    <a:cubicBezTo>
                      <a:pt x="385" y="177"/>
                      <a:pt x="370" y="279"/>
                      <a:pt x="297" y="33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79"/>
              <p:cNvSpPr>
                <a:spLocks noEditPoints="1"/>
              </p:cNvSpPr>
              <p:nvPr/>
            </p:nvSpPr>
            <p:spPr bwMode="auto">
              <a:xfrm>
                <a:off x="4119686" y="5752391"/>
                <a:ext cx="711179" cy="712808"/>
              </a:xfrm>
              <a:custGeom>
                <a:avLst/>
                <a:gdLst>
                  <a:gd name="T0" fmla="*/ 316 w 369"/>
                  <a:gd name="T1" fmla="*/ 88 h 370"/>
                  <a:gd name="T2" fmla="*/ 88 w 369"/>
                  <a:gd name="T3" fmla="*/ 53 h 370"/>
                  <a:gd name="T4" fmla="*/ 53 w 369"/>
                  <a:gd name="T5" fmla="*/ 281 h 370"/>
                  <a:gd name="T6" fmla="*/ 281 w 369"/>
                  <a:gd name="T7" fmla="*/ 316 h 370"/>
                  <a:gd name="T8" fmla="*/ 316 w 369"/>
                  <a:gd name="T9" fmla="*/ 88 h 370"/>
                  <a:gd name="T10" fmla="*/ 264 w 369"/>
                  <a:gd name="T11" fmla="*/ 293 h 370"/>
                  <a:gd name="T12" fmla="*/ 76 w 369"/>
                  <a:gd name="T13" fmla="*/ 264 h 370"/>
                  <a:gd name="T14" fmla="*/ 105 w 369"/>
                  <a:gd name="T15" fmla="*/ 76 h 370"/>
                  <a:gd name="T16" fmla="*/ 293 w 369"/>
                  <a:gd name="T17" fmla="*/ 105 h 370"/>
                  <a:gd name="T18" fmla="*/ 264 w 369"/>
                  <a:gd name="T19" fmla="*/ 29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70">
                    <a:moveTo>
                      <a:pt x="316" y="88"/>
                    </a:moveTo>
                    <a:cubicBezTo>
                      <a:pt x="263" y="16"/>
                      <a:pt x="161" y="0"/>
                      <a:pt x="88" y="53"/>
                    </a:cubicBezTo>
                    <a:cubicBezTo>
                      <a:pt x="16" y="107"/>
                      <a:pt x="0" y="209"/>
                      <a:pt x="53" y="281"/>
                    </a:cubicBezTo>
                    <a:cubicBezTo>
                      <a:pt x="106" y="354"/>
                      <a:pt x="208" y="370"/>
                      <a:pt x="281" y="316"/>
                    </a:cubicBezTo>
                    <a:cubicBezTo>
                      <a:pt x="354" y="263"/>
                      <a:pt x="369" y="161"/>
                      <a:pt x="316" y="88"/>
                    </a:cubicBezTo>
                    <a:close/>
                    <a:moveTo>
                      <a:pt x="264" y="293"/>
                    </a:moveTo>
                    <a:cubicBezTo>
                      <a:pt x="204" y="337"/>
                      <a:pt x="120" y="324"/>
                      <a:pt x="76" y="264"/>
                    </a:cubicBezTo>
                    <a:cubicBezTo>
                      <a:pt x="32" y="205"/>
                      <a:pt x="45" y="120"/>
                      <a:pt x="105" y="76"/>
                    </a:cubicBezTo>
                    <a:cubicBezTo>
                      <a:pt x="165" y="32"/>
                      <a:pt x="249" y="45"/>
                      <a:pt x="293" y="105"/>
                    </a:cubicBezTo>
                    <a:cubicBezTo>
                      <a:pt x="337" y="165"/>
                      <a:pt x="324" y="249"/>
                      <a:pt x="264" y="2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80"/>
              <p:cNvSpPr>
                <a:spLocks noEditPoints="1"/>
              </p:cNvSpPr>
              <p:nvPr/>
            </p:nvSpPr>
            <p:spPr bwMode="auto">
              <a:xfrm>
                <a:off x="4840641" y="5128376"/>
                <a:ext cx="988156" cy="985712"/>
              </a:xfrm>
              <a:custGeom>
                <a:avLst/>
                <a:gdLst>
                  <a:gd name="T0" fmla="*/ 136 w 513"/>
                  <a:gd name="T1" fmla="*/ 29 h 512"/>
                  <a:gd name="T2" fmla="*/ 119 w 513"/>
                  <a:gd name="T3" fmla="*/ 66 h 512"/>
                  <a:gd name="T4" fmla="*/ 102 w 513"/>
                  <a:gd name="T5" fmla="*/ 80 h 512"/>
                  <a:gd name="T6" fmla="*/ 62 w 513"/>
                  <a:gd name="T7" fmla="*/ 88 h 512"/>
                  <a:gd name="T8" fmla="*/ 60 w 513"/>
                  <a:gd name="T9" fmla="*/ 129 h 512"/>
                  <a:gd name="T10" fmla="*/ 49 w 513"/>
                  <a:gd name="T11" fmla="*/ 148 h 512"/>
                  <a:gd name="T12" fmla="*/ 15 w 513"/>
                  <a:gd name="T13" fmla="*/ 170 h 512"/>
                  <a:gd name="T14" fmla="*/ 27 w 513"/>
                  <a:gd name="T15" fmla="*/ 208 h 512"/>
                  <a:gd name="T16" fmla="*/ 24 w 513"/>
                  <a:gd name="T17" fmla="*/ 230 h 512"/>
                  <a:gd name="T18" fmla="*/ 0 w 513"/>
                  <a:gd name="T19" fmla="*/ 263 h 512"/>
                  <a:gd name="T20" fmla="*/ 26 w 513"/>
                  <a:gd name="T21" fmla="*/ 294 h 512"/>
                  <a:gd name="T22" fmla="*/ 30 w 513"/>
                  <a:gd name="T23" fmla="*/ 316 h 512"/>
                  <a:gd name="T24" fmla="*/ 20 w 513"/>
                  <a:gd name="T25" fmla="*/ 355 h 512"/>
                  <a:gd name="T26" fmla="*/ 55 w 513"/>
                  <a:gd name="T27" fmla="*/ 375 h 512"/>
                  <a:gd name="T28" fmla="*/ 67 w 513"/>
                  <a:gd name="T29" fmla="*/ 393 h 512"/>
                  <a:gd name="T30" fmla="*/ 72 w 513"/>
                  <a:gd name="T31" fmla="*/ 434 h 512"/>
                  <a:gd name="T32" fmla="*/ 112 w 513"/>
                  <a:gd name="T33" fmla="*/ 440 h 512"/>
                  <a:gd name="T34" fmla="*/ 130 w 513"/>
                  <a:gd name="T35" fmla="*/ 452 h 512"/>
                  <a:gd name="T36" fmla="*/ 148 w 513"/>
                  <a:gd name="T37" fmla="*/ 488 h 512"/>
                  <a:gd name="T38" fmla="*/ 188 w 513"/>
                  <a:gd name="T39" fmla="*/ 479 h 512"/>
                  <a:gd name="T40" fmla="*/ 209 w 513"/>
                  <a:gd name="T41" fmla="*/ 485 h 512"/>
                  <a:gd name="T42" fmla="*/ 240 w 513"/>
                  <a:gd name="T43" fmla="*/ 512 h 512"/>
                  <a:gd name="T44" fmla="*/ 273 w 513"/>
                  <a:gd name="T45" fmla="*/ 489 h 512"/>
                  <a:gd name="T46" fmla="*/ 295 w 513"/>
                  <a:gd name="T47" fmla="*/ 486 h 512"/>
                  <a:gd name="T48" fmla="*/ 333 w 513"/>
                  <a:gd name="T49" fmla="*/ 500 h 512"/>
                  <a:gd name="T50" fmla="*/ 357 w 513"/>
                  <a:gd name="T51" fmla="*/ 467 h 512"/>
                  <a:gd name="T52" fmla="*/ 376 w 513"/>
                  <a:gd name="T53" fmla="*/ 457 h 512"/>
                  <a:gd name="T54" fmla="*/ 417 w 513"/>
                  <a:gd name="T55" fmla="*/ 456 h 512"/>
                  <a:gd name="T56" fmla="*/ 426 w 513"/>
                  <a:gd name="T57" fmla="*/ 417 h 512"/>
                  <a:gd name="T58" fmla="*/ 441 w 513"/>
                  <a:gd name="T59" fmla="*/ 400 h 512"/>
                  <a:gd name="T60" fmla="*/ 478 w 513"/>
                  <a:gd name="T61" fmla="*/ 385 h 512"/>
                  <a:gd name="T62" fmla="*/ 473 w 513"/>
                  <a:gd name="T63" fmla="*/ 344 h 512"/>
                  <a:gd name="T64" fmla="*/ 480 w 513"/>
                  <a:gd name="T65" fmla="*/ 324 h 512"/>
                  <a:gd name="T66" fmla="*/ 510 w 513"/>
                  <a:gd name="T67" fmla="*/ 296 h 512"/>
                  <a:gd name="T68" fmla="*/ 490 w 513"/>
                  <a:gd name="T69" fmla="*/ 260 h 512"/>
                  <a:gd name="T70" fmla="*/ 490 w 513"/>
                  <a:gd name="T71" fmla="*/ 238 h 512"/>
                  <a:gd name="T72" fmla="*/ 507 w 513"/>
                  <a:gd name="T73" fmla="*/ 202 h 512"/>
                  <a:gd name="T74" fmla="*/ 476 w 513"/>
                  <a:gd name="T75" fmla="*/ 175 h 512"/>
                  <a:gd name="T76" fmla="*/ 468 w 513"/>
                  <a:gd name="T77" fmla="*/ 155 h 512"/>
                  <a:gd name="T78" fmla="*/ 471 w 513"/>
                  <a:gd name="T79" fmla="*/ 115 h 512"/>
                  <a:gd name="T80" fmla="*/ 432 w 513"/>
                  <a:gd name="T81" fmla="*/ 101 h 512"/>
                  <a:gd name="T82" fmla="*/ 417 w 513"/>
                  <a:gd name="T83" fmla="*/ 86 h 512"/>
                  <a:gd name="T84" fmla="*/ 405 w 513"/>
                  <a:gd name="T85" fmla="*/ 47 h 512"/>
                  <a:gd name="T86" fmla="*/ 365 w 513"/>
                  <a:gd name="T87" fmla="*/ 48 h 512"/>
                  <a:gd name="T88" fmla="*/ 345 w 513"/>
                  <a:gd name="T89" fmla="*/ 39 h 512"/>
                  <a:gd name="T90" fmla="*/ 320 w 513"/>
                  <a:gd name="T91" fmla="*/ 7 h 512"/>
                  <a:gd name="T92" fmla="*/ 282 w 513"/>
                  <a:gd name="T93" fmla="*/ 23 h 512"/>
                  <a:gd name="T94" fmla="*/ 260 w 513"/>
                  <a:gd name="T95" fmla="*/ 22 h 512"/>
                  <a:gd name="T96" fmla="*/ 226 w 513"/>
                  <a:gd name="T97" fmla="*/ 1 h 512"/>
                  <a:gd name="T98" fmla="*/ 197 w 513"/>
                  <a:gd name="T99" fmla="*/ 30 h 512"/>
                  <a:gd name="T100" fmla="*/ 176 w 513"/>
                  <a:gd name="T101" fmla="*/ 36 h 512"/>
                  <a:gd name="T102" fmla="*/ 407 w 513"/>
                  <a:gd name="T103" fmla="*/ 207 h 512"/>
                  <a:gd name="T104" fmla="*/ 106 w 513"/>
                  <a:gd name="T105" fmla="*/ 304 h 512"/>
                  <a:gd name="T106" fmla="*/ 407 w 513"/>
                  <a:gd name="T107" fmla="*/ 2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13" h="512">
                    <a:moveTo>
                      <a:pt x="156" y="44"/>
                    </a:move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55"/>
                      <a:pt x="137" y="55"/>
                      <a:pt x="137" y="55"/>
                    </a:cubicBezTo>
                    <a:cubicBezTo>
                      <a:pt x="137" y="64"/>
                      <a:pt x="127" y="70"/>
                      <a:pt x="119" y="66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4" y="89"/>
                      <a:pt x="96" y="97"/>
                      <a:pt x="87" y="95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6" y="120"/>
                      <a:pt x="69" y="129"/>
                      <a:pt x="60" y="129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54" y="156"/>
                      <a:pt x="49" y="166"/>
                      <a:pt x="40" y="167"/>
                    </a:cubicBezTo>
                    <a:cubicBezTo>
                      <a:pt x="15" y="170"/>
                      <a:pt x="15" y="170"/>
                      <a:pt x="15" y="170"/>
                    </a:cubicBezTo>
                    <a:cubicBezTo>
                      <a:pt x="32" y="188"/>
                      <a:pt x="32" y="188"/>
                      <a:pt x="32" y="188"/>
                    </a:cubicBezTo>
                    <a:cubicBezTo>
                      <a:pt x="39" y="194"/>
                      <a:pt x="36" y="206"/>
                      <a:pt x="27" y="208"/>
                    </a:cubicBezTo>
                    <a:cubicBezTo>
                      <a:pt x="3" y="216"/>
                      <a:pt x="3" y="216"/>
                      <a:pt x="3" y="216"/>
                    </a:cubicBezTo>
                    <a:cubicBezTo>
                      <a:pt x="24" y="230"/>
                      <a:pt x="24" y="230"/>
                      <a:pt x="24" y="230"/>
                    </a:cubicBezTo>
                    <a:cubicBezTo>
                      <a:pt x="32" y="235"/>
                      <a:pt x="31" y="247"/>
                      <a:pt x="22" y="251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23" y="273"/>
                      <a:pt x="23" y="273"/>
                      <a:pt x="23" y="273"/>
                    </a:cubicBezTo>
                    <a:cubicBezTo>
                      <a:pt x="32" y="277"/>
                      <a:pt x="33" y="289"/>
                      <a:pt x="26" y="294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30" y="316"/>
                      <a:pt x="30" y="316"/>
                      <a:pt x="30" y="316"/>
                    </a:cubicBezTo>
                    <a:cubicBezTo>
                      <a:pt x="39" y="318"/>
                      <a:pt x="43" y="329"/>
                      <a:pt x="37" y="336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45" y="356"/>
                      <a:pt x="45" y="356"/>
                      <a:pt x="45" y="356"/>
                    </a:cubicBezTo>
                    <a:cubicBezTo>
                      <a:pt x="54" y="357"/>
                      <a:pt x="60" y="367"/>
                      <a:pt x="55" y="375"/>
                    </a:cubicBezTo>
                    <a:cubicBezTo>
                      <a:pt x="42" y="397"/>
                      <a:pt x="42" y="397"/>
                      <a:pt x="42" y="397"/>
                    </a:cubicBezTo>
                    <a:cubicBezTo>
                      <a:pt x="67" y="393"/>
                      <a:pt x="67" y="393"/>
                      <a:pt x="67" y="393"/>
                    </a:cubicBezTo>
                    <a:cubicBezTo>
                      <a:pt x="76" y="392"/>
                      <a:pt x="84" y="401"/>
                      <a:pt x="80" y="410"/>
                    </a:cubicBezTo>
                    <a:cubicBezTo>
                      <a:pt x="72" y="434"/>
                      <a:pt x="72" y="434"/>
                      <a:pt x="72" y="434"/>
                    </a:cubicBezTo>
                    <a:cubicBezTo>
                      <a:pt x="96" y="426"/>
                      <a:pt x="96" y="426"/>
                      <a:pt x="96" y="426"/>
                    </a:cubicBezTo>
                    <a:cubicBezTo>
                      <a:pt x="105" y="423"/>
                      <a:pt x="113" y="430"/>
                      <a:pt x="112" y="440"/>
                    </a:cubicBezTo>
                    <a:cubicBezTo>
                      <a:pt x="108" y="465"/>
                      <a:pt x="108" y="465"/>
                      <a:pt x="108" y="465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8" y="448"/>
                      <a:pt x="148" y="454"/>
                      <a:pt x="148" y="463"/>
                    </a:cubicBezTo>
                    <a:cubicBezTo>
                      <a:pt x="148" y="488"/>
                      <a:pt x="148" y="488"/>
                      <a:pt x="148" y="488"/>
                    </a:cubicBezTo>
                    <a:cubicBezTo>
                      <a:pt x="168" y="472"/>
                      <a:pt x="168" y="472"/>
                      <a:pt x="168" y="472"/>
                    </a:cubicBezTo>
                    <a:cubicBezTo>
                      <a:pt x="175" y="466"/>
                      <a:pt x="186" y="470"/>
                      <a:pt x="188" y="479"/>
                    </a:cubicBezTo>
                    <a:cubicBezTo>
                      <a:pt x="193" y="504"/>
                      <a:pt x="193" y="504"/>
                      <a:pt x="193" y="504"/>
                    </a:cubicBezTo>
                    <a:cubicBezTo>
                      <a:pt x="209" y="485"/>
                      <a:pt x="209" y="485"/>
                      <a:pt x="209" y="485"/>
                    </a:cubicBezTo>
                    <a:cubicBezTo>
                      <a:pt x="215" y="478"/>
                      <a:pt x="227" y="479"/>
                      <a:pt x="230" y="488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52" y="490"/>
                      <a:pt x="252" y="490"/>
                      <a:pt x="252" y="490"/>
                    </a:cubicBezTo>
                    <a:cubicBezTo>
                      <a:pt x="257" y="481"/>
                      <a:pt x="268" y="481"/>
                      <a:pt x="273" y="489"/>
                    </a:cubicBezTo>
                    <a:cubicBezTo>
                      <a:pt x="287" y="510"/>
                      <a:pt x="287" y="510"/>
                      <a:pt x="287" y="510"/>
                    </a:cubicBezTo>
                    <a:cubicBezTo>
                      <a:pt x="295" y="486"/>
                      <a:pt x="295" y="486"/>
                      <a:pt x="295" y="486"/>
                    </a:cubicBezTo>
                    <a:cubicBezTo>
                      <a:pt x="298" y="477"/>
                      <a:pt x="310" y="475"/>
                      <a:pt x="316" y="482"/>
                    </a:cubicBezTo>
                    <a:cubicBezTo>
                      <a:pt x="333" y="500"/>
                      <a:pt x="333" y="500"/>
                      <a:pt x="333" y="500"/>
                    </a:cubicBezTo>
                    <a:cubicBezTo>
                      <a:pt x="337" y="475"/>
                      <a:pt x="337" y="475"/>
                      <a:pt x="337" y="475"/>
                    </a:cubicBezTo>
                    <a:cubicBezTo>
                      <a:pt x="338" y="466"/>
                      <a:pt x="349" y="462"/>
                      <a:pt x="357" y="467"/>
                    </a:cubicBezTo>
                    <a:cubicBezTo>
                      <a:pt x="377" y="482"/>
                      <a:pt x="377" y="482"/>
                      <a:pt x="377" y="482"/>
                    </a:cubicBezTo>
                    <a:cubicBezTo>
                      <a:pt x="376" y="457"/>
                      <a:pt x="376" y="457"/>
                      <a:pt x="376" y="457"/>
                    </a:cubicBezTo>
                    <a:cubicBezTo>
                      <a:pt x="376" y="447"/>
                      <a:pt x="385" y="441"/>
                      <a:pt x="394" y="445"/>
                    </a:cubicBezTo>
                    <a:cubicBezTo>
                      <a:pt x="417" y="456"/>
                      <a:pt x="417" y="456"/>
                      <a:pt x="417" y="456"/>
                    </a:cubicBezTo>
                    <a:cubicBezTo>
                      <a:pt x="411" y="431"/>
                      <a:pt x="411" y="431"/>
                      <a:pt x="411" y="431"/>
                    </a:cubicBezTo>
                    <a:cubicBezTo>
                      <a:pt x="409" y="422"/>
                      <a:pt x="417" y="414"/>
                      <a:pt x="426" y="417"/>
                    </a:cubicBezTo>
                    <a:cubicBezTo>
                      <a:pt x="451" y="423"/>
                      <a:pt x="451" y="423"/>
                      <a:pt x="451" y="423"/>
                    </a:cubicBezTo>
                    <a:cubicBezTo>
                      <a:pt x="441" y="400"/>
                      <a:pt x="441" y="400"/>
                      <a:pt x="441" y="400"/>
                    </a:cubicBezTo>
                    <a:cubicBezTo>
                      <a:pt x="437" y="391"/>
                      <a:pt x="444" y="382"/>
                      <a:pt x="453" y="383"/>
                    </a:cubicBezTo>
                    <a:cubicBezTo>
                      <a:pt x="478" y="385"/>
                      <a:pt x="478" y="385"/>
                      <a:pt x="478" y="385"/>
                    </a:cubicBezTo>
                    <a:cubicBezTo>
                      <a:pt x="464" y="364"/>
                      <a:pt x="464" y="364"/>
                      <a:pt x="464" y="364"/>
                    </a:cubicBezTo>
                    <a:cubicBezTo>
                      <a:pt x="459" y="356"/>
                      <a:pt x="464" y="345"/>
                      <a:pt x="473" y="344"/>
                    </a:cubicBezTo>
                    <a:cubicBezTo>
                      <a:pt x="498" y="342"/>
                      <a:pt x="498" y="342"/>
                      <a:pt x="498" y="342"/>
                    </a:cubicBezTo>
                    <a:cubicBezTo>
                      <a:pt x="480" y="324"/>
                      <a:pt x="480" y="324"/>
                      <a:pt x="480" y="324"/>
                    </a:cubicBezTo>
                    <a:cubicBezTo>
                      <a:pt x="474" y="317"/>
                      <a:pt x="476" y="306"/>
                      <a:pt x="485" y="303"/>
                    </a:cubicBezTo>
                    <a:cubicBezTo>
                      <a:pt x="510" y="296"/>
                      <a:pt x="510" y="296"/>
                      <a:pt x="510" y="296"/>
                    </a:cubicBezTo>
                    <a:cubicBezTo>
                      <a:pt x="489" y="281"/>
                      <a:pt x="489" y="281"/>
                      <a:pt x="489" y="281"/>
                    </a:cubicBezTo>
                    <a:cubicBezTo>
                      <a:pt x="481" y="276"/>
                      <a:pt x="482" y="264"/>
                      <a:pt x="490" y="260"/>
                    </a:cubicBezTo>
                    <a:cubicBezTo>
                      <a:pt x="513" y="249"/>
                      <a:pt x="513" y="249"/>
                      <a:pt x="513" y="249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481" y="234"/>
                      <a:pt x="480" y="223"/>
                      <a:pt x="487" y="217"/>
                    </a:cubicBezTo>
                    <a:cubicBezTo>
                      <a:pt x="507" y="202"/>
                      <a:pt x="507" y="202"/>
                      <a:pt x="507" y="202"/>
                    </a:cubicBezTo>
                    <a:cubicBezTo>
                      <a:pt x="482" y="196"/>
                      <a:pt x="482" y="196"/>
                      <a:pt x="482" y="196"/>
                    </a:cubicBezTo>
                    <a:cubicBezTo>
                      <a:pt x="473" y="193"/>
                      <a:pt x="470" y="182"/>
                      <a:pt x="476" y="175"/>
                    </a:cubicBezTo>
                    <a:cubicBezTo>
                      <a:pt x="493" y="156"/>
                      <a:pt x="493" y="156"/>
                      <a:pt x="493" y="156"/>
                    </a:cubicBezTo>
                    <a:cubicBezTo>
                      <a:pt x="468" y="155"/>
                      <a:pt x="468" y="155"/>
                      <a:pt x="468" y="155"/>
                    </a:cubicBezTo>
                    <a:cubicBezTo>
                      <a:pt x="458" y="155"/>
                      <a:pt x="453" y="144"/>
                      <a:pt x="458" y="136"/>
                    </a:cubicBezTo>
                    <a:cubicBezTo>
                      <a:pt x="471" y="115"/>
                      <a:pt x="471" y="115"/>
                      <a:pt x="471" y="115"/>
                    </a:cubicBezTo>
                    <a:cubicBezTo>
                      <a:pt x="445" y="118"/>
                      <a:pt x="445" y="118"/>
                      <a:pt x="445" y="118"/>
                    </a:cubicBezTo>
                    <a:cubicBezTo>
                      <a:pt x="436" y="119"/>
                      <a:pt x="429" y="110"/>
                      <a:pt x="432" y="101"/>
                    </a:cubicBezTo>
                    <a:cubicBezTo>
                      <a:pt x="441" y="78"/>
                      <a:pt x="441" y="78"/>
                      <a:pt x="441" y="78"/>
                    </a:cubicBezTo>
                    <a:cubicBezTo>
                      <a:pt x="417" y="86"/>
                      <a:pt x="417" y="86"/>
                      <a:pt x="417" y="86"/>
                    </a:cubicBezTo>
                    <a:cubicBezTo>
                      <a:pt x="408" y="89"/>
                      <a:pt x="399" y="81"/>
                      <a:pt x="401" y="72"/>
                    </a:cubicBezTo>
                    <a:cubicBezTo>
                      <a:pt x="405" y="47"/>
                      <a:pt x="405" y="47"/>
                      <a:pt x="405" y="47"/>
                    </a:cubicBezTo>
                    <a:cubicBezTo>
                      <a:pt x="383" y="59"/>
                      <a:pt x="383" y="59"/>
                      <a:pt x="383" y="59"/>
                    </a:cubicBezTo>
                    <a:cubicBezTo>
                      <a:pt x="375" y="63"/>
                      <a:pt x="365" y="58"/>
                      <a:pt x="365" y="48"/>
                    </a:cubicBezTo>
                    <a:cubicBezTo>
                      <a:pt x="364" y="23"/>
                      <a:pt x="364" y="23"/>
                      <a:pt x="364" y="23"/>
                    </a:cubicBezTo>
                    <a:cubicBezTo>
                      <a:pt x="345" y="39"/>
                      <a:pt x="345" y="39"/>
                      <a:pt x="345" y="39"/>
                    </a:cubicBezTo>
                    <a:cubicBezTo>
                      <a:pt x="337" y="45"/>
                      <a:pt x="326" y="41"/>
                      <a:pt x="325" y="32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03" y="27"/>
                      <a:pt x="303" y="27"/>
                      <a:pt x="303" y="27"/>
                    </a:cubicBezTo>
                    <a:cubicBezTo>
                      <a:pt x="297" y="34"/>
                      <a:pt x="286" y="32"/>
                      <a:pt x="282" y="23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60" y="22"/>
                      <a:pt x="260" y="22"/>
                      <a:pt x="260" y="22"/>
                    </a:cubicBezTo>
                    <a:cubicBezTo>
                      <a:pt x="256" y="30"/>
                      <a:pt x="244" y="30"/>
                      <a:pt x="239" y="2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17" y="25"/>
                      <a:pt x="217" y="25"/>
                      <a:pt x="217" y="25"/>
                    </a:cubicBezTo>
                    <a:cubicBezTo>
                      <a:pt x="214" y="34"/>
                      <a:pt x="203" y="36"/>
                      <a:pt x="197" y="30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6" y="36"/>
                      <a:pt x="176" y="36"/>
                      <a:pt x="176" y="36"/>
                    </a:cubicBezTo>
                    <a:cubicBezTo>
                      <a:pt x="174" y="45"/>
                      <a:pt x="164" y="50"/>
                      <a:pt x="156" y="44"/>
                    </a:cubicBezTo>
                    <a:close/>
                    <a:moveTo>
                      <a:pt x="407" y="207"/>
                    </a:moveTo>
                    <a:cubicBezTo>
                      <a:pt x="434" y="290"/>
                      <a:pt x="388" y="379"/>
                      <a:pt x="305" y="406"/>
                    </a:cubicBezTo>
                    <a:cubicBezTo>
                      <a:pt x="222" y="433"/>
                      <a:pt x="133" y="387"/>
                      <a:pt x="106" y="304"/>
                    </a:cubicBezTo>
                    <a:cubicBezTo>
                      <a:pt x="79" y="221"/>
                      <a:pt x="125" y="132"/>
                      <a:pt x="208" y="105"/>
                    </a:cubicBezTo>
                    <a:cubicBezTo>
                      <a:pt x="291" y="78"/>
                      <a:pt x="380" y="124"/>
                      <a:pt x="407" y="2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53"/>
              <p:cNvSpPr>
                <a:spLocks noEditPoints="1"/>
              </p:cNvSpPr>
              <p:nvPr/>
            </p:nvSpPr>
            <p:spPr bwMode="auto">
              <a:xfrm>
                <a:off x="5932150" y="2976348"/>
                <a:ext cx="426710" cy="482589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40"/>
            <p:cNvGrpSpPr/>
            <p:nvPr/>
          </p:nvGrpSpPr>
          <p:grpSpPr>
            <a:xfrm>
              <a:off x="897773" y="2284673"/>
              <a:ext cx="3102977" cy="902063"/>
              <a:chOff x="897773" y="2284673"/>
              <a:chExt cx="3102977" cy="902063"/>
            </a:xfrm>
          </p:grpSpPr>
          <p:sp>
            <p:nvSpPr>
              <p:cNvPr id="69" name="TextBox 58"/>
              <p:cNvSpPr txBox="1"/>
              <p:nvPr/>
            </p:nvSpPr>
            <p:spPr>
              <a:xfrm>
                <a:off x="1655747" y="2284673"/>
                <a:ext cx="1626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、顶层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设计</a:t>
                </a:r>
              </a:p>
              <a:p>
                <a:pPr algn="ctr"/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59"/>
              <p:cNvSpPr/>
              <p:nvPr/>
            </p:nvSpPr>
            <p:spPr>
              <a:xfrm>
                <a:off x="897773" y="2637675"/>
                <a:ext cx="3102977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立项申报制订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、修订规划方案、立项申报书</a:t>
                </a:r>
                <a:endParaRPr lang="en-US" altLang="zh-CN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1951067" y="1909742"/>
              <a:ext cx="277647" cy="276818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67" name="Oval 6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6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897773" y="3828710"/>
              <a:ext cx="2494442" cy="661998"/>
              <a:chOff x="897773" y="3828710"/>
              <a:chExt cx="2494442" cy="661998"/>
            </a:xfrm>
          </p:grpSpPr>
          <p:sp>
            <p:nvSpPr>
              <p:cNvPr id="65" name="TextBox 63"/>
              <p:cNvSpPr txBox="1"/>
              <p:nvPr/>
            </p:nvSpPr>
            <p:spPr>
              <a:xfrm>
                <a:off x="1349147" y="3828710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、方案设计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Rectangle 64"/>
              <p:cNvSpPr/>
              <p:nvPr/>
            </p:nvSpPr>
            <p:spPr>
              <a:xfrm>
                <a:off x="897773" y="4181713"/>
                <a:ext cx="2494442" cy="308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29355">
                  <a:lnSpc>
                    <a:spcPct val="130000"/>
                  </a:lnSpc>
                  <a:defRPr/>
                </a:pP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制订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、修订建设方案、任务书</a:t>
                </a:r>
                <a:endParaRPr lang="en-US" altLang="zh-CN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65"/>
            <p:cNvGrpSpPr/>
            <p:nvPr/>
          </p:nvGrpSpPr>
          <p:grpSpPr>
            <a:xfrm>
              <a:off x="1951067" y="3453780"/>
              <a:ext cx="277647" cy="276818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63" name="Oval 6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6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52"/>
            <p:cNvGrpSpPr/>
            <p:nvPr/>
          </p:nvGrpSpPr>
          <p:grpSpPr>
            <a:xfrm>
              <a:off x="897773" y="5332293"/>
              <a:ext cx="2384237" cy="669013"/>
              <a:chOff x="897773" y="5332293"/>
              <a:chExt cx="2384237" cy="669013"/>
            </a:xfrm>
          </p:grpSpPr>
          <p:sp>
            <p:nvSpPr>
              <p:cNvPr id="58" name="TextBox 68"/>
              <p:cNvSpPr txBox="1"/>
              <p:nvPr/>
            </p:nvSpPr>
            <p:spPr>
              <a:xfrm>
                <a:off x="1128703" y="5332293"/>
                <a:ext cx="1943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、建设流程培训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Rectangle 69"/>
              <p:cNvSpPr/>
              <p:nvPr/>
            </p:nvSpPr>
            <p:spPr>
              <a:xfrm>
                <a:off x="897773" y="5724307"/>
                <a:ext cx="238423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建设流程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70"/>
            <p:cNvGrpSpPr/>
            <p:nvPr/>
          </p:nvGrpSpPr>
          <p:grpSpPr>
            <a:xfrm>
              <a:off x="1951067" y="4996374"/>
              <a:ext cx="277647" cy="276818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53" name="Oval 7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74"/>
            <p:cNvGrpSpPr/>
            <p:nvPr/>
          </p:nvGrpSpPr>
          <p:grpSpPr>
            <a:xfrm>
              <a:off x="9907712" y="3446766"/>
              <a:ext cx="277647" cy="276818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51" name="Oval 7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7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79"/>
            <p:cNvGrpSpPr/>
            <p:nvPr/>
          </p:nvGrpSpPr>
          <p:grpSpPr>
            <a:xfrm>
              <a:off x="9907712" y="4990804"/>
              <a:ext cx="277647" cy="276818"/>
              <a:chOff x="2138511" y="2464802"/>
              <a:chExt cx="354012" cy="352956"/>
            </a:xfrm>
            <a:solidFill>
              <a:schemeClr val="tx2"/>
            </a:solidFill>
          </p:grpSpPr>
          <p:sp>
            <p:nvSpPr>
              <p:cNvPr id="47" name="Oval 80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81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424236" y="3757788"/>
              <a:ext cx="3024814" cy="1729030"/>
              <a:chOff x="8424236" y="3757788"/>
              <a:chExt cx="3024814" cy="1729030"/>
            </a:xfrm>
          </p:grpSpPr>
          <p:sp>
            <p:nvSpPr>
              <p:cNvPr id="44" name="TextBox 73"/>
              <p:cNvSpPr txBox="1"/>
              <p:nvPr/>
            </p:nvSpPr>
            <p:spPr>
              <a:xfrm>
                <a:off x="8799783" y="3757788"/>
                <a:ext cx="264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、统筹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实施</a:t>
                </a:r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产品服务</a:t>
                </a:r>
                <a:endParaRPr lang="en-US" altLang="zh-CN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Rectangle 82"/>
              <p:cNvSpPr/>
              <p:nvPr/>
            </p:nvSpPr>
            <p:spPr>
              <a:xfrm>
                <a:off x="8424236" y="4172612"/>
                <a:ext cx="2918575" cy="1314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29355">
                  <a:lnSpc>
                    <a:spcPct val="130000"/>
                  </a:lnSpc>
                  <a:spcAft>
                    <a:spcPts val="600"/>
                  </a:spcAft>
                  <a:defRPr/>
                </a:pPr>
                <a:r>
                  <a:rPr lang="en-GB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GB" altLang="zh-CN" sz="1200" dirty="0" smtClean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项目建设（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调研、方案、人培方案、课程体系、课程教材、教学资源、实训室、师资管理培训、信息化、校园文化、教学诊改等）</a:t>
                </a:r>
                <a:endParaRPr lang="en-US" altLang="zh-CN" sz="12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7" name="Freeform 67"/>
          <p:cNvSpPr>
            <a:spLocks noEditPoints="1"/>
          </p:cNvSpPr>
          <p:nvPr/>
        </p:nvSpPr>
        <p:spPr bwMode="auto">
          <a:xfrm>
            <a:off x="9907711" y="1506881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val 66"/>
          <p:cNvSpPr>
            <a:spLocks noChangeArrowheads="1"/>
          </p:cNvSpPr>
          <p:nvPr/>
        </p:nvSpPr>
        <p:spPr bwMode="auto">
          <a:xfrm>
            <a:off x="9979335" y="1574656"/>
            <a:ext cx="134408" cy="13468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73"/>
          <p:cNvSpPr txBox="1"/>
          <p:nvPr/>
        </p:nvSpPr>
        <p:spPr>
          <a:xfrm>
            <a:off x="9338814" y="18046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、整体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实施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Rectangle 82"/>
          <p:cNvSpPr/>
          <p:nvPr/>
        </p:nvSpPr>
        <p:spPr>
          <a:xfrm>
            <a:off x="8968615" y="2269519"/>
            <a:ext cx="238423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建设的整体实施规划</a:t>
            </a:r>
            <a:endParaRPr lang="en-US" altLang="zh-CN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val 61"/>
          <p:cNvSpPr>
            <a:spLocks noChangeArrowheads="1"/>
          </p:cNvSpPr>
          <p:nvPr/>
        </p:nvSpPr>
        <p:spPr bwMode="auto">
          <a:xfrm>
            <a:off x="6515418" y="5756007"/>
            <a:ext cx="134408" cy="13468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Freeform 62"/>
          <p:cNvSpPr>
            <a:spLocks noEditPoints="1"/>
          </p:cNvSpPr>
          <p:nvPr/>
        </p:nvSpPr>
        <p:spPr bwMode="auto">
          <a:xfrm>
            <a:off x="6448413" y="5673856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1768416" y="404813"/>
            <a:ext cx="9840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458" y="716324"/>
            <a:ext cx="2654186" cy="54097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（二）项目具体内容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19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23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942" y="747643"/>
            <a:ext cx="2848706" cy="50639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制度与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评价体系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914654" y="1476480"/>
            <a:ext cx="8334246" cy="4314720"/>
            <a:chOff x="827584" y="984503"/>
            <a:chExt cx="8040653" cy="4008290"/>
          </a:xfrm>
        </p:grpSpPr>
        <p:sp>
          <p:nvSpPr>
            <p:cNvPr id="42" name="TextBox 41"/>
            <p:cNvSpPr txBox="1"/>
            <p:nvPr/>
          </p:nvSpPr>
          <p:spPr>
            <a:xfrm>
              <a:off x="827584" y="984503"/>
              <a:ext cx="5976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27584" y="1520755"/>
              <a:ext cx="8040653" cy="3472038"/>
              <a:chOff x="300038" y="1472900"/>
              <a:chExt cx="8040653" cy="347203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409018" y="1762788"/>
                <a:ext cx="3367604" cy="3182150"/>
                <a:chOff x="1564436" y="1632570"/>
                <a:chExt cx="3020264" cy="3028723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1564436" y="1632570"/>
                  <a:ext cx="3020264" cy="3028723"/>
                  <a:chOff x="3284538" y="2047306"/>
                  <a:chExt cx="2584450" cy="2182207"/>
                </a:xfrm>
              </p:grpSpPr>
              <p:sp>
                <p:nvSpPr>
                  <p:cNvPr id="60" name="MH_Other_1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4049713" y="2047306"/>
                    <a:ext cx="1052512" cy="662598"/>
                  </a:xfrm>
                  <a:custGeom>
                    <a:avLst/>
                    <a:gdLst>
                      <a:gd name="T0" fmla="*/ 35469067 w 747713"/>
                      <a:gd name="T1" fmla="*/ 0 h 565150"/>
                      <a:gd name="T2" fmla="*/ 141121355 w 747713"/>
                      <a:gd name="T3" fmla="*/ 0 h 565150"/>
                      <a:gd name="T4" fmla="*/ 177722379 w 747713"/>
                      <a:gd name="T5" fmla="*/ 45681216 h 565150"/>
                      <a:gd name="T6" fmla="*/ 135083867 w 747713"/>
                      <a:gd name="T7" fmla="*/ 133847208 h 565150"/>
                      <a:gd name="T8" fmla="*/ 48298318 w 747713"/>
                      <a:gd name="T9" fmla="*/ 133847208 h 565150"/>
                      <a:gd name="T10" fmla="*/ 0 w 747713"/>
                      <a:gd name="T11" fmla="*/ 45869060 h 565150"/>
                      <a:gd name="T12" fmla="*/ 35469067 w 747713"/>
                      <a:gd name="T13" fmla="*/ 0 h 5651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47713"/>
                      <a:gd name="T22" fmla="*/ 0 h 565150"/>
                      <a:gd name="T23" fmla="*/ 747713 w 747713"/>
                      <a:gd name="T24" fmla="*/ 565150 h 5651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47713" h="565150">
                        <a:moveTo>
                          <a:pt x="149225" y="0"/>
                        </a:moveTo>
                        <a:lnTo>
                          <a:pt x="593725" y="0"/>
                        </a:lnTo>
                        <a:lnTo>
                          <a:pt x="747713" y="192882"/>
                        </a:lnTo>
                        <a:lnTo>
                          <a:pt x="568325" y="565150"/>
                        </a:lnTo>
                        <a:lnTo>
                          <a:pt x="203200" y="565150"/>
                        </a:lnTo>
                        <a:lnTo>
                          <a:pt x="0" y="193675"/>
                        </a:lnTo>
                        <a:lnTo>
                          <a:pt x="14922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质量监控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1" name="MH_Other_2"/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4900613" y="2326365"/>
                    <a:ext cx="965200" cy="796175"/>
                  </a:xfrm>
                  <a:custGeom>
                    <a:avLst/>
                    <a:gdLst>
                      <a:gd name="T0" fmla="*/ 315255 w 964104"/>
                      <a:gd name="T1" fmla="*/ 0 h 954563"/>
                      <a:gd name="T2" fmla="*/ 662351 w 964104"/>
                      <a:gd name="T3" fmla="*/ 46418 h 954563"/>
                      <a:gd name="T4" fmla="*/ 980675 w 964104"/>
                      <a:gd name="T5" fmla="*/ 598003 h 954563"/>
                      <a:gd name="T6" fmla="*/ 851703 w 964104"/>
                      <a:gd name="T7" fmla="*/ 927276 h 954563"/>
                      <a:gd name="T8" fmla="*/ 261481 w 964104"/>
                      <a:gd name="T9" fmla="*/ 971379 h 954563"/>
                      <a:gd name="T10" fmla="*/ 0 w 964104"/>
                      <a:gd name="T11" fmla="*/ 518292 h 9545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3"/>
                      <a:gd name="T20" fmla="*/ 964104 w 964104"/>
                      <a:gd name="T21" fmla="*/ 954563 h 95456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3">
                        <a:moveTo>
                          <a:pt x="309927" y="0"/>
                        </a:moveTo>
                        <a:lnTo>
                          <a:pt x="651159" y="45614"/>
                        </a:lnTo>
                        <a:lnTo>
                          <a:pt x="964104" y="587650"/>
                        </a:lnTo>
                        <a:lnTo>
                          <a:pt x="837311" y="911223"/>
                        </a:lnTo>
                        <a:lnTo>
                          <a:pt x="257061" y="954563"/>
                        </a:lnTo>
                        <a:lnTo>
                          <a:pt x="0" y="509320"/>
                        </a:lnTo>
                        <a:lnTo>
                          <a:pt x="30992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沟通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汇报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2" name="MH_Other_3"/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4884738" y="3179408"/>
                    <a:ext cx="984250" cy="772369"/>
                  </a:xfrm>
                  <a:custGeom>
                    <a:avLst/>
                    <a:gdLst>
                      <a:gd name="T0" fmla="*/ 257167 w 984222"/>
                      <a:gd name="T1" fmla="*/ 0 h 926085"/>
                      <a:gd name="T2" fmla="*/ 853469 w 984222"/>
                      <a:gd name="T3" fmla="*/ 13970 h 926085"/>
                      <a:gd name="T4" fmla="*/ 984642 w 984222"/>
                      <a:gd name="T5" fmla="*/ 337570 h 926085"/>
                      <a:gd name="T6" fmla="*/ 671563 w 984222"/>
                      <a:gd name="T7" fmla="*/ 888585 h 926085"/>
                      <a:gd name="T8" fmla="*/ 327794 w 984222"/>
                      <a:gd name="T9" fmla="*/ 941427 h 926085"/>
                      <a:gd name="T10" fmla="*/ 0 w 984222"/>
                      <a:gd name="T11" fmla="*/ 452621 h 92608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2"/>
                      <a:gd name="T19" fmla="*/ 0 h 926085"/>
                      <a:gd name="T20" fmla="*/ 984222 w 984222"/>
                      <a:gd name="T21" fmla="*/ 926085 h 92608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2" h="926085">
                        <a:moveTo>
                          <a:pt x="257062" y="0"/>
                        </a:moveTo>
                        <a:lnTo>
                          <a:pt x="853109" y="13745"/>
                        </a:lnTo>
                        <a:lnTo>
                          <a:pt x="984222" y="332068"/>
                        </a:lnTo>
                        <a:lnTo>
                          <a:pt x="671278" y="874104"/>
                        </a:lnTo>
                        <a:lnTo>
                          <a:pt x="327659" y="926085"/>
                        </a:lnTo>
                        <a:lnTo>
                          <a:pt x="0" y="445244"/>
                        </a:lnTo>
                        <a:lnTo>
                          <a:pt x="25706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进度把控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3" name="MH_Other_4"/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4049713" y="3566916"/>
                    <a:ext cx="1052512" cy="662597"/>
                  </a:xfrm>
                  <a:custGeom>
                    <a:avLst/>
                    <a:gdLst>
                      <a:gd name="T0" fmla="*/ 251436 w 1052835"/>
                      <a:gd name="T1" fmla="*/ 0 h 795773"/>
                      <a:gd name="T2" fmla="*/ 763194 w 1052835"/>
                      <a:gd name="T3" fmla="*/ 0 h 795773"/>
                      <a:gd name="T4" fmla="*/ 1047999 w 1052835"/>
                      <a:gd name="T5" fmla="*/ 518782 h 795773"/>
                      <a:gd name="T6" fmla="*/ 838845 w 1052835"/>
                      <a:gd name="T7" fmla="*/ 789257 h 795773"/>
                      <a:gd name="T8" fmla="*/ 215835 w 1052835"/>
                      <a:gd name="T9" fmla="*/ 789257 h 795773"/>
                      <a:gd name="T10" fmla="*/ 0 w 1052835"/>
                      <a:gd name="T11" fmla="*/ 519890 h 79577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52835"/>
                      <a:gd name="T19" fmla="*/ 0 h 795773"/>
                      <a:gd name="T20" fmla="*/ 1052835 w 1052835"/>
                      <a:gd name="T21" fmla="*/ 795773 h 79577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52835" h="795773">
                        <a:moveTo>
                          <a:pt x="252591" y="0"/>
                        </a:moveTo>
                        <a:lnTo>
                          <a:pt x="766714" y="0"/>
                        </a:lnTo>
                        <a:lnTo>
                          <a:pt x="1052835" y="523064"/>
                        </a:lnTo>
                        <a:lnTo>
                          <a:pt x="842715" y="795773"/>
                        </a:lnTo>
                        <a:lnTo>
                          <a:pt x="216826" y="795773"/>
                        </a:lnTo>
                        <a:lnTo>
                          <a:pt x="0" y="524181"/>
                        </a:lnTo>
                        <a:lnTo>
                          <a:pt x="2525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成本控制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4" name="MH_Other_5"/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3287713" y="3155602"/>
                    <a:ext cx="963612" cy="794853"/>
                  </a:xfrm>
                  <a:custGeom>
                    <a:avLst/>
                    <a:gdLst>
                      <a:gd name="T0" fmla="*/ 701649 w 964104"/>
                      <a:gd name="T1" fmla="*/ 0 h 954564"/>
                      <a:gd name="T2" fmla="*/ 956752 w 964104"/>
                      <a:gd name="T3" fmla="*/ 441925 h 954564"/>
                      <a:gd name="T4" fmla="*/ 649188 w 964104"/>
                      <a:gd name="T5" fmla="*/ 947448 h 954564"/>
                      <a:gd name="T6" fmla="*/ 310557 w 964104"/>
                      <a:gd name="T7" fmla="*/ 902174 h 954564"/>
                      <a:gd name="T8" fmla="*/ 0 w 964104"/>
                      <a:gd name="T9" fmla="*/ 364177 h 954564"/>
                      <a:gd name="T10" fmla="*/ 125826 w 964104"/>
                      <a:gd name="T11" fmla="*/ 43014 h 9545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4"/>
                      <a:gd name="T20" fmla="*/ 964104 w 964104"/>
                      <a:gd name="T21" fmla="*/ 954564 h 9545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4">
                        <a:moveTo>
                          <a:pt x="707042" y="0"/>
                        </a:moveTo>
                        <a:lnTo>
                          <a:pt x="964104" y="445244"/>
                        </a:lnTo>
                        <a:lnTo>
                          <a:pt x="654177" y="954564"/>
                        </a:lnTo>
                        <a:lnTo>
                          <a:pt x="312945" y="908949"/>
                        </a:lnTo>
                        <a:lnTo>
                          <a:pt x="0" y="366913"/>
                        </a:lnTo>
                        <a:lnTo>
                          <a:pt x="126793" y="43340"/>
                        </a:lnTo>
                        <a:lnTo>
                          <a:pt x="70704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风险防范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65" name="MH_Other_6"/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3284538" y="2326365"/>
                    <a:ext cx="982662" cy="772369"/>
                  </a:xfrm>
                  <a:custGeom>
                    <a:avLst/>
                    <a:gdLst>
                      <a:gd name="T0" fmla="*/ 641135 w 984221"/>
                      <a:gd name="T1" fmla="*/ 0 h 926084"/>
                      <a:gd name="T2" fmla="*/ 961093 w 984221"/>
                      <a:gd name="T3" fmla="*/ 488816 h 926084"/>
                      <a:gd name="T4" fmla="*/ 710072 w 984221"/>
                      <a:gd name="T5" fmla="*/ 941441 h 926084"/>
                      <a:gd name="T6" fmla="*/ 128033 w 984221"/>
                      <a:gd name="T7" fmla="*/ 927469 h 926084"/>
                      <a:gd name="T8" fmla="*/ 0 w 984221"/>
                      <a:gd name="T9" fmla="*/ 603867 h 926084"/>
                      <a:gd name="T10" fmla="*/ 305590 w 984221"/>
                      <a:gd name="T11" fmla="*/ 52843 h 92608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1"/>
                      <a:gd name="T19" fmla="*/ 0 h 926084"/>
                      <a:gd name="T20" fmla="*/ 984221 w 984221"/>
                      <a:gd name="T21" fmla="*/ 926084 h 92608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1" h="926084">
                        <a:moveTo>
                          <a:pt x="656563" y="0"/>
                        </a:moveTo>
                        <a:lnTo>
                          <a:pt x="984221" y="480841"/>
                        </a:lnTo>
                        <a:lnTo>
                          <a:pt x="727160" y="926084"/>
                        </a:lnTo>
                        <a:lnTo>
                          <a:pt x="131113" y="912340"/>
                        </a:lnTo>
                        <a:lnTo>
                          <a:pt x="0" y="594016"/>
                        </a:lnTo>
                        <a:lnTo>
                          <a:pt x="312944" y="51981"/>
                        </a:lnTo>
                        <a:lnTo>
                          <a:pt x="6565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考核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评价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体系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6" name="MH_Other_7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997325" y="2657002"/>
                    <a:ext cx="1157288" cy="9641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">
                    <a:noFill/>
                  </a:ln>
                </p:spPr>
                <p:txBody>
                  <a:bodyPr anchor="ctr"/>
                  <a:lstStyle/>
                  <a:p>
                    <a:pPr algn="just" eaLnBrk="1" fontAlgn="auto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9" name="矩形 58"/>
                <p:cNvSpPr/>
                <p:nvPr/>
              </p:nvSpPr>
              <p:spPr>
                <a:xfrm>
                  <a:off x="2317196" y="2709128"/>
                  <a:ext cx="1449066" cy="8785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项目管理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制度保障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与评价体系</a:t>
                  </a:r>
                </a:p>
              </p:txBody>
            </p:sp>
          </p:grpSp>
          <p:cxnSp>
            <p:nvCxnSpPr>
              <p:cNvPr id="45" name="直接连接符 44"/>
              <p:cNvCxnSpPr/>
              <p:nvPr/>
            </p:nvCxnSpPr>
            <p:spPr bwMode="auto">
              <a:xfrm>
                <a:off x="4788024" y="2064618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TextBox 45"/>
              <p:cNvSpPr txBox="1"/>
              <p:nvPr/>
            </p:nvSpPr>
            <p:spPr>
              <a:xfrm>
                <a:off x="4864061" y="1472900"/>
                <a:ext cx="201622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内部质量监控与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抽查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外部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质量监控与抽查</a:t>
                </a:r>
              </a:p>
              <a:p>
                <a:endParaRPr lang="zh-CN" altLang="en-US" sz="1600" dirty="0"/>
              </a:p>
            </p:txBody>
          </p:sp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120" y="3276054"/>
                <a:ext cx="2305050" cy="12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矩形 47"/>
              <p:cNvSpPr/>
              <p:nvPr/>
            </p:nvSpPr>
            <p:spPr>
              <a:xfrm>
                <a:off x="5796136" y="2478663"/>
                <a:ext cx="2544555" cy="1000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每周电话会议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特别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事项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报告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周报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、月报、阶段总结报告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 bwMode="auto">
              <a:xfrm>
                <a:off x="5653170" y="4551779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矩形 49"/>
              <p:cNvSpPr/>
              <p:nvPr/>
            </p:nvSpPr>
            <p:spPr>
              <a:xfrm>
                <a:off x="5796136" y="4014404"/>
                <a:ext cx="1761811" cy="77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关键时间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节点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项目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实施进度计划</a:t>
                </a:r>
              </a:p>
              <a:p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 bwMode="auto">
              <a:xfrm>
                <a:off x="300038" y="3936826"/>
                <a:ext cx="2108980" cy="92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矩形 51"/>
              <p:cNvSpPr/>
              <p:nvPr/>
            </p:nvSpPr>
            <p:spPr>
              <a:xfrm>
                <a:off x="594877" y="2936339"/>
                <a:ext cx="1761811" cy="12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建设内容变更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意外事项的处理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阶段成果签收确认</a:t>
                </a:r>
              </a:p>
              <a:p>
                <a:pPr algn="ctr"/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相关要求提前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约定</a:t>
                </a:r>
                <a:endParaRPr lang="en-US" altLang="zh-CN" sz="1600" dirty="0" smtClean="0"/>
              </a:p>
              <a:p>
                <a:endParaRPr lang="zh-CN" altLang="en-US" sz="1600" dirty="0"/>
              </a:p>
            </p:txBody>
          </p:sp>
          <p:cxnSp>
            <p:nvCxnSpPr>
              <p:cNvPr id="53" name="直接连接符 52"/>
              <p:cNvCxnSpPr/>
              <p:nvPr/>
            </p:nvCxnSpPr>
            <p:spPr bwMode="auto">
              <a:xfrm>
                <a:off x="876102" y="4944938"/>
                <a:ext cx="2808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矩形 53"/>
              <p:cNvSpPr/>
              <p:nvPr/>
            </p:nvSpPr>
            <p:spPr>
              <a:xfrm>
                <a:off x="847363" y="4165788"/>
                <a:ext cx="1959767" cy="77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制定项目实施预算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提交每日流水账阶段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成本核算并及时报备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323784" y="1706324"/>
                <a:ext cx="2304000" cy="1000715"/>
                <a:chOff x="433259" y="1438288"/>
                <a:chExt cx="2304000" cy="1000715"/>
              </a:xfrm>
            </p:grpSpPr>
            <p:cxnSp>
              <p:nvCxnSpPr>
                <p:cNvPr id="56" name="直接连接符 55"/>
                <p:cNvCxnSpPr/>
                <p:nvPr/>
              </p:nvCxnSpPr>
              <p:spPr bwMode="auto">
                <a:xfrm>
                  <a:off x="433259" y="2243286"/>
                  <a:ext cx="2304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矩形 56"/>
                <p:cNvSpPr/>
                <p:nvPr/>
              </p:nvSpPr>
              <p:spPr>
                <a:xfrm>
                  <a:off x="953394" y="1438288"/>
                  <a:ext cx="1761811" cy="10007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项目实施前评估</a:t>
                  </a:r>
                  <a:endParaRPr lang="en-US" altLang="zh-CN" sz="1600" b="1" dirty="0">
                    <a:latin typeface="微软雅黑" pitchFamily="34" charset="-122"/>
                    <a:ea typeface="微软雅黑" pitchFamily="34" charset="-122"/>
                  </a:endParaRPr>
                </a:p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项目实施过程评价</a:t>
                  </a:r>
                </a:p>
                <a:p>
                  <a:r>
                    <a:rPr lang="zh-CN" altLang="en-US" sz="1600" b="1" dirty="0">
                      <a:latin typeface="微软雅黑" pitchFamily="34" charset="-122"/>
                      <a:ea typeface="微软雅黑" pitchFamily="34" charset="-122"/>
                    </a:rPr>
                    <a:t>项目实施后评价</a:t>
                  </a:r>
                </a:p>
                <a:p>
                  <a:endParaRPr lang="zh-CN" altLang="en-US" sz="1600" dirty="0"/>
                </a:p>
              </p:txBody>
            </p:sp>
          </p:grpSp>
        </p:grpSp>
      </p:grpSp>
      <p:sp>
        <p:nvSpPr>
          <p:cNvPr id="34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03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836070" y="1722132"/>
            <a:ext cx="8026813" cy="1711666"/>
          </a:xfrm>
          <a:prstGeom prst="rect">
            <a:avLst/>
          </a:prstGeom>
          <a:solidFill>
            <a:srgbClr val="4BACC6">
              <a:lumMod val="60000"/>
              <a:lumOff val="40000"/>
              <a:alpha val="4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833453" y="3887520"/>
            <a:ext cx="7888454" cy="2245927"/>
            <a:chOff x="-252536" y="2655415"/>
            <a:chExt cx="10521625" cy="3373395"/>
          </a:xfrm>
        </p:grpSpPr>
        <p:grpSp>
          <p:nvGrpSpPr>
            <p:cNvPr id="66" name="组合 65"/>
            <p:cNvGrpSpPr/>
            <p:nvPr/>
          </p:nvGrpSpPr>
          <p:grpSpPr>
            <a:xfrm>
              <a:off x="-252536" y="3651261"/>
              <a:ext cx="1440160" cy="964671"/>
              <a:chOff x="1587" y="1831578"/>
              <a:chExt cx="1603374" cy="896952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1587" y="1831578"/>
                <a:ext cx="1603374" cy="896952"/>
              </a:xfrm>
              <a:prstGeom prst="roundRect">
                <a:avLst>
                  <a:gd name="adj" fmla="val 10000"/>
                </a:avLst>
              </a:prstGeom>
              <a:solidFill>
                <a:srgbClr val="0070C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产教融合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圆角矩形 4"/>
              <p:cNvSpPr/>
              <p:nvPr/>
            </p:nvSpPr>
            <p:spPr>
              <a:xfrm>
                <a:off x="25068" y="1885122"/>
                <a:ext cx="1556412" cy="7547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9210" tIns="29210" rIns="29210" bIns="29210" numCol="1" spcCol="1270" anchor="ctr" anchorCtr="0">
                <a:noAutofit/>
              </a:bodyPr>
              <a:lstStyle/>
              <a:p>
                <a:pPr marL="0" marR="0" lvl="0" indent="0" algn="ctr" defTabSz="1594866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7684556" y="3749728"/>
              <a:ext cx="2584533" cy="1058752"/>
              <a:chOff x="4514518" y="1552652"/>
              <a:chExt cx="3782446" cy="856710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6189534" y="1552652"/>
                <a:ext cx="2107430" cy="844251"/>
              </a:xfrm>
              <a:prstGeom prst="roundRect">
                <a:avLst>
                  <a:gd name="adj" fmla="val 10000"/>
                </a:avLst>
              </a:prstGeom>
              <a:solidFill>
                <a:srgbClr val="0070C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共同发展</a:t>
                </a:r>
              </a:p>
            </p:txBody>
          </p:sp>
          <p:sp>
            <p:nvSpPr>
              <p:cNvPr id="87" name="圆角矩形 16"/>
              <p:cNvSpPr/>
              <p:nvPr/>
            </p:nvSpPr>
            <p:spPr>
              <a:xfrm>
                <a:off x="4514518" y="1654637"/>
                <a:ext cx="1556412" cy="7547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9210" tIns="29210" rIns="29210" bIns="29210" numCol="1" spcCol="1270" anchor="ctr" anchorCtr="0">
                <a:noAutofit/>
              </a:bodyPr>
              <a:lstStyle/>
              <a:p>
                <a:pPr marL="0" marR="0" lvl="0" indent="0" algn="ctr" defTabSz="1594866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921035" y="2655415"/>
              <a:ext cx="6295266" cy="1485529"/>
              <a:chOff x="1921035" y="2456124"/>
              <a:chExt cx="6295266" cy="1485529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921035" y="2456124"/>
                <a:ext cx="6295266" cy="1485529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solidFill>
                  <a:srgbClr val="00B0F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2019925" y="2503464"/>
                <a:ext cx="2606389" cy="612000"/>
              </a:xfrm>
              <a:prstGeom prst="roundRect">
                <a:avLst>
                  <a:gd name="adj" fmla="val 10000"/>
                </a:avLst>
              </a:prstGeom>
              <a:solidFill>
                <a:srgbClr val="00B0F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互为支撑</a:t>
                </a:r>
                <a:endPara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5206629" y="2503464"/>
                <a:ext cx="2882294" cy="612000"/>
              </a:xfrm>
              <a:prstGeom prst="roundRect">
                <a:avLst>
                  <a:gd name="adj" fmla="val 10000"/>
                </a:avLst>
              </a:prstGeom>
              <a:solidFill>
                <a:srgbClr val="00B0F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</a:t>
                </a:r>
                <a:r>
                  <a:rPr kumimoji="0" lang="zh-CN" altLang="en-US" sz="18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动力</a:t>
                </a:r>
                <a:endPara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TextBox 35"/>
              <p:cNvSpPr txBox="1"/>
              <p:nvPr/>
            </p:nvSpPr>
            <p:spPr>
              <a:xfrm>
                <a:off x="1947747" y="3144374"/>
                <a:ext cx="2678567" cy="76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职业教育为产业发展提供高素质技能人才；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产业资源可转化为教育资源</a:t>
                </a:r>
              </a:p>
            </p:txBody>
          </p:sp>
          <p:sp>
            <p:nvSpPr>
              <p:cNvPr id="84" name="TextBox 36"/>
              <p:cNvSpPr txBox="1"/>
              <p:nvPr/>
            </p:nvSpPr>
            <p:spPr>
              <a:xfrm>
                <a:off x="5162642" y="3127216"/>
                <a:ext cx="2925333" cy="76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职业院校通过科研和技术协同创新，促进产业转型升级；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产业发展带动职业教育的发展</a:t>
                </a:r>
              </a:p>
            </p:txBody>
          </p:sp>
          <p:sp>
            <p:nvSpPr>
              <p:cNvPr id="85" name="KSO_Shape"/>
              <p:cNvSpPr/>
              <p:nvPr/>
            </p:nvSpPr>
            <p:spPr>
              <a:xfrm>
                <a:off x="4626315" y="2496580"/>
                <a:ext cx="612508" cy="612508"/>
              </a:xfrm>
              <a:prstGeom prst="mathPlus">
                <a:avLst>
                  <a:gd name="adj1" fmla="val 922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9" name="直接箭头连接符 68"/>
            <p:cNvCxnSpPr>
              <a:stCxn id="88" idx="3"/>
              <a:endCxn id="80" idx="1"/>
            </p:cNvCxnSpPr>
            <p:nvPr/>
          </p:nvCxnSpPr>
          <p:spPr>
            <a:xfrm flipV="1">
              <a:off x="1187624" y="3398181"/>
              <a:ext cx="733412" cy="73541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70" name="直接箭头连接符 69"/>
            <p:cNvCxnSpPr>
              <a:stCxn id="88" idx="3"/>
              <a:endCxn id="73" idx="1"/>
            </p:cNvCxnSpPr>
            <p:nvPr/>
          </p:nvCxnSpPr>
          <p:spPr>
            <a:xfrm>
              <a:off x="1187624" y="4133596"/>
              <a:ext cx="743285" cy="9964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71" name="直接箭头连接符 70"/>
            <p:cNvCxnSpPr>
              <a:endCxn id="86" idx="1"/>
            </p:cNvCxnSpPr>
            <p:nvPr/>
          </p:nvCxnSpPr>
          <p:spPr>
            <a:xfrm>
              <a:off x="8252857" y="3505914"/>
              <a:ext cx="576232" cy="765487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grpSp>
          <p:nvGrpSpPr>
            <p:cNvPr id="72" name="组合 71"/>
            <p:cNvGrpSpPr/>
            <p:nvPr/>
          </p:nvGrpSpPr>
          <p:grpSpPr>
            <a:xfrm>
              <a:off x="1930909" y="4231365"/>
              <a:ext cx="6898180" cy="1797445"/>
              <a:chOff x="1930909" y="4489271"/>
              <a:chExt cx="6898180" cy="179744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930909" y="4489271"/>
                <a:ext cx="6285392" cy="1797445"/>
              </a:xfrm>
              <a:prstGeom prst="rect">
                <a:avLst/>
              </a:prstGeom>
              <a:solidFill>
                <a:sysClr val="window" lastClr="FFFFFF"/>
              </a:solidFill>
              <a:ln w="15875" cap="flat" cmpd="sng" algn="ctr">
                <a:solidFill>
                  <a:srgbClr val="00B0F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2019926" y="4563496"/>
                <a:ext cx="2606388" cy="612000"/>
              </a:xfrm>
              <a:prstGeom prst="roundRect">
                <a:avLst>
                  <a:gd name="adj" fmla="val 10000"/>
                </a:avLst>
              </a:prstGeom>
              <a:solidFill>
                <a:srgbClr val="00B0F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集约发展</a:t>
                </a:r>
                <a:endPara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5266565" y="4569285"/>
                <a:ext cx="2822358" cy="612000"/>
              </a:xfrm>
              <a:prstGeom prst="roundRect">
                <a:avLst>
                  <a:gd name="adj" fmla="val 10000"/>
                </a:avLst>
              </a:prstGeom>
              <a:solidFill>
                <a:srgbClr val="00B0F0"/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创新发展</a:t>
                </a:r>
                <a:endPara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TextBox 37"/>
              <p:cNvSpPr txBox="1"/>
              <p:nvPr/>
            </p:nvSpPr>
            <p:spPr>
              <a:xfrm>
                <a:off x="1955987" y="5235946"/>
                <a:ext cx="2678567" cy="76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聚集产业、人才、技术、资本等要素，产生规模效应，实现职业教育和产业的集约发展。</a:t>
                </a:r>
              </a:p>
            </p:txBody>
          </p:sp>
          <p:sp>
            <p:nvSpPr>
              <p:cNvPr id="77" name="TextBox 38"/>
              <p:cNvSpPr txBox="1"/>
              <p:nvPr/>
            </p:nvSpPr>
            <p:spPr>
              <a:xfrm>
                <a:off x="5291833" y="5294560"/>
                <a:ext cx="2867309" cy="970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职业教育：中</a:t>
                </a:r>
                <a:r>
                  <a:rPr kumimoji="0" lang="en-US" altLang="zh-CN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</a:t>
                </a:r>
                <a:r>
                  <a:rPr kumimoji="0" lang="en-US" altLang="zh-CN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应本贯通式发展，现代学徒制，校中厂，厂中校；</a:t>
                </a:r>
                <a:endPara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3731" marR="0" lvl="0" indent="-133731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产业发展：职业教育贯穿产业发展全链条。</a:t>
                </a:r>
              </a:p>
            </p:txBody>
          </p:sp>
          <p:sp>
            <p:nvSpPr>
              <p:cNvPr id="78" name="KSO_Shape"/>
              <p:cNvSpPr/>
              <p:nvPr/>
            </p:nvSpPr>
            <p:spPr>
              <a:xfrm>
                <a:off x="4626315" y="4576024"/>
                <a:ext cx="612508" cy="612508"/>
              </a:xfrm>
              <a:prstGeom prst="mathPlus">
                <a:avLst>
                  <a:gd name="adj1" fmla="val 922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9" name="直接箭头连接符 78"/>
              <p:cNvCxnSpPr>
                <a:endCxn id="86" idx="1"/>
              </p:cNvCxnSpPr>
              <p:nvPr/>
            </p:nvCxnSpPr>
            <p:spPr>
              <a:xfrm flipV="1">
                <a:off x="8262731" y="4529308"/>
                <a:ext cx="566358" cy="118314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tailEnd type="arrow"/>
              </a:ln>
              <a:effectLst/>
            </p:spPr>
          </p:cxnSp>
        </p:grpSp>
      </p:grpSp>
      <p:sp>
        <p:nvSpPr>
          <p:cNvPr id="90" name="矩形 89"/>
          <p:cNvSpPr/>
          <p:nvPr/>
        </p:nvSpPr>
        <p:spPr>
          <a:xfrm>
            <a:off x="1890603" y="1705606"/>
            <a:ext cx="7972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习近平总书记在</a:t>
            </a:r>
            <a:r>
              <a:rPr kumimoji="0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十九大报告</a:t>
            </a:r>
            <a:r>
              <a: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提出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要</a:t>
            </a:r>
            <a:r>
              <a: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完善职业教育和培训体系，深化产教融合、校企合作</a:t>
            </a:r>
            <a:r>
              <a: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2885" marR="0" lvl="0" indent="-22288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国务院办公厅</a:t>
            </a:r>
            <a:r>
              <a: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《关于深化产教融合的若干意见》和教育部、发改委、工信部、财政部、人社部、国税总局《职业学校校企合作促进办法》相继出台。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4463" y="749632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产教融合新引领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79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42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3525" y="710406"/>
            <a:ext cx="2958775" cy="53194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（四） 产品服务清单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51644"/>
              </p:ext>
            </p:extLst>
          </p:nvPr>
        </p:nvGraphicFramePr>
        <p:xfrm>
          <a:off x="552450" y="1552575"/>
          <a:ext cx="10915649" cy="4373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298"/>
                <a:gridCol w="3449110"/>
                <a:gridCol w="5627292"/>
                <a:gridCol w="1123949"/>
              </a:tblGrid>
              <a:tr h="3500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类别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产品</a:t>
                      </a:r>
                      <a:r>
                        <a:rPr lang="zh-CN" altLang="en-US" sz="18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项目名称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使用范围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预算经费</a:t>
                      </a:r>
                      <a:endParaRPr lang="zh-CN" sz="18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高职优质校任务书及建设方案编制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高职优质校建设申报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需求的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校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赛名师智慧课堂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优质校建设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内涵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提升需求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专业实训基地优化提升建设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优质校建设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高职院校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内涵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建设提升需求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endParaRPr lang="zh-CN" altLang="en-US" sz="1600" b="1" kern="1200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教学实训课程软件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公共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实训基地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en-US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</a:t>
                      </a: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训基地建设需求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</a:t>
                      </a:r>
                      <a:r>
                        <a:rPr 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</a:t>
                      </a:r>
                      <a:r>
                        <a:rPr lang="zh-CN" sz="1600" b="1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诊断</a:t>
                      </a:r>
                      <a:r>
                        <a:rPr lang="zh-CN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与</a:t>
                      </a:r>
                      <a:r>
                        <a:rPr lang="zh-CN" altLang="en-US" sz="1600" b="1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评价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优质校建设</a:t>
                      </a:r>
                      <a:r>
                        <a:rPr 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教学质量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诊断与评价体系需求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6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虚拟仿真实训平台</a:t>
                      </a:r>
                      <a:r>
                        <a:rPr lang="en-US" altLang="zh-CN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实训软件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高职类学校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有区域公共实训基地、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虚拟仿真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</a:t>
                      </a:r>
                      <a:r>
                        <a:rPr lang="zh-CN" altLang="en-US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平台</a:t>
                      </a:r>
                      <a:r>
                        <a:rPr lang="zh-CN" altLang="zh-CN" sz="1600" kern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师资队伍培训提升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高职优质校建设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高职院校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</a:t>
                      </a:r>
                      <a:r>
                        <a:rPr lang="zh-CN" altLang="en-US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内涵</a:t>
                      </a:r>
                      <a:r>
                        <a:rPr lang="zh-CN" altLang="zh-CN" sz="1600" kern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建设提升需求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高职信息化管理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高职院校智慧校园或信息化管理平台建设需求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校企合作专业建设直通车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产教融合协同育人机制、特色专业建设、社会服务能力需求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特色专业网站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围绕特色专业建设需求，优化提升特色专业网站建设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国家、省级教学成果奖申报</a:t>
                      </a:r>
                      <a:endParaRPr lang="zh-CN" sz="1600" b="1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利用国泰安丰富专家资源，帮助学校申报各类教学成果需求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72675" y="1177987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单位“万元”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48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1768416" y="404813"/>
            <a:ext cx="98749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25" y="734943"/>
            <a:ext cx="3529363" cy="53194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（五）</a:t>
            </a:r>
            <a:r>
              <a:rPr lang="en-US" altLang="zh-CN" sz="2000" b="1" dirty="0" smtClean="0">
                <a:solidFill>
                  <a:srgbClr val="FFFFFF"/>
                </a:solidFill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专业建设团队保障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36506" y="1552620"/>
            <a:ext cx="3538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全国一流的职业教育专家</a:t>
            </a:r>
            <a:endParaRPr lang="zh-CN" altLang="en-US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31242"/>
              </p:ext>
            </p:extLst>
          </p:nvPr>
        </p:nvGraphicFramePr>
        <p:xfrm>
          <a:off x="669876" y="2090820"/>
          <a:ext cx="7172373" cy="327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40"/>
                <a:gridCol w="852931"/>
                <a:gridCol w="571110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 姓 名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职务职称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俞仲文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教育部职业教育学会副会长、深圳职院创校院长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  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教育部教学诊改委副主任委员、国家第一批高职示范校院长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张  玲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教育部专家库专家、原武汉职业技术学院党委书记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金志涛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教育部专家库专家、原山东威海职业技术学院院长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周   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教育部专家库专家、原湖南信息科技职业学院院长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李建月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湖南省高教学会教育技术分会原副理事长、南华大学教授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房巧红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广东省教指委物流分会副会长、深圳市南山科创局评审专家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293100" y="2303086"/>
            <a:ext cx="3048000" cy="2964914"/>
          </a:xfrm>
          <a:prstGeom prst="rect">
            <a:avLst/>
          </a:prstGeom>
          <a:ln cmpd="sng">
            <a:solidFill>
              <a:schemeClr val="accent2"/>
            </a:solidFill>
          </a:ln>
        </p:spPr>
        <p:txBody>
          <a:bodyPr>
            <a:spAutoFit/>
          </a:bodyPr>
          <a:lstStyle/>
          <a:p>
            <a:pPr algn="just" defTabSz="1172352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12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事业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余个学科专业的丰富产品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财税</a:t>
            </a:r>
            <a:r>
              <a:rPr lang="zh-CN" altLang="en-US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审事业部群、计算机教育事业部群、机电与自动化事业部群、校园文化事业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部。</a:t>
            </a:r>
            <a:endParaRPr lang="en-US" altLang="zh-CN" kern="1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algn="ctr" defTabSz="1172352">
              <a:lnSpc>
                <a:spcPts val="2564"/>
              </a:lnSpc>
              <a:defRPr/>
            </a:pPr>
            <a:r>
              <a:rPr lang="en-US" altLang="zh-CN" sz="36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Berlin Sans FB Demi" panose="020E0802020502020306" pitchFamily="34" charset="0"/>
                <a:ea typeface="微软雅黑" panose="020B0503020204020204" pitchFamily="34" charset="-122"/>
              </a:rPr>
              <a:t>……</a:t>
            </a:r>
            <a:endParaRPr lang="zh-CN" altLang="zh-CN" sz="3600" kern="100" dirty="0">
              <a:solidFill>
                <a:sysClr val="windowText" lastClr="000000"/>
              </a:solidFill>
              <a:latin typeface="Berlin Sans FB Demi" panose="020E0802020502020306" pitchFamily="34" charset="0"/>
              <a:ea typeface="微软雅黑" panose="020B0503020204020204" pitchFamily="34" charset="-122"/>
              <a:cs typeface="Times New Roman"/>
            </a:endParaRPr>
          </a:p>
          <a:p>
            <a:pPr lvl="0" algn="just" defTabSz="1172352">
              <a:lnSpc>
                <a:spcPts val="3590"/>
              </a:lnSpc>
              <a:defRPr/>
            </a:pPr>
            <a:endParaRPr lang="zh-CN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49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21011"/>
            <a:ext cx="12192000" cy="1136992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9613901" y="6190539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29">
                <a:lnSpc>
                  <a:spcPct val="100000"/>
                </a:lnSpc>
              </a:pP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502427" y="3946532"/>
            <a:ext cx="4211722" cy="923328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kumimoji="1" lang="en-US" altLang="zh-CN" sz="5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1" lang="zh-CN" altLang="en-US" sz="5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02427" y="3174211"/>
            <a:ext cx="3985632" cy="92332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5400" b="1" spc="200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</a:rPr>
              <a:t>敬请指导</a:t>
            </a:r>
            <a:endParaRPr lang="zh-CN" altLang="en-US" sz="5400" b="1" spc="200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175"/>
            <a:ext cx="12192000" cy="2507218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2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0" y="174"/>
            <a:ext cx="10488059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171981" y="2"/>
            <a:ext cx="5001659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472806" y="2977511"/>
            <a:ext cx="4589348" cy="1892349"/>
            <a:chOff x="1490663" y="2131468"/>
            <a:chExt cx="4589348" cy="189234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5" y="2131468"/>
              <a:ext cx="3519484" cy="416592"/>
            </a:xfrm>
            <a:prstGeom prst="rect">
              <a:avLst/>
            </a:prstGeom>
          </p:spPr>
        </p:pic>
        <p:sp>
          <p:nvSpPr>
            <p:cNvPr id="36" name="标题 3"/>
            <p:cNvSpPr txBox="1">
              <a:spLocks/>
            </p:cNvSpPr>
            <p:nvPr/>
          </p:nvSpPr>
          <p:spPr>
            <a:xfrm>
              <a:off x="2459494" y="2931210"/>
              <a:ext cx="3620517" cy="109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联系人：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周 忠、毕晓峰、</a:t>
              </a:r>
              <a:r>
                <a:rPr lang="zh-CN" altLang="en-US" sz="1000" dirty="0" smtClean="0">
                  <a:solidFill>
                    <a:srgbClr val="3E3A39"/>
                  </a:solidFill>
                  <a:latin typeface="微软雅黑" pitchFamily="34" charset="-122"/>
                </a:rPr>
                <a:t>薛 刚</a:t>
              </a:r>
              <a:r>
                <a:rPr lang="en-US" altLang="zh-CN" sz="1000" dirty="0" smtClean="0">
                  <a:solidFill>
                    <a:srgbClr val="3E3A39"/>
                  </a:solidFill>
                  <a:latin typeface="微软雅黑" pitchFamily="34" charset="-122"/>
                </a:rPr>
                <a:t>  </a:t>
              </a:r>
              <a:endParaRPr lang="en-US" altLang="zh-CN" sz="1000" dirty="0">
                <a:solidFill>
                  <a:srgbClr val="3E3A39"/>
                </a:solidFill>
                <a:latin typeface="微软雅黑" pitchFamily="34" charset="-122"/>
              </a:endParaRP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邮箱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：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zhong.zhou@gtafe.com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          xiaofeng.bi@gtafe.com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          gang.xue@gtafe.com</a:t>
              </a: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手机：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 13802575095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18098999647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、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13802587813</a:t>
              </a:r>
            </a:p>
            <a:p>
              <a:pPr defTabSz="913729">
                <a:lnSpc>
                  <a:spcPts val="1300"/>
                </a:lnSpc>
              </a:pPr>
              <a:r>
                <a:rPr lang="zh-CN" altLang="en-US" sz="1000" dirty="0">
                  <a:solidFill>
                    <a:srgbClr val="C30D23"/>
                  </a:solidFill>
                  <a:latin typeface="微软雅黑" pitchFamily="34" charset="-122"/>
                </a:rPr>
                <a:t>地址：</a:t>
              </a:r>
              <a:r>
                <a:rPr lang="en-US" altLang="zh-CN" sz="1000" dirty="0">
                  <a:solidFill>
                    <a:srgbClr val="C30D23"/>
                  </a:solidFill>
                  <a:latin typeface="微软雅黑" pitchFamily="34" charset="-122"/>
                </a:rPr>
                <a:t> 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深圳市南山区学苑大道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1001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号南山智园</a:t>
              </a:r>
              <a:r>
                <a:rPr lang="en-US" altLang="zh-CN" sz="1000" dirty="0">
                  <a:solidFill>
                    <a:srgbClr val="3E3A39"/>
                  </a:solidFill>
                  <a:latin typeface="微软雅黑" pitchFamily="34" charset="-122"/>
                </a:rPr>
                <a:t>A4</a:t>
              </a:r>
              <a:r>
                <a:rPr lang="zh-CN" altLang="en-US" sz="1000" dirty="0">
                  <a:solidFill>
                    <a:srgbClr val="3E3A39"/>
                  </a:solidFill>
                  <a:latin typeface="微软雅黑" pitchFamily="34" charset="-122"/>
                </a:rPr>
                <a:t>栋</a:t>
              </a: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8" b="5478"/>
            <a:stretch/>
          </p:blipFill>
          <p:spPr>
            <a:xfrm>
              <a:off x="1490663" y="2699485"/>
              <a:ext cx="968831" cy="864421"/>
            </a:xfrm>
            <a:prstGeom prst="rect">
              <a:avLst/>
            </a:prstGeom>
          </p:spPr>
        </p:pic>
      </p:grpSp>
      <p:sp>
        <p:nvSpPr>
          <p:cNvPr id="16" name="标题 3"/>
          <p:cNvSpPr txBox="1">
            <a:spLocks/>
          </p:cNvSpPr>
          <p:nvPr/>
        </p:nvSpPr>
        <p:spPr>
          <a:xfrm>
            <a:off x="2553121" y="3546421"/>
            <a:ext cx="19379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712737"/>
            <a:r>
              <a:rPr lang="zh-CN" altLang="en-US" sz="900" dirty="0">
                <a:solidFill>
                  <a:srgbClr val="3E3A39"/>
                </a:solidFill>
                <a:latin typeface="微软雅黑" pitchFamily="34" charset="-122"/>
              </a:rPr>
              <a:t>深圳国泰安教育技术股份有限公司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4145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2"/>
            <a:ext cx="7584830" cy="241231"/>
            <a:chOff x="0" y="404812"/>
            <a:chExt cx="7952361" cy="241231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794013" y="404812"/>
              <a:ext cx="6158348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04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1768416" y="404812"/>
            <a:ext cx="9728491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967801" y="1925290"/>
            <a:ext cx="7560838" cy="3364356"/>
            <a:chOff x="395538" y="1509368"/>
            <a:chExt cx="7560838" cy="3364356"/>
          </a:xfrm>
        </p:grpSpPr>
        <p:grpSp>
          <p:nvGrpSpPr>
            <p:cNvPr id="73" name="组合 72"/>
            <p:cNvGrpSpPr/>
            <p:nvPr/>
          </p:nvGrpSpPr>
          <p:grpSpPr>
            <a:xfrm>
              <a:off x="395538" y="1509368"/>
              <a:ext cx="7056782" cy="3364356"/>
              <a:chOff x="971600" y="1358212"/>
              <a:chExt cx="4977552" cy="3272328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81964" y="1358212"/>
                <a:ext cx="4967188" cy="1427280"/>
                <a:chOff x="981964" y="1358212"/>
                <a:chExt cx="4967188" cy="1427280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981964" y="1358212"/>
                  <a:ext cx="4967188" cy="556044"/>
                  <a:chOff x="840739" y="1358212"/>
                  <a:chExt cx="4967188" cy="556044"/>
                </a:xfrm>
              </p:grpSpPr>
              <p:sp>
                <p:nvSpPr>
                  <p:cNvPr id="90" name="对角圆角矩形 89"/>
                  <p:cNvSpPr/>
                  <p:nvPr/>
                </p:nvSpPr>
                <p:spPr>
                  <a:xfrm>
                    <a:off x="840739" y="1358212"/>
                    <a:ext cx="575214" cy="556044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rotWithShape="1">
                    <a:gsLst>
                      <a:gs pos="0">
                        <a:srgbClr val="4F81BD"/>
                      </a:gs>
                      <a:gs pos="100000">
                        <a:srgbClr val="4F81BD"/>
                      </a:gs>
                      <a:gs pos="100000">
                        <a:srgbClr val="F79646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lIns="91410" tIns="45705" rIns="91410" bIns="45705" rtlCol="0" anchor="ctr"/>
                  <a:lstStyle/>
                  <a:p>
                    <a:pPr marL="0" marR="0" lvl="0" indent="0" algn="ctr" defTabSz="91403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endParaRPr kumimoji="0" lang="zh-CN" alt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91" name="直接连接符 90"/>
                  <p:cNvCxnSpPr/>
                  <p:nvPr/>
                </p:nvCxnSpPr>
                <p:spPr>
                  <a:xfrm>
                    <a:off x="1403647" y="1869408"/>
                    <a:ext cx="44042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  <a:headEnd type="oval" w="med" len="med"/>
                    <a:tailEnd type="triangle" w="med" len="med"/>
                  </a:ln>
                  <a:effectLst/>
                </p:spPr>
              </p:cxnSp>
            </p:grpSp>
            <p:grpSp>
              <p:nvGrpSpPr>
                <p:cNvPr id="87" name="组合 86"/>
                <p:cNvGrpSpPr/>
                <p:nvPr/>
              </p:nvGrpSpPr>
              <p:grpSpPr>
                <a:xfrm>
                  <a:off x="981964" y="2229448"/>
                  <a:ext cx="4967188" cy="556044"/>
                  <a:chOff x="840739" y="1194176"/>
                  <a:chExt cx="4967188" cy="556044"/>
                </a:xfrm>
              </p:grpSpPr>
              <p:sp>
                <p:nvSpPr>
                  <p:cNvPr id="88" name="对角圆角矩形 87"/>
                  <p:cNvSpPr/>
                  <p:nvPr/>
                </p:nvSpPr>
                <p:spPr>
                  <a:xfrm>
                    <a:off x="840739" y="1194176"/>
                    <a:ext cx="575214" cy="556044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rotWithShape="1">
                    <a:gsLst>
                      <a:gs pos="100000">
                        <a:srgbClr val="4F81BD"/>
                      </a:gs>
                      <a:gs pos="100000">
                        <a:srgbClr val="F79646">
                          <a:shade val="93000"/>
                          <a:satMod val="130000"/>
                        </a:srgbClr>
                      </a:gs>
                      <a:gs pos="100000">
                        <a:srgbClr val="F79646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lIns="91410" tIns="45705" rIns="91410" bIns="45705" rtlCol="0" anchor="ctr"/>
                  <a:lstStyle/>
                  <a:p>
                    <a:pPr marL="0" marR="0" lvl="0" indent="0" algn="ctr" defTabSz="91403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  <a:endParaRPr kumimoji="0" lang="zh-CN" alt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89" name="直接连接符 88"/>
                  <p:cNvCxnSpPr/>
                  <p:nvPr/>
                </p:nvCxnSpPr>
                <p:spPr>
                  <a:xfrm>
                    <a:off x="1403647" y="1705372"/>
                    <a:ext cx="44042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  <a:headEnd type="oval" w="med" len="med"/>
                    <a:tailEnd type="triangle" w="med" len="med"/>
                  </a:ln>
                  <a:effectLst/>
                </p:spPr>
              </p:cxnSp>
            </p:grpSp>
          </p:grpSp>
          <p:grpSp>
            <p:nvGrpSpPr>
              <p:cNvPr id="79" name="组合 78"/>
              <p:cNvGrpSpPr/>
              <p:nvPr/>
            </p:nvGrpSpPr>
            <p:grpSpPr>
              <a:xfrm>
                <a:off x="971600" y="3086404"/>
                <a:ext cx="4977552" cy="1544136"/>
                <a:chOff x="981964" y="1063040"/>
                <a:chExt cx="4977552" cy="1544136"/>
              </a:xfrm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981964" y="1063040"/>
                  <a:ext cx="4977552" cy="556044"/>
                  <a:chOff x="840739" y="1063040"/>
                  <a:chExt cx="4977552" cy="556044"/>
                </a:xfrm>
              </p:grpSpPr>
              <p:sp>
                <p:nvSpPr>
                  <p:cNvPr id="84" name="对角圆角矩形 83"/>
                  <p:cNvSpPr/>
                  <p:nvPr/>
                </p:nvSpPr>
                <p:spPr>
                  <a:xfrm>
                    <a:off x="840739" y="1063040"/>
                    <a:ext cx="575214" cy="556044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rotWithShape="1">
                    <a:gsLst>
                      <a:gs pos="98000">
                        <a:srgbClr val="4F81BD"/>
                      </a:gs>
                      <a:gs pos="100000">
                        <a:srgbClr val="4F81BD"/>
                      </a:gs>
                      <a:gs pos="99000">
                        <a:srgbClr val="F79646">
                          <a:shade val="93000"/>
                          <a:satMod val="130000"/>
                        </a:srgbClr>
                      </a:gs>
                      <a:gs pos="100000">
                        <a:srgbClr val="F79646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lIns="91410" tIns="45705" rIns="91410" bIns="45705" rtlCol="0" anchor="ctr"/>
                  <a:lstStyle/>
                  <a:p>
                    <a:pPr marL="0" marR="0" lvl="0" indent="0" algn="ctr" defTabSz="91403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3</a:t>
                    </a:r>
                    <a:endParaRPr kumimoji="0" lang="zh-CN" alt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85" name="直接连接符 84"/>
                  <p:cNvCxnSpPr/>
                  <p:nvPr/>
                </p:nvCxnSpPr>
                <p:spPr>
                  <a:xfrm>
                    <a:off x="1403647" y="1574236"/>
                    <a:ext cx="4414644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  <a:headEnd type="oval" w="med" len="med"/>
                    <a:tailEnd type="triangle" w="med" len="med"/>
                  </a:ln>
                  <a:effectLst/>
                </p:spPr>
              </p:cxnSp>
            </p:grpSp>
            <p:grpSp>
              <p:nvGrpSpPr>
                <p:cNvPr id="81" name="组合 80"/>
                <p:cNvGrpSpPr/>
                <p:nvPr/>
              </p:nvGrpSpPr>
              <p:grpSpPr>
                <a:xfrm>
                  <a:off x="981964" y="2051132"/>
                  <a:ext cx="4977552" cy="556044"/>
                  <a:chOff x="840739" y="1015860"/>
                  <a:chExt cx="4977552" cy="556044"/>
                </a:xfrm>
              </p:grpSpPr>
              <p:sp>
                <p:nvSpPr>
                  <p:cNvPr id="82" name="对角圆角矩形 81"/>
                  <p:cNvSpPr/>
                  <p:nvPr/>
                </p:nvSpPr>
                <p:spPr>
                  <a:xfrm>
                    <a:off x="840739" y="1015860"/>
                    <a:ext cx="575214" cy="556044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rotWithShape="1">
                    <a:gsLst>
                      <a:gs pos="100000">
                        <a:srgbClr val="4F81BD"/>
                      </a:gs>
                      <a:gs pos="100000">
                        <a:srgbClr val="4F81BD"/>
                      </a:gs>
                      <a:gs pos="100000">
                        <a:srgbClr val="F79646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lIns="91410" tIns="45705" rIns="91410" bIns="45705" rtlCol="0" anchor="ctr"/>
                  <a:lstStyle/>
                  <a:p>
                    <a:pPr marL="0" marR="0" lvl="0" indent="0" algn="ctr" defTabSz="91403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</a:t>
                    </a:r>
                    <a:endParaRPr kumimoji="0" lang="zh-CN" alt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1403647" y="1527056"/>
                    <a:ext cx="4414644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  <a:headEnd type="oval" w="med" len="med"/>
                    <a:tailEnd type="triangle" w="med" len="med"/>
                  </a:ln>
                  <a:effectLst/>
                </p:spPr>
              </p:cxnSp>
            </p:grpSp>
          </p:grpSp>
        </p:grpSp>
        <p:sp>
          <p:nvSpPr>
            <p:cNvPr id="74" name="矩形 73"/>
            <p:cNvSpPr/>
            <p:nvPr/>
          </p:nvSpPr>
          <p:spPr>
            <a:xfrm>
              <a:off x="1331640" y="1595155"/>
              <a:ext cx="63367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产业转型需求，打造应用型本科的品牌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308408" y="2457391"/>
              <a:ext cx="6431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基于国家</a:t>
              </a: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申本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政策，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推进高职院校快速</a:t>
              </a: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331970" y="3424273"/>
              <a:ext cx="64803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围绕创新驱动发展</a:t>
              </a: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促进高职院校内涵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331640" y="4401607"/>
              <a:ext cx="66247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强化信息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</a:t>
              </a:r>
              <a:r>
                <a:rPr kumimoji="0" lang="zh-CN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提升人才培养质量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43449" y="708682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申建新要求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1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05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8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29"/>
          <p:cNvGrpSpPr/>
          <p:nvPr/>
        </p:nvGrpSpPr>
        <p:grpSpPr>
          <a:xfrm>
            <a:off x="801071" y="1977390"/>
            <a:ext cx="5006403" cy="957263"/>
            <a:chOff x="2" y="1417340"/>
            <a:chExt cx="4244670" cy="792236"/>
          </a:xfrm>
        </p:grpSpPr>
        <p:sp>
          <p:nvSpPr>
            <p:cNvPr id="70" name="MH_Text_1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" y="1417340"/>
              <a:ext cx="3481388" cy="792000"/>
            </a:xfrm>
            <a:custGeom>
              <a:avLst/>
              <a:gdLst>
                <a:gd name="T0" fmla="*/ 0 w 3032344"/>
                <a:gd name="T1" fmla="*/ 0 h 1104900"/>
                <a:gd name="T2" fmla="*/ 6048903 w 3032344"/>
                <a:gd name="T3" fmla="*/ 0 h 1104900"/>
                <a:gd name="T4" fmla="*/ 5498247 w 3032344"/>
                <a:gd name="T5" fmla="*/ 681347 h 1104900"/>
                <a:gd name="T6" fmla="*/ 6049777 w 3032344"/>
                <a:gd name="T7" fmla="*/ 1363776 h 1104900"/>
                <a:gd name="T8" fmla="*/ 0 w 3032344"/>
                <a:gd name="T9" fmla="*/ 1363776 h 11049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32344"/>
                <a:gd name="T16" fmla="*/ 0 h 1104900"/>
                <a:gd name="T17" fmla="*/ 3032344 w 3032344"/>
                <a:gd name="T18" fmla="*/ 1104900 h 11049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32344" h="1104900">
                  <a:moveTo>
                    <a:pt x="0" y="0"/>
                  </a:moveTo>
                  <a:lnTo>
                    <a:pt x="3031906" y="0"/>
                  </a:lnTo>
                  <a:lnTo>
                    <a:pt x="2755900" y="552012"/>
                  </a:lnTo>
                  <a:lnTo>
                    <a:pt x="3032344" y="11049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rIns="28800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专业与产业脱节</a:t>
              </a: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差异化特色没有形成</a:t>
              </a:r>
              <a:endParaRPr kumimoji="0" lang="da-DK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71" name="MH_SubTitle_1"/>
            <p:cNvSpPr/>
            <p:nvPr>
              <p:custDataLst>
                <p:tags r:id="rId13"/>
              </p:custDataLst>
            </p:nvPr>
          </p:nvSpPr>
          <p:spPr>
            <a:xfrm>
              <a:off x="3164672" y="1417576"/>
              <a:ext cx="1080000" cy="792000"/>
            </a:xfrm>
            <a:prstGeom prst="hexagon">
              <a:avLst/>
            </a:prstGeom>
            <a:solidFill>
              <a:srgbClr val="F3EFEF"/>
            </a:solidFill>
            <a:ln>
              <a:noFill/>
            </a:ln>
            <a:effectLst>
              <a:innerShdw blurRad="114300">
                <a:srgbClr val="979A9C"/>
              </a:innerShdw>
            </a:effectLst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ea typeface="微软雅黑" panose="020B0503020204020204" pitchFamily="34" charset="-122"/>
                </a:rPr>
                <a:t>专业建设问题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30"/>
          <p:cNvGrpSpPr/>
          <p:nvPr/>
        </p:nvGrpSpPr>
        <p:grpSpPr>
          <a:xfrm>
            <a:off x="801071" y="3257080"/>
            <a:ext cx="5006403" cy="956978"/>
            <a:chOff x="2" y="2353893"/>
            <a:chExt cx="4244670" cy="792000"/>
          </a:xfrm>
        </p:grpSpPr>
        <p:sp>
          <p:nvSpPr>
            <p:cNvPr id="68" name="MH_Text_3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" y="2353893"/>
              <a:ext cx="3481388" cy="792000"/>
            </a:xfrm>
            <a:custGeom>
              <a:avLst/>
              <a:gdLst>
                <a:gd name="T0" fmla="*/ 0 w 3032344"/>
                <a:gd name="T1" fmla="*/ 0 h 1104900"/>
                <a:gd name="T2" fmla="*/ 6048903 w 3032344"/>
                <a:gd name="T3" fmla="*/ 0 h 1104900"/>
                <a:gd name="T4" fmla="*/ 5498247 w 3032344"/>
                <a:gd name="T5" fmla="*/ 677601 h 1104900"/>
                <a:gd name="T6" fmla="*/ 6049777 w 3032344"/>
                <a:gd name="T7" fmla="*/ 1356280 h 1104900"/>
                <a:gd name="T8" fmla="*/ 0 w 3032344"/>
                <a:gd name="T9" fmla="*/ 1356280 h 11049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32344"/>
                <a:gd name="T16" fmla="*/ 0 h 1104900"/>
                <a:gd name="T17" fmla="*/ 3032344 w 3032344"/>
                <a:gd name="T18" fmla="*/ 1104900 h 11049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32344" h="1104900">
                  <a:moveTo>
                    <a:pt x="0" y="0"/>
                  </a:moveTo>
                  <a:lnTo>
                    <a:pt x="3031906" y="0"/>
                  </a:lnTo>
                  <a:lnTo>
                    <a:pt x="2755900" y="552012"/>
                  </a:lnTo>
                  <a:lnTo>
                    <a:pt x="3032344" y="11049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rIns="28800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重硬件建设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轻软件及资源建设</a:t>
              </a:r>
              <a:endParaRPr kumimoji="0" lang="da-DK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69" name="MH_SubTitle_3"/>
            <p:cNvSpPr/>
            <p:nvPr>
              <p:custDataLst>
                <p:tags r:id="rId11"/>
              </p:custDataLst>
            </p:nvPr>
          </p:nvSpPr>
          <p:spPr>
            <a:xfrm>
              <a:off x="3164672" y="2353893"/>
              <a:ext cx="1080000" cy="792000"/>
            </a:xfrm>
            <a:prstGeom prst="hexagon">
              <a:avLst/>
            </a:prstGeom>
            <a:solidFill>
              <a:srgbClr val="F3EFEF"/>
            </a:solidFill>
            <a:ln>
              <a:noFill/>
            </a:ln>
            <a:effectLst>
              <a:innerShdw blurRad="114300">
                <a:srgbClr val="979A9C"/>
              </a:innerShdw>
            </a:effectLst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</a:rPr>
                <a:t>信息化建设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</a:rPr>
                <a:t>问题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31"/>
          <p:cNvGrpSpPr/>
          <p:nvPr/>
        </p:nvGrpSpPr>
        <p:grpSpPr>
          <a:xfrm>
            <a:off x="801071" y="4578057"/>
            <a:ext cx="5006403" cy="957838"/>
            <a:chOff x="2" y="3361556"/>
            <a:chExt cx="4244670" cy="792712"/>
          </a:xfrm>
        </p:grpSpPr>
        <p:sp>
          <p:nvSpPr>
            <p:cNvPr id="66" name="MH_Text_5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" y="3362268"/>
              <a:ext cx="3481388" cy="792000"/>
            </a:xfrm>
            <a:custGeom>
              <a:avLst/>
              <a:gdLst>
                <a:gd name="T0" fmla="*/ 0 w 3032344"/>
                <a:gd name="T1" fmla="*/ 0 h 1104900"/>
                <a:gd name="T2" fmla="*/ 6048903 w 3032344"/>
                <a:gd name="T3" fmla="*/ 0 h 1104900"/>
                <a:gd name="T4" fmla="*/ 5498247 w 3032344"/>
                <a:gd name="T5" fmla="*/ 677601 h 1104900"/>
                <a:gd name="T6" fmla="*/ 6049777 w 3032344"/>
                <a:gd name="T7" fmla="*/ 1356274 h 1104900"/>
                <a:gd name="T8" fmla="*/ 0 w 3032344"/>
                <a:gd name="T9" fmla="*/ 1356274 h 11049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32344"/>
                <a:gd name="T16" fmla="*/ 0 h 1104900"/>
                <a:gd name="T17" fmla="*/ 3032344 w 3032344"/>
                <a:gd name="T18" fmla="*/ 1104900 h 11049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32344" h="1104900">
                  <a:moveTo>
                    <a:pt x="0" y="0"/>
                  </a:moveTo>
                  <a:lnTo>
                    <a:pt x="3031906" y="0"/>
                  </a:lnTo>
                  <a:lnTo>
                    <a:pt x="2755900" y="552012"/>
                  </a:lnTo>
                  <a:lnTo>
                    <a:pt x="3032344" y="11049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rIns="28800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师资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力量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薄弱</a:t>
              </a:r>
              <a:endPara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培训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提升滞后</a:t>
              </a:r>
              <a:endParaRPr kumimoji="0" lang="da-DK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67" name="MH_SubTitle_5"/>
            <p:cNvSpPr/>
            <p:nvPr>
              <p:custDataLst>
                <p:tags r:id="rId9"/>
              </p:custDataLst>
            </p:nvPr>
          </p:nvSpPr>
          <p:spPr>
            <a:xfrm>
              <a:off x="3164672" y="3361556"/>
              <a:ext cx="1080000" cy="792000"/>
            </a:xfrm>
            <a:prstGeom prst="hexagon">
              <a:avLst/>
            </a:prstGeom>
            <a:solidFill>
              <a:srgbClr val="F3EFEF"/>
            </a:solidFill>
            <a:ln>
              <a:noFill/>
            </a:ln>
            <a:effectLst>
              <a:innerShdw blurRad="114300">
                <a:srgbClr val="979A9C"/>
              </a:innerShdw>
            </a:effectLst>
          </p:spPr>
          <p:txBody>
            <a:bodyPr lIns="0" tIns="0" rIns="0" bIns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ea typeface="微软雅黑" panose="020B0503020204020204" pitchFamily="34" charset="-122"/>
                </a:rPr>
                <a:t>师资建设问题</a:t>
              </a:r>
            </a:p>
          </p:txBody>
        </p:sp>
      </p:grpSp>
      <p:sp>
        <p:nvSpPr>
          <p:cNvPr id="61" name="MH_Text_2"/>
          <p:cNvSpPr>
            <a:spLocks/>
          </p:cNvSpPr>
          <p:nvPr>
            <p:custDataLst>
              <p:tags r:id="rId1"/>
            </p:custDataLst>
          </p:nvPr>
        </p:nvSpPr>
        <p:spPr bwMode="auto">
          <a:xfrm flipH="1">
            <a:off x="7178596" y="3257080"/>
            <a:ext cx="4106144" cy="956978"/>
          </a:xfrm>
          <a:custGeom>
            <a:avLst/>
            <a:gdLst>
              <a:gd name="T0" fmla="*/ 0 w 3032344"/>
              <a:gd name="T1" fmla="*/ 0 h 1104900"/>
              <a:gd name="T2" fmla="*/ 6048895 w 3032344"/>
              <a:gd name="T3" fmla="*/ 0 h 1104900"/>
              <a:gd name="T4" fmla="*/ 5498240 w 3032344"/>
              <a:gd name="T5" fmla="*/ 681347 h 1104900"/>
              <a:gd name="T6" fmla="*/ 6049770 w 3032344"/>
              <a:gd name="T7" fmla="*/ 1363776 h 1104900"/>
              <a:gd name="T8" fmla="*/ 0 w 3032344"/>
              <a:gd name="T9" fmla="*/ 1363776 h 1104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32344"/>
              <a:gd name="T16" fmla="*/ 0 h 1104900"/>
              <a:gd name="T17" fmla="*/ 3032344 w 3032344"/>
              <a:gd name="T18" fmla="*/ 1104900 h 1104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32344" h="1104900">
                <a:moveTo>
                  <a:pt x="0" y="0"/>
                </a:moveTo>
                <a:lnTo>
                  <a:pt x="3031906" y="0"/>
                </a:lnTo>
                <a:lnTo>
                  <a:pt x="2755900" y="552012"/>
                </a:lnTo>
                <a:lnTo>
                  <a:pt x="3032344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2AC4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rIns="14400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课程体系不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完备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信息技术应用不够</a:t>
            </a:r>
            <a:endParaRPr kumimoji="0" lang="da-DK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2" name="MH_SubTitle_2"/>
          <p:cNvSpPr/>
          <p:nvPr>
            <p:custDataLst>
              <p:tags r:id="rId2"/>
            </p:custDataLst>
          </p:nvPr>
        </p:nvSpPr>
        <p:spPr>
          <a:xfrm flipH="1">
            <a:off x="6317055" y="3257080"/>
            <a:ext cx="1273813" cy="956978"/>
          </a:xfrm>
          <a:prstGeom prst="hexagon">
            <a:avLst/>
          </a:prstGeom>
          <a:solidFill>
            <a:srgbClr val="F3EFEF"/>
          </a:solidFill>
          <a:ln>
            <a:noFill/>
          </a:ln>
          <a:effectLst>
            <a:innerShdw blurRad="114300">
              <a:srgbClr val="979A9C"/>
            </a:innerShdw>
          </a:effectLst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微软雅黑" panose="020B0503020204020204" pitchFamily="34" charset="-122"/>
              </a:rPr>
              <a:t>双创教育问题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59" name="MH_Text_4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7219396" y="4578057"/>
            <a:ext cx="4106144" cy="956978"/>
          </a:xfrm>
          <a:custGeom>
            <a:avLst/>
            <a:gdLst>
              <a:gd name="T0" fmla="*/ 0 w 3032344"/>
              <a:gd name="T1" fmla="*/ 0 h 1104900"/>
              <a:gd name="T2" fmla="*/ 6048895 w 3032344"/>
              <a:gd name="T3" fmla="*/ 0 h 1104900"/>
              <a:gd name="T4" fmla="*/ 5498240 w 3032344"/>
              <a:gd name="T5" fmla="*/ 681347 h 1104900"/>
              <a:gd name="T6" fmla="*/ 6049770 w 3032344"/>
              <a:gd name="T7" fmla="*/ 1363776 h 1104900"/>
              <a:gd name="T8" fmla="*/ 0 w 3032344"/>
              <a:gd name="T9" fmla="*/ 1363776 h 1104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32344"/>
              <a:gd name="T16" fmla="*/ 0 h 1104900"/>
              <a:gd name="T17" fmla="*/ 3032344 w 3032344"/>
              <a:gd name="T18" fmla="*/ 1104900 h 1104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32344" h="1104900">
                <a:moveTo>
                  <a:pt x="0" y="0"/>
                </a:moveTo>
                <a:lnTo>
                  <a:pt x="3031906" y="0"/>
                </a:lnTo>
                <a:lnTo>
                  <a:pt x="2755900" y="552012"/>
                </a:lnTo>
                <a:lnTo>
                  <a:pt x="3032344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rIns="14400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服务能力较弱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辐射带动不强</a:t>
            </a:r>
            <a:endParaRPr kumimoji="0" lang="da-DK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0" name="MH_SubTitle_4"/>
          <p:cNvSpPr/>
          <p:nvPr>
            <p:custDataLst>
              <p:tags r:id="rId4"/>
            </p:custDataLst>
          </p:nvPr>
        </p:nvSpPr>
        <p:spPr>
          <a:xfrm flipH="1">
            <a:off x="6357855" y="4578057"/>
            <a:ext cx="1273813" cy="956978"/>
          </a:xfrm>
          <a:prstGeom prst="hexagon">
            <a:avLst/>
          </a:prstGeom>
          <a:solidFill>
            <a:srgbClr val="F3EFEF"/>
          </a:solidFill>
          <a:ln>
            <a:noFill/>
          </a:ln>
          <a:effectLst>
            <a:innerShdw blurRad="114300">
              <a:srgbClr val="979A9C"/>
            </a:innerShdw>
          </a:effectLst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微软雅黑" panose="020B0503020204020204" pitchFamily="34" charset="-122"/>
              </a:rPr>
              <a:t>社会服务问题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57" name="MH_Text_2"/>
          <p:cNvSpPr>
            <a:spLocks/>
          </p:cNvSpPr>
          <p:nvPr>
            <p:custDataLst>
              <p:tags r:id="rId5"/>
            </p:custDataLst>
          </p:nvPr>
        </p:nvSpPr>
        <p:spPr bwMode="auto">
          <a:xfrm flipH="1">
            <a:off x="7178596" y="1977390"/>
            <a:ext cx="4106144" cy="956978"/>
          </a:xfrm>
          <a:custGeom>
            <a:avLst/>
            <a:gdLst>
              <a:gd name="T0" fmla="*/ 0 w 3032344"/>
              <a:gd name="T1" fmla="*/ 0 h 1104900"/>
              <a:gd name="T2" fmla="*/ 6048895 w 3032344"/>
              <a:gd name="T3" fmla="*/ 0 h 1104900"/>
              <a:gd name="T4" fmla="*/ 5498240 w 3032344"/>
              <a:gd name="T5" fmla="*/ 681347 h 1104900"/>
              <a:gd name="T6" fmla="*/ 6049770 w 3032344"/>
              <a:gd name="T7" fmla="*/ 1363776 h 1104900"/>
              <a:gd name="T8" fmla="*/ 0 w 3032344"/>
              <a:gd name="T9" fmla="*/ 1363776 h 1104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32344"/>
              <a:gd name="T16" fmla="*/ 0 h 1104900"/>
              <a:gd name="T17" fmla="*/ 3032344 w 3032344"/>
              <a:gd name="T18" fmla="*/ 1104900 h 1104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32344" h="1104900">
                <a:moveTo>
                  <a:pt x="0" y="0"/>
                </a:moveTo>
                <a:lnTo>
                  <a:pt x="3031906" y="0"/>
                </a:lnTo>
                <a:lnTo>
                  <a:pt x="2755900" y="552012"/>
                </a:lnTo>
                <a:lnTo>
                  <a:pt x="3032344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F497D">
              <a:lumMod val="60000"/>
              <a:lumOff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rIns="14400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校企“两层皮”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rPr>
              <a:t>深度合作难以推进</a:t>
            </a:r>
            <a:endParaRPr kumimoji="0" lang="da-DK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8" name="MH_SubTitle_2"/>
          <p:cNvSpPr/>
          <p:nvPr>
            <p:custDataLst>
              <p:tags r:id="rId6"/>
            </p:custDataLst>
          </p:nvPr>
        </p:nvSpPr>
        <p:spPr>
          <a:xfrm flipH="1">
            <a:off x="6317055" y="1977390"/>
            <a:ext cx="1273813" cy="956978"/>
          </a:xfrm>
          <a:prstGeom prst="hexagon">
            <a:avLst/>
          </a:prstGeom>
          <a:solidFill>
            <a:srgbClr val="F3EFEF"/>
          </a:solidFill>
          <a:ln>
            <a:noFill/>
          </a:ln>
          <a:effectLst>
            <a:innerShdw blurRad="114300">
              <a:srgbClr val="979A9C"/>
            </a:innerShdw>
          </a:effectLst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微软雅黑" panose="020B0503020204020204" pitchFamily="34" charset="-122"/>
              </a:rPr>
              <a:t>校企合作问题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31" name="MH_Other_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4415" y="740563"/>
            <a:ext cx="2197701" cy="51952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（二）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问题剖析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4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06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17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对角圆角矩形 106"/>
          <p:cNvSpPr/>
          <p:nvPr/>
        </p:nvSpPr>
        <p:spPr>
          <a:xfrm>
            <a:off x="2215529" y="2004844"/>
            <a:ext cx="850981" cy="597792"/>
          </a:xfrm>
          <a:prstGeom prst="round2DiagRect">
            <a:avLst>
              <a:gd name="adj1" fmla="val 50000"/>
              <a:gd name="adj2" fmla="val 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/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10" tIns="45705" rIns="91410" bIns="45705" rtlCol="0" anchor="ctr"/>
          <a:lstStyle/>
          <a:p>
            <a:pPr marL="0" marR="0" lvl="0" indent="0" algn="ctr" defTabSz="9140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对角圆角矩形 104"/>
          <p:cNvSpPr/>
          <p:nvPr/>
        </p:nvSpPr>
        <p:spPr>
          <a:xfrm>
            <a:off x="2197322" y="2848941"/>
            <a:ext cx="850980" cy="597792"/>
          </a:xfrm>
          <a:prstGeom prst="round2DiagRect">
            <a:avLst>
              <a:gd name="adj1" fmla="val 50000"/>
              <a:gd name="adj2" fmla="val 0"/>
            </a:avLst>
          </a:prstGeom>
          <a:gradFill rotWithShape="1">
            <a:gsLst>
              <a:gs pos="100000">
                <a:srgbClr val="4F81BD"/>
              </a:gs>
              <a:gs pos="10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10" tIns="45705" rIns="91410" bIns="45705" rtlCol="0" anchor="ctr"/>
          <a:lstStyle/>
          <a:p>
            <a:pPr marL="0" marR="0" lvl="0" indent="0" algn="ctr" defTabSz="9140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3099905" y="3301623"/>
            <a:ext cx="653019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dash"/>
            <a:headEnd type="oval" w="med" len="med"/>
            <a:tailEnd type="triangle" w="med" len="med"/>
          </a:ln>
          <a:effectLst/>
        </p:spPr>
      </p:cxnSp>
      <p:sp>
        <p:nvSpPr>
          <p:cNvPr id="114" name="对角圆角矩形 113"/>
          <p:cNvSpPr/>
          <p:nvPr/>
        </p:nvSpPr>
        <p:spPr>
          <a:xfrm>
            <a:off x="2200027" y="3634700"/>
            <a:ext cx="801277" cy="597792"/>
          </a:xfrm>
          <a:prstGeom prst="round2DiagRect">
            <a:avLst>
              <a:gd name="adj1" fmla="val 50000"/>
              <a:gd name="adj2" fmla="val 0"/>
            </a:avLst>
          </a:prstGeom>
          <a:gradFill rotWithShape="1">
            <a:gsLst>
              <a:gs pos="98000">
                <a:srgbClr val="4F81BD"/>
              </a:gs>
              <a:gs pos="100000">
                <a:srgbClr val="4F81BD"/>
              </a:gs>
              <a:gs pos="99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10" tIns="45705" rIns="91410" bIns="45705" rtlCol="0" anchor="ctr"/>
          <a:lstStyle/>
          <a:p>
            <a:pPr marL="0" marR="0" lvl="0" indent="0" algn="ctr" defTabSz="9140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对角圆角矩形 111"/>
          <p:cNvSpPr/>
          <p:nvPr/>
        </p:nvSpPr>
        <p:spPr>
          <a:xfrm>
            <a:off x="2197322" y="4309100"/>
            <a:ext cx="801277" cy="597792"/>
          </a:xfrm>
          <a:prstGeom prst="round2DiagRect">
            <a:avLst>
              <a:gd name="adj1" fmla="val 50000"/>
              <a:gd name="adj2" fmla="val 3332"/>
            </a:avLst>
          </a:prstGeom>
          <a:gradFill rotWithShape="1">
            <a:gsLst>
              <a:gs pos="100000">
                <a:srgbClr val="4F81BD"/>
              </a:gs>
              <a:gs pos="100000">
                <a:srgbClr val="4F81BD"/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10" tIns="45705" rIns="91410" bIns="45705" rtlCol="0" anchor="ctr"/>
          <a:lstStyle/>
          <a:p>
            <a:pPr marL="0" marR="0" lvl="0" indent="0" algn="ctr" defTabSz="9140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069194" y="2090631"/>
            <a:ext cx="66713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高水平策划申建本科学院，全面提升学院办学硬实力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069193" y="2814095"/>
            <a:ext cx="61698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专业设置具有不可替代性，</a:t>
            </a: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差异化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凝练办学特色</a:t>
            </a:r>
            <a:endParaRPr kumimoji="0" lang="zh-CN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069193" y="3563510"/>
            <a:ext cx="62053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融合区域经济发展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加大产教融合协同育人</a:t>
            </a:r>
          </a:p>
        </p:txBody>
      </p:sp>
      <p:sp>
        <p:nvSpPr>
          <p:cNvPr id="119" name="矩形 118"/>
          <p:cNvSpPr/>
          <p:nvPr/>
        </p:nvSpPr>
        <p:spPr>
          <a:xfrm>
            <a:off x="3115778" y="4325402"/>
            <a:ext cx="6336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云物大智信息化技术</a:t>
            </a: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提升现代化办学水平</a:t>
            </a:r>
          </a:p>
        </p:txBody>
      </p:sp>
      <p:sp>
        <p:nvSpPr>
          <p:cNvPr id="120" name="对角圆角矩形 119"/>
          <p:cNvSpPr/>
          <p:nvPr/>
        </p:nvSpPr>
        <p:spPr>
          <a:xfrm>
            <a:off x="2229589" y="5059292"/>
            <a:ext cx="753765" cy="597792"/>
          </a:xfrm>
          <a:prstGeom prst="round2DiagRect">
            <a:avLst>
              <a:gd name="adj1" fmla="val 50000"/>
              <a:gd name="adj2" fmla="val 3332"/>
            </a:avLst>
          </a:prstGeom>
          <a:gradFill rotWithShape="1">
            <a:gsLst>
              <a:gs pos="100000">
                <a:srgbClr val="4F81BD"/>
              </a:gs>
              <a:gs pos="100000">
                <a:srgbClr val="4F81BD"/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10" tIns="45705" rIns="91410" bIns="45705" rtlCol="0" anchor="ctr"/>
          <a:lstStyle/>
          <a:p>
            <a:pPr marL="0" marR="0" lvl="0" indent="0" algn="ctr" defTabSz="9140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151224" y="5142744"/>
            <a:ext cx="63733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以专创融合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kumimoji="0" lang="zh-CN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为抓手，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培养创新创业型职教人才</a:t>
            </a:r>
          </a:p>
        </p:txBody>
      </p:sp>
      <p:cxnSp>
        <p:nvCxnSpPr>
          <p:cNvPr id="123" name="直接连接符 122"/>
          <p:cNvCxnSpPr/>
          <p:nvPr/>
        </p:nvCxnSpPr>
        <p:spPr>
          <a:xfrm>
            <a:off x="3099905" y="2596773"/>
            <a:ext cx="653019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dash"/>
            <a:headEnd type="oval" w="med" len="med"/>
            <a:tailEnd type="triangle" w="med" len="med"/>
          </a:ln>
          <a:effectLst/>
        </p:spPr>
      </p:cxnSp>
      <p:cxnSp>
        <p:nvCxnSpPr>
          <p:cNvPr id="124" name="直接连接符 123"/>
          <p:cNvCxnSpPr/>
          <p:nvPr/>
        </p:nvCxnSpPr>
        <p:spPr>
          <a:xfrm>
            <a:off x="3099905" y="4082673"/>
            <a:ext cx="653019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dash"/>
            <a:headEnd type="oval" w="med" len="med"/>
            <a:tailEnd type="triangle" w="med" len="med"/>
          </a:ln>
          <a:effectLst/>
        </p:spPr>
      </p:cxnSp>
      <p:cxnSp>
        <p:nvCxnSpPr>
          <p:cNvPr id="125" name="直接连接符 124"/>
          <p:cNvCxnSpPr/>
          <p:nvPr/>
        </p:nvCxnSpPr>
        <p:spPr>
          <a:xfrm>
            <a:off x="3099905" y="4882773"/>
            <a:ext cx="653019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dash"/>
            <a:headEnd type="oval" w="med" len="med"/>
            <a:tailEnd type="triangle" w="med" len="med"/>
          </a:ln>
          <a:effectLst/>
        </p:spPr>
      </p:cxnSp>
      <p:cxnSp>
        <p:nvCxnSpPr>
          <p:cNvPr id="126" name="直接连接符 125"/>
          <p:cNvCxnSpPr/>
          <p:nvPr/>
        </p:nvCxnSpPr>
        <p:spPr>
          <a:xfrm>
            <a:off x="3099905" y="5694303"/>
            <a:ext cx="653019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dash"/>
            <a:headEnd type="oval" w="med" len="med"/>
            <a:tailEnd type="triangle" w="med" len="med"/>
          </a:ln>
          <a:effectLst/>
        </p:spPr>
      </p:cxnSp>
      <p:sp>
        <p:nvSpPr>
          <p:cNvPr id="2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265" y="751714"/>
            <a:ext cx="2141945" cy="49722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（三）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申建目标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2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</a:rPr>
              <a:t>07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>
            <a:endCxn id="20" idx="1"/>
          </p:cNvCxnSpPr>
          <p:nvPr/>
        </p:nvCxnSpPr>
        <p:spPr>
          <a:xfrm>
            <a:off x="1768416" y="404813"/>
            <a:ext cx="7214388" cy="8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4468" y="1712688"/>
            <a:ext cx="1080553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参照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普通高等学校基本办学条件指标（试行），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需逐项对照、补差补缺、抓住重点、提前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谋划。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82094" y="2698214"/>
            <a:ext cx="1768137" cy="442902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软性指标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14149" y="3420975"/>
            <a:ext cx="5256998" cy="1988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办学定位：是否科学合理</a:t>
            </a:r>
            <a:endParaRPr lang="en-US" altLang="zh-CN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专业设置：是否对接地方产业</a:t>
            </a:r>
            <a:endParaRPr lang="en-US" altLang="zh-CN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办学特色：有无鲜明的办学特色</a:t>
            </a:r>
            <a:endParaRPr lang="en-US" altLang="zh-CN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服务面向：社会服务能力和水平高不高</a:t>
            </a:r>
            <a:endParaRPr lang="en-US" altLang="zh-CN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387151" y="2579013"/>
            <a:ext cx="2911326" cy="2691387"/>
            <a:chOff x="7348604" y="1473589"/>
            <a:chExt cx="4163520" cy="3848983"/>
          </a:xfrm>
        </p:grpSpPr>
        <p:pic>
          <p:nvPicPr>
            <p:cNvPr id="49" name="图片 48"/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604" y="1473589"/>
              <a:ext cx="4163520" cy="2012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5" name="图片 54"/>
            <p:cNvPicPr/>
            <p:nvPr/>
          </p:nvPicPr>
          <p:blipFill rotWithShape="1"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3727" l="0" r="100000">
                          <a14:foregroundMark x1="85250" y1="53506" x2="87250" y2="53506"/>
                          <a14:foregroundMark x1="93250" y1="51661" x2="93250" y2="51661"/>
                          <a14:foregroundMark x1="60000" y1="89668" x2="97500" y2="48708"/>
                          <a14:foregroundMark x1="94750" y1="37638" x2="95500" y2="498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4244"/>
            <a:stretch/>
          </p:blipFill>
          <p:spPr bwMode="auto">
            <a:xfrm>
              <a:off x="7609067" y="3468684"/>
              <a:ext cx="3188154" cy="18538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0" name="文本占位符 20"/>
          <p:cNvSpPr txBox="1">
            <a:spLocks/>
          </p:cNvSpPr>
          <p:nvPr/>
        </p:nvSpPr>
        <p:spPr>
          <a:xfrm>
            <a:off x="8982804" y="183495"/>
            <a:ext cx="2648758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134"/>
            <a:r>
              <a:rPr lang="zh-CN" altLang="en-US" b="1" dirty="0" smtClean="0"/>
              <a:t>二、申建指标流程</a:t>
            </a:r>
            <a:endParaRPr lang="zh-CN" altLang="en-US" b="1" dirty="0"/>
          </a:p>
        </p:txBody>
      </p:sp>
      <p:sp>
        <p:nvSpPr>
          <p:cNvPr id="2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6063" y="722243"/>
            <a:ext cx="2580638" cy="50809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（一）申建指标要求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2672" y="1252078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软性指标要求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4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Other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Other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6203057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55659"/>
  <p:tag name="MH_LIBRARY" val="GRAPHIC"/>
  <p:tag name="MH_TYPE" val="Other"/>
  <p:tag name="MH_ORDER" val="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161320"/>
  <p:tag name="MH_LIBRARY" val="GRAPHIC"/>
  <p:tag name="MH_TYPE" val="SubTitle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5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13735</TotalTime>
  <Words>5020</Words>
  <Application>Microsoft Office PowerPoint</Application>
  <PresentationFormat>自定义</PresentationFormat>
  <Paragraphs>814</Paragraphs>
  <Slides>52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4" baseType="lpstr">
      <vt:lpstr>1_Office 主题</vt:lpstr>
      <vt:lpstr>PicObj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陶笑笑</dc:creator>
  <cp:lastModifiedBy>gta</cp:lastModifiedBy>
  <cp:revision>1483</cp:revision>
  <cp:lastPrinted>2017-07-05T09:42:12Z</cp:lastPrinted>
  <dcterms:created xsi:type="dcterms:W3CDTF">2016-11-24T01:14:56Z</dcterms:created>
  <dcterms:modified xsi:type="dcterms:W3CDTF">2018-09-04T08:01:15Z</dcterms:modified>
</cp:coreProperties>
</file>